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9"/>
  </p:notesMasterIdLst>
  <p:handoutMasterIdLst>
    <p:handoutMasterId r:id="rId60"/>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5" r:id="rId31"/>
    <p:sldId id="286" r:id="rId32"/>
    <p:sldId id="287" r:id="rId33"/>
    <p:sldId id="288" r:id="rId34"/>
    <p:sldId id="289" r:id="rId35"/>
    <p:sldId id="290"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91" d="100"/>
          <a:sy n="91" d="100"/>
        </p:scale>
        <p:origin x="370" y="62"/>
      </p:cViewPr>
      <p:guideLst/>
    </p:cSldViewPr>
  </p:slideViewPr>
  <p:notesTextViewPr>
    <p:cViewPr>
      <p:scale>
        <a:sx n="1" d="1"/>
        <a:sy n="1" d="1"/>
      </p:scale>
      <p:origin x="0" y="0"/>
    </p:cViewPr>
  </p:notesTextViewPr>
  <p:notesViewPr>
    <p:cSldViewPr showGuides="1">
      <p:cViewPr varScale="1">
        <p:scale>
          <a:sx n="95" d="100"/>
          <a:sy n="95" d="100"/>
        </p:scale>
        <p:origin x="358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4/14/2017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4/14/2017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E2824-C2A0-4931-BB32-60B24BDBB3CC}"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E2824-C2A0-4931-BB32-60B24BDBB3CC}"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accent4"/>
                </a:solidFill>
              </a:defRPr>
            </a:lvl1pPr>
            <a:lvl2pPr>
              <a:defRPr>
                <a:solidFill>
                  <a:schemeClr val="accent6"/>
                </a:solidFill>
              </a:defRPr>
            </a:lvl2pPr>
            <a:lvl3pPr>
              <a:defRPr>
                <a:solidFill>
                  <a:schemeClr val="accent3"/>
                </a:solidFill>
              </a:defRPr>
            </a:lvl3pPr>
            <a:lvl4pPr>
              <a:defRPr>
                <a:solidFill>
                  <a:schemeClr val="tx2">
                    <a:lumMod val="90000"/>
                  </a:schemeClr>
                </a:solidFill>
              </a:defRPr>
            </a:lvl4pPr>
            <a:lvl5pPr>
              <a:defRPr>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0FE2824-C2A0-4931-BB32-60B24BDBB3CC}"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FE2824-C2A0-4931-BB32-60B24BDBB3CC}"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FE2824-C2A0-4931-BB32-60B24BDBB3CC}" type="datetimeFigureOut">
              <a:rPr lang="en-US" smtClean="0"/>
              <a:t>4/14/2017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FE2824-C2A0-4931-BB32-60B24BDBB3CC}" type="datetimeFigureOut">
              <a:rPr lang="en-US" smtClean="0"/>
              <a:t>4/14/2017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E2824-C2A0-4931-BB32-60B24BDBB3CC}" type="datetimeFigureOut">
              <a:rPr lang="en-US" smtClean="0"/>
              <a:t>4/14/2017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E2824-C2A0-4931-BB32-60B24BDBB3CC}"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smtClean="0"/>
              <a:t>Click to edit Master title style</a:t>
            </a:r>
            <a:endParaRPr lang="en-US" dirty="0"/>
          </a:p>
        </p:txBody>
      </p:sp>
      <p:sp>
        <p:nvSpPr>
          <p:cNvPr id="3" name="Picture Placeholder 2"/>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E2824-C2A0-4931-BB32-60B24BDBB3CC}"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800">
                <a:solidFill>
                  <a:schemeClr val="bg1">
                    <a:lumMod val="40000"/>
                    <a:lumOff val="60000"/>
                  </a:schemeClr>
                </a:solidFill>
              </a:defRPr>
            </a:lvl1pPr>
          </a:lstStyle>
          <a:p>
            <a:fld id="{B0FE2824-C2A0-4931-BB32-60B24BDBB3CC}" type="datetimeFigureOut">
              <a:rPr lang="en-US" smtClean="0"/>
              <a:pPr/>
              <a:t>4/14/2017</a:t>
            </a:fld>
            <a:endParaRPr lang="en-US"/>
          </a:p>
        </p:txBody>
      </p:sp>
      <p:sp>
        <p:nvSpPr>
          <p:cNvPr id="5" name="Footer Placeholder 4"/>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800">
                <a:solidFill>
                  <a:schemeClr val="bg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8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Analyzing Urban Geography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6355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Medieval Cities</a:t>
            </a:r>
            <a:endParaRPr lang="en-US" dirty="0"/>
          </a:p>
        </p:txBody>
      </p:sp>
      <p:sp>
        <p:nvSpPr>
          <p:cNvPr id="3" name="Content Placeholder 2"/>
          <p:cNvSpPr>
            <a:spLocks noGrp="1"/>
          </p:cNvSpPr>
          <p:nvPr>
            <p:ph idx="1"/>
          </p:nvPr>
        </p:nvSpPr>
        <p:spPr/>
        <p:txBody>
          <a:bodyPr/>
          <a:lstStyle/>
          <a:p>
            <a:r>
              <a:rPr lang="en-US" dirty="0" smtClean="0"/>
              <a:t>Urban centers that predate the European Renaissance.</a:t>
            </a:r>
          </a:p>
          <a:p>
            <a:pPr lvl="1"/>
            <a:r>
              <a:rPr lang="en-US" dirty="0" smtClean="0"/>
              <a:t>In Europe</a:t>
            </a:r>
          </a:p>
          <a:p>
            <a:pPr lvl="2"/>
            <a:r>
              <a:rPr lang="en-US" dirty="0" smtClean="0"/>
              <a:t>Paris, Rome, London, Cologne, Marseille, York…</a:t>
            </a:r>
          </a:p>
          <a:p>
            <a:pPr lvl="1"/>
            <a:r>
              <a:rPr lang="en-US" dirty="0" smtClean="0"/>
              <a:t>Outside of Europe</a:t>
            </a:r>
          </a:p>
          <a:p>
            <a:pPr lvl="2"/>
            <a:r>
              <a:rPr lang="en-US" dirty="0" smtClean="0"/>
              <a:t>Istanbul, Samarkand, Kyoto, Beijing…</a:t>
            </a:r>
            <a:endParaRPr lang="en-US" dirty="0"/>
          </a:p>
        </p:txBody>
      </p:sp>
    </p:spTree>
    <p:extLst>
      <p:ext uri="{BB962C8B-B14F-4D97-AF65-F5344CB8AC3E}">
        <p14:creationId xmlns:p14="http://schemas.microsoft.com/office/powerpoint/2010/main" val="72074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Gateway Cities</a:t>
            </a:r>
            <a:endParaRPr lang="en-US" dirty="0"/>
          </a:p>
        </p:txBody>
      </p:sp>
      <p:sp>
        <p:nvSpPr>
          <p:cNvPr id="3" name="Content Placeholder 2"/>
          <p:cNvSpPr>
            <a:spLocks noGrp="1"/>
          </p:cNvSpPr>
          <p:nvPr>
            <p:ph idx="1"/>
          </p:nvPr>
        </p:nvSpPr>
        <p:spPr/>
        <p:txBody>
          <a:bodyPr/>
          <a:lstStyle/>
          <a:p>
            <a:r>
              <a:rPr lang="en-US" dirty="0" smtClean="0"/>
              <a:t>Places where </a:t>
            </a:r>
            <a:r>
              <a:rPr lang="en-US" dirty="0" smtClean="0">
                <a:solidFill>
                  <a:schemeClr val="accent1">
                    <a:lumMod val="60000"/>
                    <a:lumOff val="40000"/>
                  </a:schemeClr>
                </a:solidFill>
              </a:rPr>
              <a:t>immigrants make their way into a country</a:t>
            </a:r>
            <a:r>
              <a:rPr lang="en-US" dirty="0" smtClean="0"/>
              <a:t>.</a:t>
            </a:r>
          </a:p>
          <a:p>
            <a:pPr lvl="1"/>
            <a:r>
              <a:rPr lang="en-US" dirty="0" smtClean="0"/>
              <a:t>Tend to have </a:t>
            </a:r>
            <a:r>
              <a:rPr lang="en-US" dirty="0" smtClean="0">
                <a:solidFill>
                  <a:schemeClr val="accent1">
                    <a:lumMod val="60000"/>
                    <a:lumOff val="40000"/>
                  </a:schemeClr>
                </a:solidFill>
              </a:rPr>
              <a:t>high immigrant populations</a:t>
            </a:r>
            <a:r>
              <a:rPr lang="en-US" dirty="0" smtClean="0"/>
              <a:t>.</a:t>
            </a:r>
            <a:endParaRPr lang="en-US" dirty="0"/>
          </a:p>
        </p:txBody>
      </p:sp>
    </p:spTree>
    <p:extLst>
      <p:ext uri="{BB962C8B-B14F-4D97-AF65-F5344CB8AC3E}">
        <p14:creationId xmlns:p14="http://schemas.microsoft.com/office/powerpoint/2010/main" val="103900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Entrepot</a:t>
            </a:r>
            <a:endParaRPr lang="en-US" dirty="0"/>
          </a:p>
        </p:txBody>
      </p:sp>
      <p:sp>
        <p:nvSpPr>
          <p:cNvPr id="3" name="Content Placeholder 2"/>
          <p:cNvSpPr>
            <a:spLocks noGrp="1"/>
          </p:cNvSpPr>
          <p:nvPr>
            <p:ph idx="1"/>
          </p:nvPr>
        </p:nvSpPr>
        <p:spPr/>
        <p:txBody>
          <a:bodyPr>
            <a:normAutofit/>
          </a:bodyPr>
          <a:lstStyle/>
          <a:p>
            <a:r>
              <a:rPr lang="en-US" dirty="0" smtClean="0"/>
              <a:t>A port city in which goods are shipped at one price and shipped out to other port locations at a higher price.</a:t>
            </a:r>
          </a:p>
          <a:p>
            <a:pPr lvl="1"/>
            <a:r>
              <a:rPr lang="en-US" dirty="0" smtClean="0"/>
              <a:t>Profitable trade.</a:t>
            </a:r>
          </a:p>
          <a:p>
            <a:r>
              <a:rPr lang="en-US" dirty="0" smtClean="0"/>
              <a:t>This trade is made possible by the lack of custom duties.</a:t>
            </a:r>
          </a:p>
          <a:p>
            <a:pPr lvl="1"/>
            <a:r>
              <a:rPr lang="en-US" dirty="0" smtClean="0"/>
              <a:t>Import and export taxes.</a:t>
            </a:r>
          </a:p>
          <a:p>
            <a:r>
              <a:rPr lang="en-US" dirty="0" smtClean="0"/>
              <a:t>Tend to become large centers of finance, warehousing, and the global shipping trade.</a:t>
            </a:r>
            <a:endParaRPr lang="en-US" dirty="0"/>
          </a:p>
        </p:txBody>
      </p:sp>
    </p:spTree>
    <p:extLst>
      <p:ext uri="{BB962C8B-B14F-4D97-AF65-F5344CB8AC3E}">
        <p14:creationId xmlns:p14="http://schemas.microsoft.com/office/powerpoint/2010/main" val="81797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Megacity</a:t>
            </a:r>
            <a:endParaRPr lang="en-US" dirty="0"/>
          </a:p>
        </p:txBody>
      </p:sp>
      <p:sp>
        <p:nvSpPr>
          <p:cNvPr id="3" name="Content Placeholder 2"/>
          <p:cNvSpPr>
            <a:spLocks noGrp="1"/>
          </p:cNvSpPr>
          <p:nvPr>
            <p:ph idx="1"/>
          </p:nvPr>
        </p:nvSpPr>
        <p:spPr/>
        <p:txBody>
          <a:bodyPr/>
          <a:lstStyle/>
          <a:p>
            <a:r>
              <a:rPr lang="en-US" dirty="0" smtClean="0"/>
              <a:t>A metropolitan area with more than 10 million people.</a:t>
            </a:r>
            <a:endParaRPr lang="en-US" dirty="0"/>
          </a:p>
        </p:txBody>
      </p:sp>
    </p:spTree>
    <p:extLst>
      <p:ext uri="{BB962C8B-B14F-4D97-AF65-F5344CB8AC3E}">
        <p14:creationId xmlns:p14="http://schemas.microsoft.com/office/powerpoint/2010/main" val="342816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4600"/>
            <a:ext cx="4495800" cy="1145224"/>
          </a:xfrm>
        </p:spPr>
        <p:txBody>
          <a:bodyPr/>
          <a:lstStyle/>
          <a:p>
            <a:r>
              <a:rPr lang="en-US" dirty="0" smtClean="0"/>
              <a:t>List of Megacities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0793672"/>
              </p:ext>
            </p:extLst>
          </p:nvPr>
        </p:nvGraphicFramePr>
        <p:xfrm>
          <a:off x="5029200" y="304801"/>
          <a:ext cx="7010400" cy="6248407"/>
        </p:xfrm>
        <a:graphic>
          <a:graphicData uri="http://schemas.openxmlformats.org/drawingml/2006/table">
            <a:tbl>
              <a:tblPr firstRow="1" bandRow="1">
                <a:tableStyleId>{5C22544A-7EE6-4342-B048-85BDC9FD1C3A}</a:tableStyleId>
              </a:tblPr>
              <a:tblGrid>
                <a:gridCol w="2336800"/>
                <a:gridCol w="2336800"/>
                <a:gridCol w="2336800"/>
              </a:tblGrid>
              <a:tr h="461675">
                <a:tc>
                  <a:txBody>
                    <a:bodyPr/>
                    <a:lstStyle/>
                    <a:p>
                      <a:r>
                        <a:rPr lang="en-US" sz="1000" dirty="0"/>
                        <a:t>Rank</a:t>
                      </a:r>
                    </a:p>
                  </a:txBody>
                  <a:tcPr/>
                </a:tc>
                <a:tc>
                  <a:txBody>
                    <a:bodyPr/>
                    <a:lstStyle/>
                    <a:p>
                      <a:r>
                        <a:rPr lang="en-US" sz="1000" dirty="0"/>
                        <a:t>City</a:t>
                      </a:r>
                    </a:p>
                  </a:txBody>
                  <a:tcPr/>
                </a:tc>
                <a:tc>
                  <a:txBody>
                    <a:bodyPr/>
                    <a:lstStyle/>
                    <a:p>
                      <a:r>
                        <a:rPr lang="en-US" sz="1000" dirty="0"/>
                        <a:t>Population(in</a:t>
                      </a:r>
                      <a:r>
                        <a:rPr lang="en-US" sz="1000" baseline="0" dirty="0"/>
                        <a:t> millions)</a:t>
                      </a:r>
                      <a:endParaRPr lang="en-US" sz="1000" dirty="0"/>
                    </a:p>
                  </a:txBody>
                  <a:tcPr/>
                </a:tc>
              </a:tr>
              <a:tr h="288740">
                <a:tc>
                  <a:txBody>
                    <a:bodyPr/>
                    <a:lstStyle/>
                    <a:p>
                      <a:r>
                        <a:rPr lang="en-US" sz="1000" dirty="0"/>
                        <a:t>1</a:t>
                      </a:r>
                    </a:p>
                  </a:txBody>
                  <a:tcPr/>
                </a:tc>
                <a:tc>
                  <a:txBody>
                    <a:bodyPr/>
                    <a:lstStyle/>
                    <a:p>
                      <a:r>
                        <a:rPr lang="en-US" sz="1000" dirty="0"/>
                        <a:t>Tokyo</a:t>
                      </a:r>
                    </a:p>
                  </a:txBody>
                  <a:tcPr/>
                </a:tc>
                <a:tc>
                  <a:txBody>
                    <a:bodyPr/>
                    <a:lstStyle/>
                    <a:p>
                      <a:r>
                        <a:rPr lang="en-US" sz="1000" dirty="0"/>
                        <a:t>35.7</a:t>
                      </a:r>
                    </a:p>
                  </a:txBody>
                  <a:tcPr/>
                </a:tc>
              </a:tr>
              <a:tr h="288740">
                <a:tc>
                  <a:txBody>
                    <a:bodyPr/>
                    <a:lstStyle/>
                    <a:p>
                      <a:r>
                        <a:rPr lang="en-US" sz="1000" dirty="0"/>
                        <a:t>2</a:t>
                      </a:r>
                    </a:p>
                  </a:txBody>
                  <a:tcPr/>
                </a:tc>
                <a:tc>
                  <a:txBody>
                    <a:bodyPr/>
                    <a:lstStyle/>
                    <a:p>
                      <a:r>
                        <a:rPr lang="en-US" sz="1000" dirty="0"/>
                        <a:t>New</a:t>
                      </a:r>
                      <a:r>
                        <a:rPr lang="en-US" sz="1000" baseline="0" dirty="0"/>
                        <a:t> York</a:t>
                      </a:r>
                      <a:endParaRPr lang="en-US" sz="1000" dirty="0"/>
                    </a:p>
                  </a:txBody>
                  <a:tcPr/>
                </a:tc>
                <a:tc>
                  <a:txBody>
                    <a:bodyPr/>
                    <a:lstStyle/>
                    <a:p>
                      <a:r>
                        <a:rPr lang="en-US" sz="1000" dirty="0"/>
                        <a:t>19</a:t>
                      </a:r>
                    </a:p>
                  </a:txBody>
                  <a:tcPr/>
                </a:tc>
              </a:tr>
              <a:tr h="288740">
                <a:tc>
                  <a:txBody>
                    <a:bodyPr/>
                    <a:lstStyle/>
                    <a:p>
                      <a:r>
                        <a:rPr lang="en-US" sz="1000" dirty="0"/>
                        <a:t>3</a:t>
                      </a:r>
                    </a:p>
                  </a:txBody>
                  <a:tcPr/>
                </a:tc>
                <a:tc>
                  <a:txBody>
                    <a:bodyPr/>
                    <a:lstStyle/>
                    <a:p>
                      <a:r>
                        <a:rPr lang="en-US" sz="1000" dirty="0"/>
                        <a:t>Mexico City</a:t>
                      </a:r>
                    </a:p>
                  </a:txBody>
                  <a:tcPr/>
                </a:tc>
                <a:tc>
                  <a:txBody>
                    <a:bodyPr/>
                    <a:lstStyle/>
                    <a:p>
                      <a:r>
                        <a:rPr lang="en-US" sz="1000" dirty="0"/>
                        <a:t>19</a:t>
                      </a:r>
                    </a:p>
                  </a:txBody>
                  <a:tcPr/>
                </a:tc>
              </a:tr>
              <a:tr h="288740">
                <a:tc>
                  <a:txBody>
                    <a:bodyPr/>
                    <a:lstStyle/>
                    <a:p>
                      <a:r>
                        <a:rPr lang="en-US" sz="1000" dirty="0"/>
                        <a:t>4</a:t>
                      </a:r>
                    </a:p>
                  </a:txBody>
                  <a:tcPr/>
                </a:tc>
                <a:tc>
                  <a:txBody>
                    <a:bodyPr/>
                    <a:lstStyle/>
                    <a:p>
                      <a:r>
                        <a:rPr lang="en-US" sz="1000" dirty="0"/>
                        <a:t>Mumbai</a:t>
                      </a:r>
                    </a:p>
                  </a:txBody>
                  <a:tcPr/>
                </a:tc>
                <a:tc>
                  <a:txBody>
                    <a:bodyPr/>
                    <a:lstStyle/>
                    <a:p>
                      <a:r>
                        <a:rPr lang="en-US" sz="1000" dirty="0"/>
                        <a:t>19</a:t>
                      </a:r>
                    </a:p>
                  </a:txBody>
                  <a:tcPr/>
                </a:tc>
              </a:tr>
              <a:tr h="288740">
                <a:tc>
                  <a:txBody>
                    <a:bodyPr/>
                    <a:lstStyle/>
                    <a:p>
                      <a:r>
                        <a:rPr lang="en-US" sz="1000" dirty="0"/>
                        <a:t>5</a:t>
                      </a:r>
                    </a:p>
                  </a:txBody>
                  <a:tcPr/>
                </a:tc>
                <a:tc>
                  <a:txBody>
                    <a:bodyPr/>
                    <a:lstStyle/>
                    <a:p>
                      <a:r>
                        <a:rPr lang="en-US" sz="1000" dirty="0"/>
                        <a:t>Sao Paulo</a:t>
                      </a:r>
                    </a:p>
                  </a:txBody>
                  <a:tcPr/>
                </a:tc>
                <a:tc>
                  <a:txBody>
                    <a:bodyPr/>
                    <a:lstStyle/>
                    <a:p>
                      <a:r>
                        <a:rPr lang="en-US" sz="1000" dirty="0"/>
                        <a:t>18.8</a:t>
                      </a:r>
                    </a:p>
                  </a:txBody>
                  <a:tcPr/>
                </a:tc>
              </a:tr>
              <a:tr h="288740">
                <a:tc>
                  <a:txBody>
                    <a:bodyPr/>
                    <a:lstStyle/>
                    <a:p>
                      <a:r>
                        <a:rPr lang="en-US" sz="1000" dirty="0"/>
                        <a:t>6</a:t>
                      </a:r>
                    </a:p>
                  </a:txBody>
                  <a:tcPr/>
                </a:tc>
                <a:tc>
                  <a:txBody>
                    <a:bodyPr/>
                    <a:lstStyle/>
                    <a:p>
                      <a:r>
                        <a:rPr lang="en-US" sz="1000" dirty="0"/>
                        <a:t>Delhi</a:t>
                      </a:r>
                    </a:p>
                  </a:txBody>
                  <a:tcPr/>
                </a:tc>
                <a:tc>
                  <a:txBody>
                    <a:bodyPr/>
                    <a:lstStyle/>
                    <a:p>
                      <a:r>
                        <a:rPr lang="en-US" sz="1000" dirty="0"/>
                        <a:t>15.9</a:t>
                      </a:r>
                    </a:p>
                  </a:txBody>
                  <a:tcPr/>
                </a:tc>
              </a:tr>
              <a:tr h="288740">
                <a:tc>
                  <a:txBody>
                    <a:bodyPr/>
                    <a:lstStyle/>
                    <a:p>
                      <a:r>
                        <a:rPr lang="en-US" sz="1000" dirty="0"/>
                        <a:t>7</a:t>
                      </a:r>
                    </a:p>
                  </a:txBody>
                  <a:tcPr/>
                </a:tc>
                <a:tc>
                  <a:txBody>
                    <a:bodyPr/>
                    <a:lstStyle/>
                    <a:p>
                      <a:r>
                        <a:rPr lang="en-US" sz="1000" dirty="0"/>
                        <a:t>Shanghai</a:t>
                      </a:r>
                    </a:p>
                  </a:txBody>
                  <a:tcPr/>
                </a:tc>
                <a:tc>
                  <a:txBody>
                    <a:bodyPr/>
                    <a:lstStyle/>
                    <a:p>
                      <a:r>
                        <a:rPr lang="en-US" sz="1000" dirty="0"/>
                        <a:t>15</a:t>
                      </a:r>
                    </a:p>
                  </a:txBody>
                  <a:tcPr/>
                </a:tc>
              </a:tr>
              <a:tr h="288740">
                <a:tc>
                  <a:txBody>
                    <a:bodyPr/>
                    <a:lstStyle/>
                    <a:p>
                      <a:r>
                        <a:rPr lang="en-US" sz="1000" dirty="0"/>
                        <a:t>8</a:t>
                      </a:r>
                    </a:p>
                  </a:txBody>
                  <a:tcPr/>
                </a:tc>
                <a:tc>
                  <a:txBody>
                    <a:bodyPr/>
                    <a:lstStyle/>
                    <a:p>
                      <a:r>
                        <a:rPr lang="en-US" sz="1000" dirty="0"/>
                        <a:t>Kolkata</a:t>
                      </a:r>
                    </a:p>
                  </a:txBody>
                  <a:tcPr/>
                </a:tc>
                <a:tc>
                  <a:txBody>
                    <a:bodyPr/>
                    <a:lstStyle/>
                    <a:p>
                      <a:r>
                        <a:rPr lang="en-US" sz="1000" dirty="0"/>
                        <a:t>14.8</a:t>
                      </a:r>
                    </a:p>
                  </a:txBody>
                  <a:tcPr/>
                </a:tc>
              </a:tr>
              <a:tr h="288740">
                <a:tc>
                  <a:txBody>
                    <a:bodyPr/>
                    <a:lstStyle/>
                    <a:p>
                      <a:r>
                        <a:rPr lang="en-US" sz="1000" dirty="0"/>
                        <a:t>9</a:t>
                      </a:r>
                    </a:p>
                  </a:txBody>
                  <a:tcPr/>
                </a:tc>
                <a:tc>
                  <a:txBody>
                    <a:bodyPr/>
                    <a:lstStyle/>
                    <a:p>
                      <a:r>
                        <a:rPr lang="en-US" sz="1000" dirty="0"/>
                        <a:t>Jakarta</a:t>
                      </a:r>
                    </a:p>
                  </a:txBody>
                  <a:tcPr/>
                </a:tc>
                <a:tc>
                  <a:txBody>
                    <a:bodyPr/>
                    <a:lstStyle/>
                    <a:p>
                      <a:r>
                        <a:rPr lang="en-US" sz="1000" dirty="0"/>
                        <a:t>13.8</a:t>
                      </a:r>
                    </a:p>
                  </a:txBody>
                  <a:tcPr/>
                </a:tc>
              </a:tr>
              <a:tr h="300672">
                <a:tc>
                  <a:txBody>
                    <a:bodyPr/>
                    <a:lstStyle/>
                    <a:p>
                      <a:r>
                        <a:rPr lang="en-US" sz="1000" dirty="0"/>
                        <a:t>10</a:t>
                      </a:r>
                    </a:p>
                  </a:txBody>
                  <a:tcPr/>
                </a:tc>
                <a:tc>
                  <a:txBody>
                    <a:bodyPr/>
                    <a:lstStyle/>
                    <a:p>
                      <a:r>
                        <a:rPr lang="en-US" sz="1000" dirty="0"/>
                        <a:t>Dhaka</a:t>
                      </a:r>
                    </a:p>
                  </a:txBody>
                  <a:tcPr/>
                </a:tc>
                <a:tc>
                  <a:txBody>
                    <a:bodyPr/>
                    <a:lstStyle/>
                    <a:p>
                      <a:r>
                        <a:rPr lang="en-US" sz="1000" dirty="0"/>
                        <a:t>13.5</a:t>
                      </a:r>
                    </a:p>
                  </a:txBody>
                  <a:tcPr/>
                </a:tc>
              </a:tr>
              <a:tr h="288740">
                <a:tc>
                  <a:txBody>
                    <a:bodyPr/>
                    <a:lstStyle/>
                    <a:p>
                      <a:r>
                        <a:rPr lang="en-US" sz="1000" dirty="0"/>
                        <a:t>11</a:t>
                      </a:r>
                    </a:p>
                  </a:txBody>
                  <a:tcPr/>
                </a:tc>
                <a:tc>
                  <a:txBody>
                    <a:bodyPr/>
                    <a:lstStyle/>
                    <a:p>
                      <a:r>
                        <a:rPr lang="en-US" sz="1000" dirty="0"/>
                        <a:t>Buenos</a:t>
                      </a:r>
                      <a:r>
                        <a:rPr lang="en-US" sz="1000" baseline="0" dirty="0"/>
                        <a:t> Aires</a:t>
                      </a:r>
                      <a:endParaRPr lang="en-US" sz="1000" dirty="0"/>
                    </a:p>
                  </a:txBody>
                  <a:tcPr/>
                </a:tc>
                <a:tc>
                  <a:txBody>
                    <a:bodyPr/>
                    <a:lstStyle/>
                    <a:p>
                      <a:r>
                        <a:rPr lang="en-US" sz="1000" dirty="0"/>
                        <a:t>12.8</a:t>
                      </a:r>
                    </a:p>
                  </a:txBody>
                  <a:tcPr/>
                </a:tc>
              </a:tr>
              <a:tr h="288740">
                <a:tc>
                  <a:txBody>
                    <a:bodyPr/>
                    <a:lstStyle/>
                    <a:p>
                      <a:r>
                        <a:rPr lang="en-US" sz="1000" dirty="0"/>
                        <a:t>12</a:t>
                      </a:r>
                    </a:p>
                  </a:txBody>
                  <a:tcPr/>
                </a:tc>
                <a:tc>
                  <a:txBody>
                    <a:bodyPr/>
                    <a:lstStyle/>
                    <a:p>
                      <a:r>
                        <a:rPr lang="en-US" sz="1000" dirty="0"/>
                        <a:t>Los Angeles</a:t>
                      </a:r>
                    </a:p>
                  </a:txBody>
                  <a:tcPr/>
                </a:tc>
                <a:tc>
                  <a:txBody>
                    <a:bodyPr/>
                    <a:lstStyle/>
                    <a:p>
                      <a:r>
                        <a:rPr lang="en-US" sz="1000" dirty="0"/>
                        <a:t>12.5</a:t>
                      </a:r>
                    </a:p>
                  </a:txBody>
                  <a:tcPr/>
                </a:tc>
              </a:tr>
              <a:tr h="288740">
                <a:tc>
                  <a:txBody>
                    <a:bodyPr/>
                    <a:lstStyle/>
                    <a:p>
                      <a:r>
                        <a:rPr lang="en-US" sz="1000" dirty="0"/>
                        <a:t>13</a:t>
                      </a:r>
                    </a:p>
                  </a:txBody>
                  <a:tcPr/>
                </a:tc>
                <a:tc>
                  <a:txBody>
                    <a:bodyPr/>
                    <a:lstStyle/>
                    <a:p>
                      <a:r>
                        <a:rPr lang="en-US" sz="1000" dirty="0"/>
                        <a:t>Karachi</a:t>
                      </a:r>
                    </a:p>
                  </a:txBody>
                  <a:tcPr/>
                </a:tc>
                <a:tc>
                  <a:txBody>
                    <a:bodyPr/>
                    <a:lstStyle/>
                    <a:p>
                      <a:r>
                        <a:rPr lang="en-US" sz="1000" dirty="0"/>
                        <a:t>12.1</a:t>
                      </a:r>
                    </a:p>
                  </a:txBody>
                  <a:tcPr/>
                </a:tc>
              </a:tr>
              <a:tr h="288740">
                <a:tc>
                  <a:txBody>
                    <a:bodyPr/>
                    <a:lstStyle/>
                    <a:p>
                      <a:r>
                        <a:rPr lang="en-US" sz="1000" dirty="0"/>
                        <a:t>14</a:t>
                      </a:r>
                    </a:p>
                  </a:txBody>
                  <a:tcPr/>
                </a:tc>
                <a:tc>
                  <a:txBody>
                    <a:bodyPr/>
                    <a:lstStyle/>
                    <a:p>
                      <a:r>
                        <a:rPr lang="en-US" sz="1000" dirty="0"/>
                        <a:t>Cairo</a:t>
                      </a:r>
                    </a:p>
                  </a:txBody>
                  <a:tcPr/>
                </a:tc>
                <a:tc>
                  <a:txBody>
                    <a:bodyPr/>
                    <a:lstStyle/>
                    <a:p>
                      <a:r>
                        <a:rPr lang="en-US" sz="1000" dirty="0"/>
                        <a:t>11.9</a:t>
                      </a:r>
                    </a:p>
                  </a:txBody>
                  <a:tcPr/>
                </a:tc>
              </a:tr>
              <a:tr h="288740">
                <a:tc>
                  <a:txBody>
                    <a:bodyPr/>
                    <a:lstStyle/>
                    <a:p>
                      <a:r>
                        <a:rPr lang="en-US" sz="1000" dirty="0"/>
                        <a:t>15</a:t>
                      </a:r>
                    </a:p>
                  </a:txBody>
                  <a:tcPr/>
                </a:tc>
                <a:tc>
                  <a:txBody>
                    <a:bodyPr/>
                    <a:lstStyle/>
                    <a:p>
                      <a:r>
                        <a:rPr lang="en-US" sz="1000" dirty="0"/>
                        <a:t>Rio de Janeiro</a:t>
                      </a:r>
                    </a:p>
                  </a:txBody>
                  <a:tcPr/>
                </a:tc>
                <a:tc>
                  <a:txBody>
                    <a:bodyPr/>
                    <a:lstStyle/>
                    <a:p>
                      <a:r>
                        <a:rPr lang="en-US" sz="1000" dirty="0"/>
                        <a:t>11.7</a:t>
                      </a:r>
                    </a:p>
                  </a:txBody>
                  <a:tcPr/>
                </a:tc>
              </a:tr>
              <a:tr h="288740">
                <a:tc>
                  <a:txBody>
                    <a:bodyPr/>
                    <a:lstStyle/>
                    <a:p>
                      <a:r>
                        <a:rPr lang="en-US" sz="1000" dirty="0"/>
                        <a:t>16</a:t>
                      </a:r>
                    </a:p>
                  </a:txBody>
                  <a:tcPr/>
                </a:tc>
                <a:tc>
                  <a:txBody>
                    <a:bodyPr/>
                    <a:lstStyle/>
                    <a:p>
                      <a:r>
                        <a:rPr lang="en-US" sz="1000" dirty="0"/>
                        <a:t>Osaka-Kobe</a:t>
                      </a:r>
                    </a:p>
                  </a:txBody>
                  <a:tcPr/>
                </a:tc>
                <a:tc>
                  <a:txBody>
                    <a:bodyPr/>
                    <a:lstStyle/>
                    <a:p>
                      <a:r>
                        <a:rPr lang="en-US" sz="1000" dirty="0"/>
                        <a:t>11.3</a:t>
                      </a:r>
                    </a:p>
                  </a:txBody>
                  <a:tcPr/>
                </a:tc>
              </a:tr>
              <a:tr h="288740">
                <a:tc>
                  <a:txBody>
                    <a:bodyPr/>
                    <a:lstStyle/>
                    <a:p>
                      <a:r>
                        <a:rPr lang="en-US" sz="1000" dirty="0"/>
                        <a:t>17</a:t>
                      </a:r>
                    </a:p>
                  </a:txBody>
                  <a:tcPr/>
                </a:tc>
                <a:tc>
                  <a:txBody>
                    <a:bodyPr/>
                    <a:lstStyle/>
                    <a:p>
                      <a:r>
                        <a:rPr lang="en-US" sz="1000" dirty="0"/>
                        <a:t>Beijing</a:t>
                      </a:r>
                    </a:p>
                  </a:txBody>
                  <a:tcPr/>
                </a:tc>
                <a:tc>
                  <a:txBody>
                    <a:bodyPr/>
                    <a:lstStyle/>
                    <a:p>
                      <a:r>
                        <a:rPr lang="en-US" sz="1000" dirty="0"/>
                        <a:t>11.1</a:t>
                      </a:r>
                    </a:p>
                  </a:txBody>
                  <a:tcPr/>
                </a:tc>
              </a:tr>
              <a:tr h="288740">
                <a:tc>
                  <a:txBody>
                    <a:bodyPr/>
                    <a:lstStyle/>
                    <a:p>
                      <a:r>
                        <a:rPr lang="en-US" sz="1000" dirty="0"/>
                        <a:t>18</a:t>
                      </a:r>
                    </a:p>
                  </a:txBody>
                  <a:tcPr/>
                </a:tc>
                <a:tc>
                  <a:txBody>
                    <a:bodyPr/>
                    <a:lstStyle/>
                    <a:p>
                      <a:r>
                        <a:rPr lang="en-US" sz="1000" dirty="0"/>
                        <a:t>Manila</a:t>
                      </a:r>
                    </a:p>
                  </a:txBody>
                  <a:tcPr/>
                </a:tc>
                <a:tc>
                  <a:txBody>
                    <a:bodyPr/>
                    <a:lstStyle/>
                    <a:p>
                      <a:r>
                        <a:rPr lang="en-US" sz="1000" dirty="0"/>
                        <a:t>11.1</a:t>
                      </a:r>
                    </a:p>
                  </a:txBody>
                  <a:tcPr/>
                </a:tc>
              </a:tr>
              <a:tr h="288740">
                <a:tc>
                  <a:txBody>
                    <a:bodyPr/>
                    <a:lstStyle/>
                    <a:p>
                      <a:r>
                        <a:rPr lang="en-US" sz="1000" dirty="0"/>
                        <a:t>19</a:t>
                      </a:r>
                    </a:p>
                  </a:txBody>
                  <a:tcPr/>
                </a:tc>
                <a:tc>
                  <a:txBody>
                    <a:bodyPr/>
                    <a:lstStyle/>
                    <a:p>
                      <a:r>
                        <a:rPr lang="en-US" sz="1000" dirty="0"/>
                        <a:t>Moscow</a:t>
                      </a:r>
                    </a:p>
                  </a:txBody>
                  <a:tcPr/>
                </a:tc>
                <a:tc>
                  <a:txBody>
                    <a:bodyPr/>
                    <a:lstStyle/>
                    <a:p>
                      <a:r>
                        <a:rPr lang="en-US" sz="1000" dirty="0"/>
                        <a:t>10.5</a:t>
                      </a:r>
                    </a:p>
                  </a:txBody>
                  <a:tcPr/>
                </a:tc>
              </a:tr>
              <a:tr h="288740">
                <a:tc>
                  <a:txBody>
                    <a:bodyPr/>
                    <a:lstStyle/>
                    <a:p>
                      <a:r>
                        <a:rPr lang="en-US" sz="1000" dirty="0"/>
                        <a:t>20</a:t>
                      </a:r>
                    </a:p>
                  </a:txBody>
                  <a:tcPr/>
                </a:tc>
                <a:tc>
                  <a:txBody>
                    <a:bodyPr/>
                    <a:lstStyle/>
                    <a:p>
                      <a:r>
                        <a:rPr lang="en-US" sz="1000" dirty="0"/>
                        <a:t>Istanbul</a:t>
                      </a:r>
                    </a:p>
                  </a:txBody>
                  <a:tcPr/>
                </a:tc>
                <a:tc>
                  <a:txBody>
                    <a:bodyPr/>
                    <a:lstStyle/>
                    <a:p>
                      <a:r>
                        <a:rPr lang="en-US" sz="1000" dirty="0"/>
                        <a:t>10.1</a:t>
                      </a:r>
                    </a:p>
                  </a:txBody>
                  <a:tcPr/>
                </a:tc>
              </a:tr>
            </a:tbl>
          </a:graphicData>
        </a:graphic>
      </p:graphicFrame>
    </p:spTree>
    <p:extLst>
      <p:ext uri="{BB962C8B-B14F-4D97-AF65-F5344CB8AC3E}">
        <p14:creationId xmlns:p14="http://schemas.microsoft.com/office/powerpoint/2010/main" val="219924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Megalopolis</a:t>
            </a:r>
            <a:endParaRPr lang="en-US" dirty="0"/>
          </a:p>
        </p:txBody>
      </p:sp>
      <p:sp>
        <p:nvSpPr>
          <p:cNvPr id="3" name="Content Placeholder 2"/>
          <p:cNvSpPr>
            <a:spLocks noGrp="1"/>
          </p:cNvSpPr>
          <p:nvPr>
            <p:ph idx="1"/>
          </p:nvPr>
        </p:nvSpPr>
        <p:spPr/>
        <p:txBody>
          <a:bodyPr>
            <a:normAutofit/>
          </a:bodyPr>
          <a:lstStyle/>
          <a:p>
            <a:r>
              <a:rPr lang="en-US" dirty="0" smtClean="0"/>
              <a:t>The urbanized areas of two or more cities merge together, generally through suburban growth and expansion.</a:t>
            </a:r>
          </a:p>
          <a:p>
            <a:r>
              <a:rPr lang="en-US" dirty="0" smtClean="0"/>
              <a:t>Term originated by Jean </a:t>
            </a:r>
            <a:r>
              <a:rPr lang="en-US" dirty="0" err="1" smtClean="0"/>
              <a:t>Gottmann</a:t>
            </a:r>
            <a:r>
              <a:rPr lang="en-US" dirty="0" smtClean="0"/>
              <a:t>.</a:t>
            </a:r>
          </a:p>
          <a:p>
            <a:r>
              <a:rPr lang="en-US" dirty="0" smtClean="0"/>
              <a:t>Examples of Megalopolises</a:t>
            </a:r>
          </a:p>
          <a:p>
            <a:pPr lvl="1"/>
            <a:r>
              <a:rPr lang="en-US" dirty="0" smtClean="0"/>
              <a:t>Northeastern United States- Boston, Providence, New York City, Philadelphia, Baltimore, Washington</a:t>
            </a:r>
          </a:p>
          <a:p>
            <a:pPr lvl="1"/>
            <a:r>
              <a:rPr lang="en-US" dirty="0" err="1" smtClean="0">
                <a:solidFill>
                  <a:schemeClr val="accent1">
                    <a:lumMod val="60000"/>
                    <a:lumOff val="40000"/>
                  </a:schemeClr>
                </a:solidFill>
              </a:rPr>
              <a:t>Tokaido</a:t>
            </a:r>
            <a:r>
              <a:rPr lang="en-US" dirty="0" smtClean="0">
                <a:solidFill>
                  <a:schemeClr val="accent1">
                    <a:lumMod val="60000"/>
                    <a:lumOff val="40000"/>
                  </a:schemeClr>
                </a:solidFill>
              </a:rPr>
              <a:t>-</a:t>
            </a:r>
            <a:r>
              <a:rPr lang="en-US" dirty="0" smtClean="0"/>
              <a:t> Tokyo, </a:t>
            </a:r>
            <a:r>
              <a:rPr lang="en-US" dirty="0" err="1" smtClean="0"/>
              <a:t>Yokohoma</a:t>
            </a:r>
            <a:endParaRPr lang="en-US" dirty="0" smtClean="0"/>
          </a:p>
          <a:p>
            <a:pPr lvl="1"/>
            <a:r>
              <a:rPr lang="en-US" dirty="0" smtClean="0">
                <a:solidFill>
                  <a:schemeClr val="accent1">
                    <a:lumMod val="60000"/>
                    <a:lumOff val="40000"/>
                  </a:schemeClr>
                </a:solidFill>
              </a:rPr>
              <a:t>Randstad-</a:t>
            </a:r>
            <a:r>
              <a:rPr lang="en-US" dirty="0" smtClean="0"/>
              <a:t> Amsterdam, The Hague, Rotterdam</a:t>
            </a:r>
          </a:p>
          <a:p>
            <a:pPr lvl="1"/>
            <a:r>
              <a:rPr lang="en-US" dirty="0" err="1" smtClean="0">
                <a:solidFill>
                  <a:schemeClr val="accent1">
                    <a:lumMod val="60000"/>
                    <a:lumOff val="40000"/>
                  </a:schemeClr>
                </a:solidFill>
              </a:rPr>
              <a:t>Keinhanshin</a:t>
            </a:r>
            <a:r>
              <a:rPr lang="en-US" dirty="0" smtClean="0">
                <a:solidFill>
                  <a:schemeClr val="accent1">
                    <a:lumMod val="60000"/>
                    <a:lumOff val="40000"/>
                  </a:schemeClr>
                </a:solidFill>
              </a:rPr>
              <a:t>-</a:t>
            </a:r>
            <a:r>
              <a:rPr lang="en-US" dirty="0" smtClean="0"/>
              <a:t> Kobe, Osaka, and Kyoto</a:t>
            </a:r>
            <a:endParaRPr lang="en-US" dirty="0"/>
          </a:p>
        </p:txBody>
      </p:sp>
    </p:spTree>
    <p:extLst>
      <p:ext uri="{BB962C8B-B14F-4D97-AF65-F5344CB8AC3E}">
        <p14:creationId xmlns:p14="http://schemas.microsoft.com/office/powerpoint/2010/main" val="279686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World City</a:t>
            </a:r>
            <a:endParaRPr lang="en-US" dirty="0"/>
          </a:p>
        </p:txBody>
      </p:sp>
      <p:sp>
        <p:nvSpPr>
          <p:cNvPr id="3" name="Content Placeholder 2"/>
          <p:cNvSpPr>
            <a:spLocks noGrp="1"/>
          </p:cNvSpPr>
          <p:nvPr>
            <p:ph idx="1"/>
          </p:nvPr>
        </p:nvSpPr>
        <p:spPr/>
        <p:txBody>
          <a:bodyPr>
            <a:normAutofit/>
          </a:bodyPr>
          <a:lstStyle/>
          <a:p>
            <a:r>
              <a:rPr lang="en-US" dirty="0" smtClean="0"/>
              <a:t>A metropolitan area that is a global center for finance, trade, and commerce.</a:t>
            </a:r>
          </a:p>
          <a:p>
            <a:r>
              <a:rPr lang="en-US" dirty="0" smtClean="0"/>
              <a:t>World cities are ranked in order of importance; an urban hierarchy.</a:t>
            </a:r>
          </a:p>
          <a:p>
            <a:pPr lvl="1"/>
            <a:r>
              <a:rPr lang="en-US" dirty="0" smtClean="0">
                <a:solidFill>
                  <a:schemeClr val="accent1">
                    <a:lumMod val="60000"/>
                    <a:lumOff val="40000"/>
                  </a:schemeClr>
                </a:solidFill>
              </a:rPr>
              <a:t>First-order world cities- </a:t>
            </a:r>
            <a:r>
              <a:rPr lang="en-US" dirty="0" smtClean="0"/>
              <a:t>New York City, London, and Tokyo</a:t>
            </a:r>
          </a:p>
          <a:p>
            <a:pPr lvl="1"/>
            <a:r>
              <a:rPr lang="en-US" dirty="0" smtClean="0">
                <a:solidFill>
                  <a:schemeClr val="accent1">
                    <a:lumMod val="60000"/>
                    <a:lumOff val="40000"/>
                  </a:schemeClr>
                </a:solidFill>
              </a:rPr>
              <a:t>Second-order world cities- </a:t>
            </a:r>
            <a:r>
              <a:rPr lang="en-US" dirty="0" smtClean="0"/>
              <a:t>Los Angeles, Washington D.C., Chicago, Frankfurt, Paris, Brussels, Zurich, Hong Kong, Sao Paulo and Singapore</a:t>
            </a:r>
          </a:p>
          <a:p>
            <a:pPr lvl="1"/>
            <a:r>
              <a:rPr lang="en-US" dirty="0" smtClean="0">
                <a:solidFill>
                  <a:schemeClr val="accent1">
                    <a:lumMod val="60000"/>
                    <a:lumOff val="40000"/>
                  </a:schemeClr>
                </a:solidFill>
              </a:rPr>
              <a:t>Third-order world cities- </a:t>
            </a:r>
            <a:r>
              <a:rPr lang="en-US" dirty="0" smtClean="0"/>
              <a:t>Miami, Toronto, Seoul, Mumbai, Amsterdam, Buenos Aires, and Sydney</a:t>
            </a:r>
            <a:endParaRPr lang="en-US" dirty="0"/>
          </a:p>
        </p:txBody>
      </p:sp>
    </p:spTree>
    <p:extLst>
      <p:ext uri="{BB962C8B-B14F-4D97-AF65-F5344CB8AC3E}">
        <p14:creationId xmlns:p14="http://schemas.microsoft.com/office/powerpoint/2010/main" val="210703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Primate City</a:t>
            </a:r>
            <a:endParaRPr lang="en-US" dirty="0"/>
          </a:p>
        </p:txBody>
      </p:sp>
      <p:sp>
        <p:nvSpPr>
          <p:cNvPr id="3" name="Content Placeholder 2"/>
          <p:cNvSpPr>
            <a:spLocks noGrp="1"/>
          </p:cNvSpPr>
          <p:nvPr>
            <p:ph idx="1"/>
          </p:nvPr>
        </p:nvSpPr>
        <p:spPr>
          <a:xfrm>
            <a:off x="838200" y="1825625"/>
            <a:ext cx="10515600" cy="2593975"/>
          </a:xfrm>
        </p:spPr>
        <p:txBody>
          <a:bodyPr>
            <a:normAutofit fontScale="92500" lnSpcReduction="10000"/>
          </a:bodyPr>
          <a:lstStyle/>
          <a:p>
            <a:r>
              <a:rPr lang="en-US" dirty="0" smtClean="0"/>
              <a:t>When the largest city in a country has </a:t>
            </a:r>
            <a:r>
              <a:rPr lang="en-US" dirty="0" smtClean="0">
                <a:solidFill>
                  <a:schemeClr val="accent1">
                    <a:lumMod val="60000"/>
                    <a:lumOff val="40000"/>
                  </a:schemeClr>
                </a:solidFill>
              </a:rPr>
              <a:t>more than twice the population</a:t>
            </a:r>
            <a:r>
              <a:rPr lang="en-US" dirty="0" smtClean="0"/>
              <a:t> of the country’s next largest city.</a:t>
            </a:r>
          </a:p>
          <a:p>
            <a:r>
              <a:rPr lang="en-US" dirty="0" smtClean="0"/>
              <a:t>Urban primacy is sometimes created when there is an uneven economic development within a country.</a:t>
            </a:r>
          </a:p>
          <a:p>
            <a:r>
              <a:rPr lang="en-US" dirty="0" smtClean="0"/>
              <a:t>Primate cities often receive a large majority of a country’s economic development and investment.</a:t>
            </a:r>
          </a:p>
          <a:p>
            <a:r>
              <a:rPr lang="en-US" dirty="0" smtClean="0"/>
              <a:t>Examples of Primate Cities: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70323632"/>
              </p:ext>
            </p:extLst>
          </p:nvPr>
        </p:nvGraphicFramePr>
        <p:xfrm>
          <a:off x="571500" y="4506275"/>
          <a:ext cx="11049000" cy="1920240"/>
        </p:xfrm>
        <a:graphic>
          <a:graphicData uri="http://schemas.openxmlformats.org/drawingml/2006/table">
            <a:tbl>
              <a:tblPr firstRow="1" bandRow="1">
                <a:tableStyleId>{5C22544A-7EE6-4342-B048-85BDC9FD1C3A}</a:tableStyleId>
              </a:tblPr>
              <a:tblGrid>
                <a:gridCol w="1749425"/>
                <a:gridCol w="3130550"/>
                <a:gridCol w="1841500"/>
                <a:gridCol w="1381125"/>
                <a:gridCol w="2946400"/>
              </a:tblGrid>
              <a:tr h="381000">
                <a:tc>
                  <a:txBody>
                    <a:bodyPr/>
                    <a:lstStyle/>
                    <a:p>
                      <a:r>
                        <a:rPr lang="en-US" dirty="0"/>
                        <a:t>Asia/Oceana</a:t>
                      </a:r>
                    </a:p>
                  </a:txBody>
                  <a:tcPr/>
                </a:tc>
                <a:tc>
                  <a:txBody>
                    <a:bodyPr/>
                    <a:lstStyle/>
                    <a:p>
                      <a:r>
                        <a:rPr lang="en-US" dirty="0"/>
                        <a:t>North Africa/Middle</a:t>
                      </a:r>
                      <a:r>
                        <a:rPr lang="en-US" baseline="0" dirty="0"/>
                        <a:t> East</a:t>
                      </a:r>
                      <a:endParaRPr lang="en-US" dirty="0"/>
                    </a:p>
                  </a:txBody>
                  <a:tcPr/>
                </a:tc>
                <a:tc>
                  <a:txBody>
                    <a:bodyPr/>
                    <a:lstStyle/>
                    <a:p>
                      <a:r>
                        <a:rPr lang="en-US" dirty="0"/>
                        <a:t>Latin America</a:t>
                      </a:r>
                    </a:p>
                  </a:txBody>
                  <a:tcPr/>
                </a:tc>
                <a:tc>
                  <a:txBody>
                    <a:bodyPr/>
                    <a:lstStyle/>
                    <a:p>
                      <a:r>
                        <a:rPr lang="en-US" dirty="0"/>
                        <a:t>Europe</a:t>
                      </a:r>
                    </a:p>
                  </a:txBody>
                  <a:tcPr/>
                </a:tc>
                <a:tc>
                  <a:txBody>
                    <a:bodyPr/>
                    <a:lstStyle/>
                    <a:p>
                      <a:r>
                        <a:rPr lang="en-US" dirty="0"/>
                        <a:t>Sub-Saharan</a:t>
                      </a:r>
                      <a:r>
                        <a:rPr lang="en-US" baseline="0" dirty="0"/>
                        <a:t> Africa</a:t>
                      </a:r>
                      <a:endParaRPr lang="en-US" dirty="0"/>
                    </a:p>
                  </a:txBody>
                  <a:tcPr/>
                </a:tc>
              </a:tr>
              <a:tr h="580148">
                <a:tc>
                  <a:txBody>
                    <a:bodyPr/>
                    <a:lstStyle/>
                    <a:p>
                      <a:r>
                        <a:rPr lang="en-US" dirty="0"/>
                        <a:t>Seoul, South Korea</a:t>
                      </a:r>
                    </a:p>
                  </a:txBody>
                  <a:tcPr/>
                </a:tc>
                <a:tc>
                  <a:txBody>
                    <a:bodyPr/>
                    <a:lstStyle/>
                    <a:p>
                      <a:r>
                        <a:rPr lang="en-US" dirty="0"/>
                        <a:t>Cairo, Egypt</a:t>
                      </a:r>
                    </a:p>
                  </a:txBody>
                  <a:tcPr/>
                </a:tc>
                <a:tc>
                  <a:txBody>
                    <a:bodyPr/>
                    <a:lstStyle/>
                    <a:p>
                      <a:r>
                        <a:rPr lang="en-US" dirty="0"/>
                        <a:t>Mexico</a:t>
                      </a:r>
                      <a:r>
                        <a:rPr lang="en-US" baseline="0" dirty="0"/>
                        <a:t> City, Mexico</a:t>
                      </a:r>
                      <a:endParaRPr lang="en-US" dirty="0"/>
                    </a:p>
                  </a:txBody>
                  <a:tcPr/>
                </a:tc>
                <a:tc>
                  <a:txBody>
                    <a:bodyPr/>
                    <a:lstStyle/>
                    <a:p>
                      <a:r>
                        <a:rPr lang="en-US" dirty="0"/>
                        <a:t>Paris, France</a:t>
                      </a:r>
                    </a:p>
                  </a:txBody>
                  <a:tcPr/>
                </a:tc>
                <a:tc>
                  <a:txBody>
                    <a:bodyPr/>
                    <a:lstStyle/>
                    <a:p>
                      <a:r>
                        <a:rPr lang="en-US" dirty="0"/>
                        <a:t>Nairobi, Kenya</a:t>
                      </a:r>
                    </a:p>
                  </a:txBody>
                  <a:tcPr/>
                </a:tc>
              </a:tr>
              <a:tr h="580148">
                <a:tc>
                  <a:txBody>
                    <a:bodyPr/>
                    <a:lstStyle/>
                    <a:p>
                      <a:r>
                        <a:rPr lang="en-US" dirty="0"/>
                        <a:t>Sydney, Australia</a:t>
                      </a:r>
                    </a:p>
                  </a:txBody>
                  <a:tcPr/>
                </a:tc>
                <a:tc>
                  <a:txBody>
                    <a:bodyPr/>
                    <a:lstStyle/>
                    <a:p>
                      <a:r>
                        <a:rPr lang="en-US" dirty="0"/>
                        <a:t>Amman,</a:t>
                      </a:r>
                      <a:r>
                        <a:rPr lang="en-US" baseline="0" dirty="0"/>
                        <a:t> Jordan</a:t>
                      </a:r>
                      <a:endParaRPr lang="en-US" dirty="0"/>
                    </a:p>
                  </a:txBody>
                  <a:tcPr/>
                </a:tc>
                <a:tc>
                  <a:txBody>
                    <a:bodyPr/>
                    <a:lstStyle/>
                    <a:p>
                      <a:r>
                        <a:rPr lang="en-US" dirty="0"/>
                        <a:t>Lima, Peru</a:t>
                      </a:r>
                    </a:p>
                  </a:txBody>
                  <a:tcPr/>
                </a:tc>
                <a:tc>
                  <a:txBody>
                    <a:bodyPr/>
                    <a:lstStyle/>
                    <a:p>
                      <a:r>
                        <a:rPr lang="en-US" dirty="0"/>
                        <a:t>Vienna, Austria</a:t>
                      </a:r>
                    </a:p>
                  </a:txBody>
                  <a:tcPr/>
                </a:tc>
                <a:tc>
                  <a:txBody>
                    <a:bodyPr/>
                    <a:lstStyle/>
                    <a:p>
                      <a:r>
                        <a:rPr lang="en-US" dirty="0"/>
                        <a:t>Luanda, Angola</a:t>
                      </a:r>
                    </a:p>
                  </a:txBody>
                  <a:tcPr/>
                </a:tc>
              </a:tr>
            </a:tbl>
          </a:graphicData>
        </a:graphic>
      </p:graphicFrame>
    </p:spTree>
    <p:extLst>
      <p:ext uri="{BB962C8B-B14F-4D97-AF65-F5344CB8AC3E}">
        <p14:creationId xmlns:p14="http://schemas.microsoft.com/office/powerpoint/2010/main" val="52418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Rank-Size Rule</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1">
                    <a:lumMod val="60000"/>
                    <a:lumOff val="40000"/>
                  </a:schemeClr>
                </a:solidFill>
              </a:rPr>
              <a:t>Theoretical</a:t>
            </a:r>
          </a:p>
          <a:p>
            <a:r>
              <a:rPr lang="en-US" dirty="0" smtClean="0"/>
              <a:t>An </a:t>
            </a:r>
            <a:r>
              <a:rPr lang="en-US" dirty="0" smtClean="0">
                <a:solidFill>
                  <a:schemeClr val="accent1">
                    <a:lumMod val="60000"/>
                    <a:lumOff val="40000"/>
                  </a:schemeClr>
                </a:solidFill>
              </a:rPr>
              <a:t>urban hierarchy </a:t>
            </a:r>
            <a:r>
              <a:rPr lang="en-US" dirty="0" smtClean="0"/>
              <a:t>of city population.</a:t>
            </a:r>
          </a:p>
          <a:p>
            <a:r>
              <a:rPr lang="en-US" dirty="0" smtClean="0"/>
              <a:t>States that a country’s second largest city is half the population of the largest city, third largest, a third, and etc…</a:t>
            </a:r>
          </a:p>
          <a:p>
            <a:r>
              <a:rPr lang="en-US" dirty="0" smtClean="0">
                <a:solidFill>
                  <a:schemeClr val="accent1">
                    <a:lumMod val="60000"/>
                    <a:lumOff val="40000"/>
                  </a:schemeClr>
                </a:solidFill>
              </a:rPr>
              <a:t>Formula</a:t>
            </a:r>
          </a:p>
          <a:p>
            <a:pPr lvl="1"/>
            <a:r>
              <a:rPr lang="en-US" dirty="0" smtClean="0"/>
              <a:t>The nth largest city is 1/n the size of the country’s largest city</a:t>
            </a:r>
          </a:p>
          <a:p>
            <a:r>
              <a:rPr lang="en-US" dirty="0" smtClean="0"/>
              <a:t>Few countries follow the Rank-Size rule, however the United States and Russia closely match.</a:t>
            </a:r>
          </a:p>
          <a:p>
            <a:endParaRPr lang="en-US" dirty="0"/>
          </a:p>
        </p:txBody>
      </p:sp>
    </p:spTree>
    <p:extLst>
      <p:ext uri="{BB962C8B-B14F-4D97-AF65-F5344CB8AC3E}">
        <p14:creationId xmlns:p14="http://schemas.microsoft.com/office/powerpoint/2010/main" val="40542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Segregation</a:t>
            </a:r>
            <a:endParaRPr lang="en-US" dirty="0"/>
          </a:p>
        </p:txBody>
      </p:sp>
      <p:sp>
        <p:nvSpPr>
          <p:cNvPr id="3" name="Content Placeholder 2"/>
          <p:cNvSpPr>
            <a:spLocks noGrp="1"/>
          </p:cNvSpPr>
          <p:nvPr>
            <p:ph idx="1"/>
          </p:nvPr>
        </p:nvSpPr>
        <p:spPr>
          <a:xfrm>
            <a:off x="838200" y="1600201"/>
            <a:ext cx="10744200" cy="5029200"/>
          </a:xfrm>
        </p:spPr>
        <p:txBody>
          <a:bodyPr>
            <a:normAutofit fontScale="85000" lnSpcReduction="20000"/>
          </a:bodyPr>
          <a:lstStyle/>
          <a:p>
            <a:r>
              <a:rPr lang="en-US" dirty="0" smtClean="0"/>
              <a:t>Ethnic neighborhoods are occasionally areas of de facto segregation where no law requiring ethnic or racial segregation exists, yet they nonetheless are </a:t>
            </a:r>
            <a:r>
              <a:rPr lang="en-US" dirty="0" smtClean="0">
                <a:solidFill>
                  <a:schemeClr val="accent1">
                    <a:lumMod val="60000"/>
                    <a:lumOff val="40000"/>
                  </a:schemeClr>
                </a:solidFill>
              </a:rPr>
              <a:t>zones of separation</a:t>
            </a:r>
            <a:r>
              <a:rPr lang="en-US" dirty="0" smtClean="0"/>
              <a:t>.</a:t>
            </a:r>
          </a:p>
          <a:p>
            <a:pPr lvl="1"/>
            <a:r>
              <a:rPr lang="en-US" dirty="0" smtClean="0"/>
              <a:t>Legal segregation(de jure segregation) existed in the United States.</a:t>
            </a:r>
          </a:p>
          <a:p>
            <a:pPr lvl="2"/>
            <a:r>
              <a:rPr lang="en-US" dirty="0" smtClean="0"/>
              <a:t>Jim Crow laws</a:t>
            </a:r>
          </a:p>
          <a:p>
            <a:r>
              <a:rPr lang="en-US" dirty="0" smtClean="0"/>
              <a:t>Today, Chinatowns are seen as cultural districts, but many have their origins as zones where Chinese, Filipino, and Japanese migrants were forced to live.</a:t>
            </a:r>
          </a:p>
          <a:p>
            <a:r>
              <a:rPr lang="en-US" dirty="0" smtClean="0"/>
              <a:t>Banks and insurance providers historically engaged in </a:t>
            </a:r>
            <a:r>
              <a:rPr lang="en-US" dirty="0" smtClean="0">
                <a:solidFill>
                  <a:schemeClr val="accent1">
                    <a:lumMod val="60000"/>
                    <a:lumOff val="40000"/>
                  </a:schemeClr>
                </a:solidFill>
              </a:rPr>
              <a:t>redlining</a:t>
            </a:r>
            <a:r>
              <a:rPr lang="en-US" dirty="0" smtClean="0"/>
              <a:t>.</a:t>
            </a:r>
          </a:p>
          <a:p>
            <a:pPr lvl="1"/>
            <a:r>
              <a:rPr lang="en-US" dirty="0" smtClean="0"/>
              <a:t>Designating neighborhoods on company maps where house mortgage and insurance applications would be automatically denied.</a:t>
            </a:r>
          </a:p>
          <a:p>
            <a:pPr lvl="1"/>
            <a:r>
              <a:rPr lang="en-US" dirty="0" smtClean="0"/>
              <a:t>The </a:t>
            </a:r>
            <a:r>
              <a:rPr lang="en-US" dirty="0" smtClean="0">
                <a:solidFill>
                  <a:schemeClr val="accent1">
                    <a:lumMod val="60000"/>
                    <a:lumOff val="40000"/>
                  </a:schemeClr>
                </a:solidFill>
              </a:rPr>
              <a:t>Federal Housing Administration</a:t>
            </a:r>
            <a:r>
              <a:rPr lang="en-US" dirty="0" smtClean="0"/>
              <a:t> now enforces rules against redlining.</a:t>
            </a:r>
          </a:p>
          <a:p>
            <a:r>
              <a:rPr lang="en-US" dirty="0" smtClean="0">
                <a:solidFill>
                  <a:schemeClr val="accent1">
                    <a:lumMod val="60000"/>
                    <a:lumOff val="40000"/>
                  </a:schemeClr>
                </a:solidFill>
              </a:rPr>
              <a:t>Restrictive covenants </a:t>
            </a:r>
            <a:r>
              <a:rPr lang="en-US" dirty="0" smtClean="0"/>
              <a:t>where when homeowners added special covenants to their home and real estate titles, restricting future sales of a home to white-only buyers.</a:t>
            </a:r>
          </a:p>
          <a:p>
            <a:pPr lvl="1"/>
            <a:r>
              <a:rPr lang="en-US" dirty="0" smtClean="0"/>
              <a:t>Some covenants have also attempted to restrict Jews from buying .</a:t>
            </a:r>
          </a:p>
          <a:p>
            <a:r>
              <a:rPr lang="en-US" dirty="0" smtClean="0"/>
              <a:t>Even following the </a:t>
            </a:r>
            <a:r>
              <a:rPr lang="en-US" dirty="0" smtClean="0">
                <a:solidFill>
                  <a:schemeClr val="accent1">
                    <a:lumMod val="60000"/>
                    <a:lumOff val="40000"/>
                  </a:schemeClr>
                </a:solidFill>
              </a:rPr>
              <a:t>Civil Rights Act of 1964</a:t>
            </a:r>
            <a:r>
              <a:rPr lang="en-US" dirty="0" smtClean="0"/>
              <a:t>, some white urban communities openly engaged in racial steering, mainly through the use of real estate agents.</a:t>
            </a:r>
          </a:p>
          <a:p>
            <a:pPr lvl="1"/>
            <a:r>
              <a:rPr lang="en-US" dirty="0" smtClean="0"/>
              <a:t>When non-whites attempted to buy homes, real estate companies or their agents directed them to racially specific neighborhoods, regardless of income.</a:t>
            </a:r>
          </a:p>
          <a:p>
            <a:pPr lvl="1"/>
            <a:r>
              <a:rPr lang="en-US" dirty="0" smtClean="0"/>
              <a:t>Banned in the </a:t>
            </a:r>
            <a:r>
              <a:rPr lang="en-US" dirty="0" smtClean="0">
                <a:solidFill>
                  <a:schemeClr val="accent1">
                    <a:lumMod val="60000"/>
                    <a:lumOff val="40000"/>
                  </a:schemeClr>
                </a:solidFill>
              </a:rPr>
              <a:t>Fair Housing Act in 1968</a:t>
            </a:r>
            <a:r>
              <a:rPr lang="en-US" dirty="0" smtClean="0"/>
              <a:t>.</a:t>
            </a:r>
            <a:endParaRPr lang="en-US" dirty="0"/>
          </a:p>
        </p:txBody>
      </p:sp>
    </p:spTree>
    <p:extLst>
      <p:ext uri="{BB962C8B-B14F-4D97-AF65-F5344CB8AC3E}">
        <p14:creationId xmlns:p14="http://schemas.microsoft.com/office/powerpoint/2010/main" val="20011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Facts and Statistics about Suburbanization</a:t>
            </a:r>
            <a:endParaRPr lang="en-US" dirty="0"/>
          </a:p>
        </p:txBody>
      </p:sp>
      <p:sp>
        <p:nvSpPr>
          <p:cNvPr id="3" name="Content Placeholder 2"/>
          <p:cNvSpPr>
            <a:spLocks noGrp="1"/>
          </p:cNvSpPr>
          <p:nvPr>
            <p:ph idx="1"/>
          </p:nvPr>
        </p:nvSpPr>
        <p:spPr/>
        <p:txBody>
          <a:bodyPr>
            <a:normAutofit/>
          </a:bodyPr>
          <a:lstStyle/>
          <a:p>
            <a:r>
              <a:rPr lang="en-US" dirty="0" smtClean="0"/>
              <a:t>The detached </a:t>
            </a:r>
            <a:r>
              <a:rPr lang="en-US" dirty="0" smtClean="0">
                <a:solidFill>
                  <a:schemeClr val="accent1">
                    <a:lumMod val="60000"/>
                    <a:lumOff val="40000"/>
                  </a:schemeClr>
                </a:solidFill>
              </a:rPr>
              <a:t>single-family home </a:t>
            </a:r>
            <a:r>
              <a:rPr lang="en-US" dirty="0" smtClean="0"/>
              <a:t>is the dominant feature on the American suburban landscape.</a:t>
            </a:r>
          </a:p>
          <a:p>
            <a:pPr lvl="1"/>
            <a:r>
              <a:rPr lang="en-US" dirty="0" smtClean="0"/>
              <a:t>The suburbs are generally economically middle class.</a:t>
            </a:r>
          </a:p>
          <a:p>
            <a:pPr lvl="1"/>
            <a:r>
              <a:rPr lang="en-US" dirty="0" smtClean="0"/>
              <a:t>The first suburban single-family homes appeared in the 1890s.</a:t>
            </a:r>
          </a:p>
          <a:p>
            <a:r>
              <a:rPr lang="en-US" dirty="0" smtClean="0">
                <a:solidFill>
                  <a:schemeClr val="accent1">
                    <a:lumMod val="60000"/>
                    <a:lumOff val="40000"/>
                  </a:schemeClr>
                </a:solidFill>
              </a:rPr>
              <a:t>White Anglo-Saxon Protestants(WASPs)</a:t>
            </a:r>
            <a:r>
              <a:rPr lang="en-US" dirty="0" smtClean="0"/>
              <a:t> culturally populated the original American suburbs.</a:t>
            </a:r>
          </a:p>
          <a:p>
            <a:pPr lvl="1"/>
            <a:r>
              <a:rPr lang="en-US" dirty="0" smtClean="0"/>
              <a:t>This changed between the late 1960s and 1980s  when suburbs become more integrated with Catholic and non-white middle-class populations, who formerly lived in inner city areas</a:t>
            </a:r>
          </a:p>
          <a:p>
            <a:r>
              <a:rPr lang="en-US" dirty="0" smtClean="0"/>
              <a:t>In the 2000 census, just over 50% of the U.S. population lived in suburban areas.</a:t>
            </a:r>
          </a:p>
          <a:p>
            <a:pPr lvl="1"/>
            <a:r>
              <a:rPr lang="en-US" dirty="0" smtClean="0"/>
              <a:t>Suburbs continue to expand outward and are the largest zones within urban models.</a:t>
            </a:r>
            <a:endParaRPr lang="en-US" dirty="0"/>
          </a:p>
        </p:txBody>
      </p:sp>
    </p:spTree>
    <p:extLst>
      <p:ext uri="{BB962C8B-B14F-4D97-AF65-F5344CB8AC3E}">
        <p14:creationId xmlns:p14="http://schemas.microsoft.com/office/powerpoint/2010/main" val="411590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Women and the City</a:t>
            </a:r>
            <a:endParaRPr lang="en-US" dirty="0"/>
          </a:p>
        </p:txBody>
      </p:sp>
      <p:sp>
        <p:nvSpPr>
          <p:cNvPr id="3" name="Content Placeholder 2"/>
          <p:cNvSpPr>
            <a:spLocks noGrp="1"/>
          </p:cNvSpPr>
          <p:nvPr>
            <p:ph idx="1"/>
          </p:nvPr>
        </p:nvSpPr>
        <p:spPr>
          <a:xfrm>
            <a:off x="838200" y="1825624"/>
            <a:ext cx="10515600" cy="4651375"/>
          </a:xfrm>
        </p:spPr>
        <p:txBody>
          <a:bodyPr>
            <a:normAutofit/>
          </a:bodyPr>
          <a:lstStyle/>
          <a:p>
            <a:r>
              <a:rPr lang="en-US" dirty="0" smtClean="0"/>
              <a:t>The percentage of female-headed households in urban areas has </a:t>
            </a:r>
            <a:r>
              <a:rPr lang="en-US" dirty="0" smtClean="0">
                <a:solidFill>
                  <a:schemeClr val="accent1">
                    <a:lumMod val="60000"/>
                    <a:lumOff val="40000"/>
                  </a:schemeClr>
                </a:solidFill>
              </a:rPr>
              <a:t>increased</a:t>
            </a:r>
            <a:r>
              <a:rPr lang="en-US" dirty="0" smtClean="0"/>
              <a:t> significantly in recent decades.</a:t>
            </a:r>
          </a:p>
          <a:p>
            <a:pPr lvl="1"/>
            <a:r>
              <a:rPr lang="en-US" dirty="0" smtClean="0"/>
              <a:t>Studies show that female heads of household are likely to </a:t>
            </a:r>
            <a:r>
              <a:rPr lang="en-US" dirty="0" smtClean="0">
                <a:solidFill>
                  <a:schemeClr val="accent1">
                    <a:lumMod val="60000"/>
                    <a:lumOff val="40000"/>
                  </a:schemeClr>
                </a:solidFill>
              </a:rPr>
              <a:t>depend on public transportation </a:t>
            </a:r>
            <a:r>
              <a:rPr lang="en-US" dirty="0" smtClean="0"/>
              <a:t>and must live near bus and subway stations.</a:t>
            </a:r>
          </a:p>
          <a:p>
            <a:pPr lvl="1"/>
            <a:r>
              <a:rPr lang="en-US" dirty="0" smtClean="0"/>
              <a:t>Female heads of household must access food shopping, health care, and other services and plan their home location accordingly.</a:t>
            </a:r>
          </a:p>
          <a:p>
            <a:r>
              <a:rPr lang="en-US" dirty="0" smtClean="0"/>
              <a:t>The </a:t>
            </a:r>
            <a:r>
              <a:rPr lang="en-US" dirty="0" smtClean="0">
                <a:solidFill>
                  <a:schemeClr val="accent1">
                    <a:lumMod val="60000"/>
                    <a:lumOff val="40000"/>
                  </a:schemeClr>
                </a:solidFill>
              </a:rPr>
              <a:t>role of women in the United States and Canada has changed</a:t>
            </a:r>
            <a:r>
              <a:rPr lang="en-US" dirty="0" smtClean="0"/>
              <a:t> significantly in past decades.</a:t>
            </a:r>
          </a:p>
          <a:p>
            <a:pPr lvl="1"/>
            <a:r>
              <a:rPr lang="en-US" dirty="0" smtClean="0"/>
              <a:t>Women are becoming increasingly equal to men in wages, access to higher job positions, and political power.</a:t>
            </a:r>
          </a:p>
          <a:p>
            <a:pPr lvl="1"/>
            <a:r>
              <a:rPr lang="en-US" dirty="0" smtClean="0"/>
              <a:t>Two sectors of the service economy, </a:t>
            </a:r>
            <a:r>
              <a:rPr lang="en-US" dirty="0" smtClean="0">
                <a:solidFill>
                  <a:schemeClr val="accent1">
                    <a:lumMod val="60000"/>
                    <a:lumOff val="40000"/>
                  </a:schemeClr>
                </a:solidFill>
              </a:rPr>
              <a:t>health care and education</a:t>
            </a:r>
            <a:r>
              <a:rPr lang="en-US" dirty="0" smtClean="0"/>
              <a:t>, have seen women surpass men in terms of the number of positions and average pay.</a:t>
            </a:r>
          </a:p>
          <a:p>
            <a:pPr lvl="2"/>
            <a:r>
              <a:rPr lang="en-US" dirty="0" smtClean="0"/>
              <a:t>Medical schools in the United States reported in 2008 that entering classes were 50% female for the first time</a:t>
            </a:r>
            <a:endParaRPr lang="en-US" dirty="0"/>
          </a:p>
        </p:txBody>
      </p:sp>
    </p:spTree>
    <p:extLst>
      <p:ext uri="{BB962C8B-B14F-4D97-AF65-F5344CB8AC3E}">
        <p14:creationId xmlns:p14="http://schemas.microsoft.com/office/powerpoint/2010/main" val="252064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Gentrification</a:t>
            </a:r>
            <a:endParaRPr lang="en-US" dirty="0"/>
          </a:p>
        </p:txBody>
      </p:sp>
      <p:sp>
        <p:nvSpPr>
          <p:cNvPr id="3" name="Content Placeholder 2"/>
          <p:cNvSpPr>
            <a:spLocks noGrp="1"/>
          </p:cNvSpPr>
          <p:nvPr>
            <p:ph idx="1"/>
          </p:nvPr>
        </p:nvSpPr>
        <p:spPr>
          <a:xfrm>
            <a:off x="838200" y="1825624"/>
            <a:ext cx="10515600" cy="4575175"/>
          </a:xfrm>
        </p:spPr>
        <p:txBody>
          <a:bodyPr>
            <a:normAutofit fontScale="92500" lnSpcReduction="10000"/>
          </a:bodyPr>
          <a:lstStyle/>
          <a:p>
            <a:r>
              <a:rPr lang="en-US" dirty="0" smtClean="0"/>
              <a:t>The </a:t>
            </a:r>
            <a:r>
              <a:rPr lang="en-US" dirty="0" smtClean="0">
                <a:solidFill>
                  <a:schemeClr val="accent1">
                    <a:lumMod val="60000"/>
                    <a:lumOff val="40000"/>
                  </a:schemeClr>
                </a:solidFill>
              </a:rPr>
              <a:t>economic reinvestment </a:t>
            </a:r>
            <a:r>
              <a:rPr lang="en-US" dirty="0" smtClean="0"/>
              <a:t>in existing real estate.</a:t>
            </a:r>
          </a:p>
          <a:p>
            <a:r>
              <a:rPr lang="en-US" dirty="0" smtClean="0"/>
              <a:t>Began in the 1970s when people in the historical preservation movement began renovating homes in places such as Greenwich Village in New York City and Georgetown in D.C.</a:t>
            </a:r>
          </a:p>
          <a:p>
            <a:pPr lvl="1"/>
            <a:r>
              <a:rPr lang="en-US" dirty="0" smtClean="0"/>
              <a:t>Consumer </a:t>
            </a:r>
            <a:r>
              <a:rPr lang="en-US" dirty="0" smtClean="0">
                <a:solidFill>
                  <a:schemeClr val="accent1">
                    <a:lumMod val="60000"/>
                    <a:lumOff val="40000"/>
                  </a:schemeClr>
                </a:solidFill>
              </a:rPr>
              <a:t>demand</a:t>
            </a:r>
            <a:r>
              <a:rPr lang="en-US" dirty="0" smtClean="0"/>
              <a:t> for gentrified homes with modern amenities </a:t>
            </a:r>
            <a:r>
              <a:rPr lang="en-US" dirty="0" smtClean="0">
                <a:solidFill>
                  <a:schemeClr val="accent1">
                    <a:lumMod val="60000"/>
                    <a:lumOff val="40000"/>
                  </a:schemeClr>
                </a:solidFill>
              </a:rPr>
              <a:t>increased</a:t>
            </a:r>
            <a:r>
              <a:rPr lang="en-US" dirty="0" smtClean="0"/>
              <a:t>.</a:t>
            </a:r>
          </a:p>
          <a:p>
            <a:pPr lvl="1"/>
            <a:r>
              <a:rPr lang="en-US" dirty="0" smtClean="0"/>
              <a:t>By the 1990s, a whole cottage industry in gentrification had emerged where people would buy old homes at low prices, renovated the homes, and then resold them for profit.</a:t>
            </a:r>
          </a:p>
          <a:p>
            <a:r>
              <a:rPr lang="en-US" dirty="0" smtClean="0"/>
              <a:t>Commercial gentrification</a:t>
            </a:r>
          </a:p>
          <a:p>
            <a:pPr lvl="1"/>
            <a:r>
              <a:rPr lang="en-US" dirty="0" smtClean="0"/>
              <a:t>Formerly closed business places were rebuilt as coffee shops, art houses, bars, and restaurants.</a:t>
            </a:r>
          </a:p>
          <a:p>
            <a:pPr lvl="1"/>
            <a:r>
              <a:rPr lang="en-US" dirty="0" smtClean="0"/>
              <a:t>Mixed use development was also common</a:t>
            </a:r>
          </a:p>
          <a:p>
            <a:r>
              <a:rPr lang="en-US" dirty="0" smtClean="0"/>
              <a:t>Neighborhood gentrification has a </a:t>
            </a:r>
            <a:r>
              <a:rPr lang="en-US" dirty="0" smtClean="0">
                <a:solidFill>
                  <a:schemeClr val="accent1">
                    <a:lumMod val="60000"/>
                    <a:lumOff val="40000"/>
                  </a:schemeClr>
                </a:solidFill>
              </a:rPr>
              <a:t>negative effect of driving out low-income residents </a:t>
            </a:r>
            <a:r>
              <a:rPr lang="en-US" dirty="0" smtClean="0"/>
              <a:t>from the community.</a:t>
            </a:r>
          </a:p>
          <a:p>
            <a:pPr lvl="1"/>
            <a:r>
              <a:rPr lang="en-US" dirty="0" smtClean="0"/>
              <a:t>As the price of gentrified homes increase, the price of non-gentrified real estate increases as well.</a:t>
            </a:r>
            <a:endParaRPr lang="en-US" dirty="0"/>
          </a:p>
        </p:txBody>
      </p:sp>
    </p:spTree>
    <p:extLst>
      <p:ext uri="{BB962C8B-B14F-4D97-AF65-F5344CB8AC3E}">
        <p14:creationId xmlns:p14="http://schemas.microsoft.com/office/powerpoint/2010/main" val="103420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Silicon Valley: Economic Growth</a:t>
            </a:r>
            <a:endParaRPr lang="en-US" dirty="0"/>
          </a:p>
        </p:txBody>
      </p:sp>
      <p:sp>
        <p:nvSpPr>
          <p:cNvPr id="3" name="Content Placeholder 2"/>
          <p:cNvSpPr>
            <a:spLocks noGrp="1"/>
          </p:cNvSpPr>
          <p:nvPr>
            <p:ph idx="1"/>
          </p:nvPr>
        </p:nvSpPr>
        <p:spPr>
          <a:xfrm>
            <a:off x="838200" y="1825624"/>
            <a:ext cx="10515600" cy="4727575"/>
          </a:xfrm>
        </p:spPr>
        <p:txBody>
          <a:bodyPr>
            <a:normAutofit/>
          </a:bodyPr>
          <a:lstStyle/>
          <a:p>
            <a:r>
              <a:rPr lang="en-US" dirty="0" smtClean="0"/>
              <a:t>Companies usually place their offices near </a:t>
            </a:r>
            <a:r>
              <a:rPr lang="en-US" dirty="0" smtClean="0">
                <a:solidFill>
                  <a:schemeClr val="accent1">
                    <a:lumMod val="60000"/>
                    <a:lumOff val="40000"/>
                  </a:schemeClr>
                </a:solidFill>
              </a:rPr>
              <a:t>growth poles </a:t>
            </a:r>
            <a:r>
              <a:rPr lang="en-US" dirty="0" smtClean="0"/>
              <a:t>for their industry.</a:t>
            </a:r>
          </a:p>
          <a:p>
            <a:pPr lvl="1"/>
            <a:r>
              <a:rPr lang="en-US" dirty="0" smtClean="0">
                <a:solidFill>
                  <a:schemeClr val="accent1">
                    <a:lumMod val="60000"/>
                    <a:lumOff val="40000"/>
                  </a:schemeClr>
                </a:solidFill>
              </a:rPr>
              <a:t>Economic multiplier effects </a:t>
            </a:r>
            <a:r>
              <a:rPr lang="en-US" dirty="0" smtClean="0"/>
              <a:t>around these poles result in a multitude of companies and investment in computer hardware and software development.</a:t>
            </a:r>
          </a:p>
          <a:p>
            <a:r>
              <a:rPr lang="en-US" dirty="0" smtClean="0"/>
              <a:t>As rare commodities, standard three-bedroom homes in Palo Alto can cost upwards of $900,000.</a:t>
            </a:r>
          </a:p>
          <a:p>
            <a:pPr lvl="1"/>
            <a:r>
              <a:rPr lang="en-US" dirty="0" smtClean="0"/>
              <a:t>A one-bedroom apartment can rent for over $2000 a month.</a:t>
            </a:r>
          </a:p>
          <a:p>
            <a:r>
              <a:rPr lang="en-US" dirty="0" smtClean="0"/>
              <a:t>Affordable housing for Silicon Valley residents who are not engaged in the technology economy has became a major urban social issue.</a:t>
            </a:r>
          </a:p>
          <a:p>
            <a:pPr lvl="1"/>
            <a:r>
              <a:rPr lang="en-US" dirty="0" smtClean="0"/>
              <a:t>This is true for other cities in the United States where high pay and limited housing have created inflated real estate prices.</a:t>
            </a:r>
          </a:p>
          <a:p>
            <a:pPr lvl="1"/>
            <a:r>
              <a:rPr lang="en-US" dirty="0" smtClean="0"/>
              <a:t>San Francisco saw protests in and around the years 2014-15 over housing prices and the role of Google employees in driving up the prices.</a:t>
            </a:r>
            <a:endParaRPr lang="en-US" dirty="0"/>
          </a:p>
        </p:txBody>
      </p:sp>
    </p:spTree>
    <p:extLst>
      <p:ext uri="{BB962C8B-B14F-4D97-AF65-F5344CB8AC3E}">
        <p14:creationId xmlns:p14="http://schemas.microsoft.com/office/powerpoint/2010/main" val="96870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Expense of Schools</a:t>
            </a:r>
            <a:endParaRPr lang="en-US" dirty="0"/>
          </a:p>
        </p:txBody>
      </p:sp>
      <p:sp>
        <p:nvSpPr>
          <p:cNvPr id="3" name="Content Placeholder 2"/>
          <p:cNvSpPr>
            <a:spLocks noGrp="1"/>
          </p:cNvSpPr>
          <p:nvPr>
            <p:ph idx="1"/>
          </p:nvPr>
        </p:nvSpPr>
        <p:spPr/>
        <p:txBody>
          <a:bodyPr/>
          <a:lstStyle/>
          <a:p>
            <a:r>
              <a:rPr lang="en-US" dirty="0" smtClean="0"/>
              <a:t>Property taxes on homes often do not meet the cost and demand for high-quality schools.</a:t>
            </a:r>
          </a:p>
          <a:p>
            <a:pPr lvl="1"/>
            <a:r>
              <a:rPr lang="en-US" dirty="0" smtClean="0"/>
              <a:t>School systems are caught between a public that does not want to pay higher taxes and parents that demand higher-quality schooling for their children.</a:t>
            </a:r>
          </a:p>
          <a:p>
            <a:pPr lvl="2"/>
            <a:r>
              <a:rPr lang="en-US" dirty="0" smtClean="0"/>
              <a:t>Local school districts are increasingly dependent on state governments to help meet funding needs or are forced to cut extracurricular activities and increase class size.</a:t>
            </a:r>
            <a:endParaRPr lang="en-US" dirty="0"/>
          </a:p>
        </p:txBody>
      </p:sp>
    </p:spTree>
    <p:extLst>
      <p:ext uri="{BB962C8B-B14F-4D97-AF65-F5344CB8AC3E}">
        <p14:creationId xmlns:p14="http://schemas.microsoft.com/office/powerpoint/2010/main" val="396601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Environmental Sustainability</a:t>
            </a:r>
            <a:endParaRPr lang="en-US" dirty="0"/>
          </a:p>
        </p:txBody>
      </p:sp>
      <p:sp>
        <p:nvSpPr>
          <p:cNvPr id="3" name="Content Placeholder 2"/>
          <p:cNvSpPr>
            <a:spLocks noGrp="1"/>
          </p:cNvSpPr>
          <p:nvPr>
            <p:ph idx="1"/>
          </p:nvPr>
        </p:nvSpPr>
        <p:spPr/>
        <p:txBody>
          <a:bodyPr/>
          <a:lstStyle/>
          <a:p>
            <a:r>
              <a:rPr lang="en-US" dirty="0" smtClean="0"/>
              <a:t>Issues that concern urban governments:</a:t>
            </a:r>
          </a:p>
          <a:p>
            <a:pPr lvl="1"/>
            <a:r>
              <a:rPr lang="en-US" dirty="0" smtClean="0"/>
              <a:t>Local air pollution</a:t>
            </a:r>
          </a:p>
          <a:p>
            <a:pPr lvl="1"/>
            <a:r>
              <a:rPr lang="en-US" dirty="0" smtClean="0"/>
              <a:t>Wetlands loss</a:t>
            </a:r>
          </a:p>
          <a:p>
            <a:pPr lvl="1"/>
            <a:r>
              <a:rPr lang="en-US" dirty="0" smtClean="0"/>
              <a:t>Watershed management</a:t>
            </a:r>
          </a:p>
          <a:p>
            <a:pPr lvl="1"/>
            <a:r>
              <a:rPr lang="en-US" dirty="0" smtClean="0"/>
              <a:t>Parkland creation</a:t>
            </a:r>
          </a:p>
          <a:p>
            <a:pPr lvl="1"/>
            <a:r>
              <a:rPr lang="en-US" dirty="0" smtClean="0"/>
              <a:t>Waste management</a:t>
            </a:r>
          </a:p>
          <a:p>
            <a:pPr lvl="1"/>
            <a:r>
              <a:rPr lang="en-US" dirty="0" smtClean="0"/>
              <a:t>Global warming</a:t>
            </a:r>
            <a:endParaRPr lang="en-US" dirty="0"/>
          </a:p>
        </p:txBody>
      </p:sp>
    </p:spTree>
    <p:extLst>
      <p:ext uri="{BB962C8B-B14F-4D97-AF65-F5344CB8AC3E}">
        <p14:creationId xmlns:p14="http://schemas.microsoft.com/office/powerpoint/2010/main" val="16272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Urban Transportation</a:t>
            </a:r>
            <a:endParaRPr lang="en-US" dirty="0"/>
          </a:p>
        </p:txBody>
      </p:sp>
      <p:sp>
        <p:nvSpPr>
          <p:cNvPr id="3" name="Content Placeholder 2"/>
          <p:cNvSpPr>
            <a:spLocks noGrp="1"/>
          </p:cNvSpPr>
          <p:nvPr>
            <p:ph idx="1"/>
          </p:nvPr>
        </p:nvSpPr>
        <p:spPr/>
        <p:txBody>
          <a:bodyPr>
            <a:normAutofit/>
          </a:bodyPr>
          <a:lstStyle/>
          <a:p>
            <a:r>
              <a:rPr lang="en-US" dirty="0" smtClean="0"/>
              <a:t>Traffic congestion</a:t>
            </a:r>
          </a:p>
          <a:p>
            <a:pPr lvl="1"/>
            <a:r>
              <a:rPr lang="en-US" dirty="0" smtClean="0">
                <a:solidFill>
                  <a:schemeClr val="accent1">
                    <a:lumMod val="60000"/>
                    <a:lumOff val="40000"/>
                  </a:schemeClr>
                </a:solidFill>
              </a:rPr>
              <a:t>Smog</a:t>
            </a:r>
            <a:r>
              <a:rPr lang="en-US" dirty="0" smtClean="0"/>
              <a:t> from vehicles is harmful to public health and can create a haze.</a:t>
            </a:r>
          </a:p>
          <a:p>
            <a:pPr lvl="1"/>
            <a:r>
              <a:rPr lang="en-US" dirty="0" smtClean="0">
                <a:solidFill>
                  <a:schemeClr val="accent1">
                    <a:lumMod val="60000"/>
                    <a:lumOff val="40000"/>
                  </a:schemeClr>
                </a:solidFill>
              </a:rPr>
              <a:t>Carbon dioxide emissions </a:t>
            </a:r>
            <a:r>
              <a:rPr lang="en-US" dirty="0" smtClean="0"/>
              <a:t>from cars are a significant source of greenhouse gases that contribute to the problem of </a:t>
            </a:r>
            <a:r>
              <a:rPr lang="en-US" dirty="0" smtClean="0">
                <a:solidFill>
                  <a:schemeClr val="accent1">
                    <a:lumMod val="60000"/>
                    <a:lumOff val="40000"/>
                  </a:schemeClr>
                </a:solidFill>
              </a:rPr>
              <a:t>global warming</a:t>
            </a:r>
            <a:r>
              <a:rPr lang="en-US" dirty="0" smtClean="0"/>
              <a:t>.</a:t>
            </a:r>
          </a:p>
          <a:p>
            <a:r>
              <a:rPr lang="en-US" dirty="0" smtClean="0"/>
              <a:t>The benefits of mass transit have become important to most cities.</a:t>
            </a:r>
          </a:p>
          <a:p>
            <a:pPr lvl="1"/>
            <a:r>
              <a:rPr lang="en-US" dirty="0" smtClean="0"/>
              <a:t>Fewer cars on the highway, reduced emissions, increased accessibility for low income citizens, etc…</a:t>
            </a:r>
            <a:endParaRPr lang="en-US" dirty="0"/>
          </a:p>
        </p:txBody>
      </p:sp>
    </p:spTree>
    <p:extLst>
      <p:ext uri="{BB962C8B-B14F-4D97-AF65-F5344CB8AC3E}">
        <p14:creationId xmlns:p14="http://schemas.microsoft.com/office/powerpoint/2010/main" val="61436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Downtown Housing</a:t>
            </a:r>
            <a:endParaRPr lang="en-US" dirty="0"/>
          </a:p>
        </p:txBody>
      </p:sp>
      <p:sp>
        <p:nvSpPr>
          <p:cNvPr id="3" name="Content Placeholder 2"/>
          <p:cNvSpPr>
            <a:spLocks noGrp="1"/>
          </p:cNvSpPr>
          <p:nvPr>
            <p:ph idx="1"/>
          </p:nvPr>
        </p:nvSpPr>
        <p:spPr>
          <a:xfrm>
            <a:off x="838200" y="1825624"/>
            <a:ext cx="10515600" cy="4498975"/>
          </a:xfrm>
        </p:spPr>
        <p:txBody>
          <a:bodyPr>
            <a:normAutofit lnSpcReduction="10000"/>
          </a:bodyPr>
          <a:lstStyle/>
          <a:p>
            <a:r>
              <a:rPr lang="en-US" dirty="0" smtClean="0">
                <a:solidFill>
                  <a:schemeClr val="accent1">
                    <a:lumMod val="60000"/>
                    <a:lumOff val="40000"/>
                  </a:schemeClr>
                </a:solidFill>
              </a:rPr>
              <a:t>Mixed-use buildings </a:t>
            </a:r>
            <a:r>
              <a:rPr lang="en-US" dirty="0" smtClean="0"/>
              <a:t>have became popular</a:t>
            </a:r>
          </a:p>
          <a:p>
            <a:pPr lvl="1"/>
            <a:r>
              <a:rPr lang="en-US" dirty="0" smtClean="0"/>
              <a:t>Contain both housing and commercial space.</a:t>
            </a:r>
          </a:p>
          <a:p>
            <a:pPr lvl="1"/>
            <a:r>
              <a:rPr lang="en-US" dirty="0" smtClean="0"/>
              <a:t>Referred to as “</a:t>
            </a:r>
            <a:r>
              <a:rPr lang="en-US" dirty="0" smtClean="0">
                <a:solidFill>
                  <a:schemeClr val="accent1">
                    <a:lumMod val="60000"/>
                    <a:lumOff val="40000"/>
                  </a:schemeClr>
                </a:solidFill>
              </a:rPr>
              <a:t>New Urbanism</a:t>
            </a:r>
            <a:r>
              <a:rPr lang="en-US" dirty="0" smtClean="0"/>
              <a:t>”.</a:t>
            </a:r>
          </a:p>
          <a:p>
            <a:r>
              <a:rPr lang="en-US" dirty="0" smtClean="0"/>
              <a:t>Effect of New Urbanism</a:t>
            </a:r>
          </a:p>
          <a:p>
            <a:pPr lvl="1"/>
            <a:r>
              <a:rPr lang="en-US" dirty="0" smtClean="0"/>
              <a:t>Has forced cities to re-examine the sustainability of their </a:t>
            </a:r>
            <a:r>
              <a:rPr lang="en-US" dirty="0" smtClean="0">
                <a:solidFill>
                  <a:schemeClr val="accent1">
                    <a:lumMod val="60000"/>
                    <a:lumOff val="40000"/>
                  </a:schemeClr>
                </a:solidFill>
              </a:rPr>
              <a:t>zoning codes</a:t>
            </a:r>
            <a:r>
              <a:rPr lang="en-US" dirty="0" smtClean="0"/>
              <a:t>.</a:t>
            </a:r>
          </a:p>
          <a:p>
            <a:pPr lvl="1"/>
            <a:r>
              <a:rPr lang="en-US" dirty="0" smtClean="0"/>
              <a:t>Many cities have added new zoning categories that allow for mixed-use development and special planning districts where housing, public transit, and office space is more spatially integrated.</a:t>
            </a:r>
          </a:p>
          <a:p>
            <a:r>
              <a:rPr lang="en-US" dirty="0" smtClean="0"/>
              <a:t>Criticism of mixed-use downtown housing.</a:t>
            </a:r>
          </a:p>
          <a:p>
            <a:pPr lvl="1"/>
            <a:r>
              <a:rPr lang="en-US" dirty="0" smtClean="0"/>
              <a:t>The purchase of these new units are so costly that only the upper middle-class income earners can afford to live there.</a:t>
            </a:r>
          </a:p>
          <a:p>
            <a:pPr lvl="1"/>
            <a:r>
              <a:rPr lang="en-US" dirty="0" smtClean="0"/>
              <a:t>To combat this, some cities require a certain percentage of new construction to be priced specifically for lower to middle income buyers.</a:t>
            </a:r>
            <a:endParaRPr lang="en-US" dirty="0"/>
          </a:p>
        </p:txBody>
      </p:sp>
    </p:spTree>
    <p:extLst>
      <p:ext uri="{BB962C8B-B14F-4D97-AF65-F5344CB8AC3E}">
        <p14:creationId xmlns:p14="http://schemas.microsoft.com/office/powerpoint/2010/main" val="347280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Central-Place Theory</a:t>
            </a:r>
            <a:endParaRPr lang="en-US" dirty="0"/>
          </a:p>
        </p:txBody>
      </p:sp>
      <p:sp>
        <p:nvSpPr>
          <p:cNvPr id="3" name="Content Placeholder 2"/>
          <p:cNvSpPr>
            <a:spLocks noGrp="1"/>
          </p:cNvSpPr>
          <p:nvPr>
            <p:ph idx="1"/>
          </p:nvPr>
        </p:nvSpPr>
        <p:spPr>
          <a:xfrm>
            <a:off x="838200" y="1510350"/>
            <a:ext cx="7924800" cy="5195250"/>
          </a:xfrm>
        </p:spPr>
        <p:txBody>
          <a:bodyPr>
            <a:normAutofit/>
          </a:bodyPr>
          <a:lstStyle/>
          <a:p>
            <a:r>
              <a:rPr lang="en-US" dirty="0" smtClean="0"/>
              <a:t>All market areas are focused on a central settlement that is a place of exchange and service provision.</a:t>
            </a:r>
          </a:p>
          <a:p>
            <a:pPr lvl="1"/>
            <a:r>
              <a:rPr lang="en-US" dirty="0" smtClean="0"/>
              <a:t>The market areas of settlements (</a:t>
            </a:r>
            <a:r>
              <a:rPr lang="en-US" dirty="0" smtClean="0">
                <a:solidFill>
                  <a:schemeClr val="accent1">
                    <a:lumMod val="60000"/>
                    <a:lumOff val="40000"/>
                  </a:schemeClr>
                </a:solidFill>
              </a:rPr>
              <a:t>hinterlands</a:t>
            </a:r>
            <a:r>
              <a:rPr lang="en-US" dirty="0" smtClean="0"/>
              <a:t>), overlap each other at different scales.</a:t>
            </a:r>
          </a:p>
          <a:p>
            <a:pPr lvl="2"/>
            <a:r>
              <a:rPr lang="en-US" dirty="0" smtClean="0">
                <a:solidFill>
                  <a:schemeClr val="accent1">
                    <a:lumMod val="60000"/>
                    <a:lumOff val="40000"/>
                  </a:schemeClr>
                </a:solidFill>
              </a:rPr>
              <a:t>Large settlements </a:t>
            </a:r>
            <a:r>
              <a:rPr lang="en-US" dirty="0" smtClean="0"/>
              <a:t>have larger market areas, but </a:t>
            </a:r>
            <a:r>
              <a:rPr lang="en-US" dirty="0" smtClean="0">
                <a:solidFill>
                  <a:schemeClr val="accent1">
                    <a:lumMod val="60000"/>
                    <a:lumOff val="40000"/>
                  </a:schemeClr>
                </a:solidFill>
              </a:rPr>
              <a:t>are few in number.</a:t>
            </a:r>
          </a:p>
          <a:p>
            <a:pPr lvl="2"/>
            <a:r>
              <a:rPr lang="en-US" dirty="0" smtClean="0">
                <a:solidFill>
                  <a:schemeClr val="accent1">
                    <a:lumMod val="60000"/>
                    <a:lumOff val="40000"/>
                  </a:schemeClr>
                </a:solidFill>
              </a:rPr>
              <a:t>Small settlements </a:t>
            </a:r>
            <a:r>
              <a:rPr lang="en-US" dirty="0" smtClean="0"/>
              <a:t>have smaller, </a:t>
            </a:r>
            <a:r>
              <a:rPr lang="en-US" dirty="0" smtClean="0">
                <a:solidFill>
                  <a:schemeClr val="accent1">
                    <a:lumMod val="60000"/>
                    <a:lumOff val="40000"/>
                  </a:schemeClr>
                </a:solidFill>
              </a:rPr>
              <a:t>more numerous </a:t>
            </a:r>
            <a:r>
              <a:rPr lang="en-US" dirty="0" smtClean="0"/>
              <a:t>market areas.</a:t>
            </a:r>
          </a:p>
          <a:p>
            <a:r>
              <a:rPr lang="en-US" dirty="0" smtClean="0"/>
              <a:t>Research by </a:t>
            </a:r>
            <a:r>
              <a:rPr lang="en-US" dirty="0" smtClean="0">
                <a:solidFill>
                  <a:schemeClr val="accent1">
                    <a:lumMod val="60000"/>
                    <a:lumOff val="40000"/>
                  </a:schemeClr>
                </a:solidFill>
              </a:rPr>
              <a:t>Walter</a:t>
            </a:r>
            <a:r>
              <a:rPr lang="en-US" dirty="0" smtClean="0"/>
              <a:t> </a:t>
            </a:r>
            <a:r>
              <a:rPr lang="en-US" dirty="0" err="1" smtClean="0">
                <a:solidFill>
                  <a:schemeClr val="accent1">
                    <a:lumMod val="60000"/>
                    <a:lumOff val="40000"/>
                  </a:schemeClr>
                </a:solidFill>
              </a:rPr>
              <a:t>Christaller</a:t>
            </a:r>
            <a:r>
              <a:rPr lang="en-US" dirty="0" smtClean="0">
                <a:solidFill>
                  <a:schemeClr val="accent1">
                    <a:lumMod val="60000"/>
                    <a:lumOff val="40000"/>
                  </a:schemeClr>
                </a:solidFill>
              </a:rPr>
              <a:t> </a:t>
            </a:r>
            <a:r>
              <a:rPr lang="en-US" dirty="0" smtClean="0"/>
              <a:t>has shown that there is a </a:t>
            </a:r>
            <a:r>
              <a:rPr lang="en-US" dirty="0" smtClean="0">
                <a:solidFill>
                  <a:schemeClr val="accent1">
                    <a:lumMod val="60000"/>
                    <a:lumOff val="40000"/>
                  </a:schemeClr>
                </a:solidFill>
              </a:rPr>
              <a:t>hierarchy of places </a:t>
            </a:r>
            <a:r>
              <a:rPr lang="en-US" dirty="0" smtClean="0"/>
              <a:t>across the landscape that showed a regular problem.</a:t>
            </a:r>
          </a:p>
          <a:p>
            <a:pPr lvl="1"/>
            <a:r>
              <a:rPr lang="en-US" dirty="0" smtClean="0"/>
              <a:t>Seven levels, from a small hamlet to the large regional service-center city.</a:t>
            </a:r>
          </a:p>
          <a:p>
            <a:pPr lvl="1"/>
            <a:r>
              <a:rPr lang="en-US" dirty="0" smtClean="0">
                <a:solidFill>
                  <a:schemeClr val="accent1">
                    <a:lumMod val="60000"/>
                    <a:lumOff val="40000"/>
                  </a:schemeClr>
                </a:solidFill>
              </a:rPr>
              <a:t>Hexagons</a:t>
            </a:r>
            <a:r>
              <a:rPr lang="en-US" dirty="0" smtClean="0"/>
              <a:t> represent individual market areas.</a:t>
            </a:r>
          </a:p>
          <a:p>
            <a:pPr lvl="2"/>
            <a:r>
              <a:rPr lang="en-US" dirty="0" smtClean="0"/>
              <a:t>Overlapped smaller scale patterns with larger scale layers of hexagons.</a:t>
            </a:r>
          </a:p>
          <a:p>
            <a:pPr lvl="2"/>
            <a:endParaRPr lang="en-US" dirty="0"/>
          </a:p>
        </p:txBody>
      </p:sp>
      <p:pic>
        <p:nvPicPr>
          <p:cNvPr id="1026" name="Picture 2" descr="http://www.csiss.org/classics/uploads/pa_centralplace.gif"/>
          <p:cNvPicPr>
            <a:picLocks noChangeAspect="1" noChangeArrowheads="1"/>
          </p:cNvPicPr>
          <p:nvPr/>
        </p:nvPicPr>
        <p:blipFill>
          <a:blip r:embed="rId2" cstate="print"/>
          <a:srcRect/>
          <a:stretch>
            <a:fillRect/>
          </a:stretch>
        </p:blipFill>
        <p:spPr bwMode="auto">
          <a:xfrm>
            <a:off x="8839200" y="1981200"/>
            <a:ext cx="3124200" cy="3872858"/>
          </a:xfrm>
          <a:prstGeom prst="rect">
            <a:avLst/>
          </a:prstGeom>
          <a:noFill/>
        </p:spPr>
      </p:pic>
    </p:spTree>
    <p:extLst>
      <p:ext uri="{BB962C8B-B14F-4D97-AF65-F5344CB8AC3E}">
        <p14:creationId xmlns:p14="http://schemas.microsoft.com/office/powerpoint/2010/main" val="230314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Threshold and Range</a:t>
            </a:r>
            <a:endParaRPr lang="en-US" dirty="0"/>
          </a:p>
        </p:txBody>
      </p:sp>
      <p:sp>
        <p:nvSpPr>
          <p:cNvPr id="3" name="Content Placeholder 2"/>
          <p:cNvSpPr>
            <a:spLocks noGrp="1"/>
          </p:cNvSpPr>
          <p:nvPr>
            <p:ph idx="1"/>
          </p:nvPr>
        </p:nvSpPr>
        <p:spPr/>
        <p:txBody>
          <a:bodyPr/>
          <a:lstStyle/>
          <a:p>
            <a:r>
              <a:rPr lang="en-US" dirty="0" smtClean="0">
                <a:solidFill>
                  <a:schemeClr val="accent1">
                    <a:lumMod val="60000"/>
                    <a:lumOff val="40000"/>
                  </a:schemeClr>
                </a:solidFill>
              </a:rPr>
              <a:t>Threshold</a:t>
            </a:r>
          </a:p>
          <a:p>
            <a:pPr lvl="1"/>
            <a:r>
              <a:rPr lang="en-US" dirty="0" smtClean="0"/>
              <a:t>The minimum people required to support a business.</a:t>
            </a:r>
          </a:p>
          <a:p>
            <a:r>
              <a:rPr lang="en-US" dirty="0" smtClean="0">
                <a:solidFill>
                  <a:schemeClr val="accent1">
                    <a:lumMod val="60000"/>
                    <a:lumOff val="40000"/>
                  </a:schemeClr>
                </a:solidFill>
              </a:rPr>
              <a:t>Range</a:t>
            </a:r>
          </a:p>
          <a:p>
            <a:pPr lvl="1"/>
            <a:r>
              <a:rPr lang="en-US" dirty="0" smtClean="0"/>
              <a:t>The maximum distance people are willing to travel to gain access to a service.</a:t>
            </a:r>
          </a:p>
          <a:p>
            <a:pPr lvl="1"/>
            <a:r>
              <a:rPr lang="en-US" dirty="0" smtClean="0"/>
              <a:t>Range </a:t>
            </a:r>
            <a:r>
              <a:rPr lang="en-US" dirty="0" smtClean="0">
                <a:solidFill>
                  <a:schemeClr val="accent1">
                    <a:lumMod val="60000"/>
                    <a:lumOff val="40000"/>
                  </a:schemeClr>
                </a:solidFill>
              </a:rPr>
              <a:t>is not calculated in distance, but in travel time </a:t>
            </a:r>
            <a:r>
              <a:rPr lang="en-US" dirty="0" smtClean="0"/>
              <a:t>that a consumer needs to get to a service location.</a:t>
            </a:r>
            <a:endParaRPr lang="en-US" dirty="0"/>
          </a:p>
        </p:txBody>
      </p:sp>
    </p:spTree>
    <p:extLst>
      <p:ext uri="{BB962C8B-B14F-4D97-AF65-F5344CB8AC3E}">
        <p14:creationId xmlns:p14="http://schemas.microsoft.com/office/powerpoint/2010/main" val="208818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6474"/>
          </a:xfrm>
        </p:spPr>
        <p:txBody>
          <a:bodyPr/>
          <a:lstStyle/>
          <a:p>
            <a:r>
              <a:rPr lang="en-US" dirty="0" smtClean="0"/>
              <a:t>Settlement Patterns</a:t>
            </a:r>
            <a:endParaRPr lang="en-US" dirty="0"/>
          </a:p>
        </p:txBody>
      </p:sp>
      <p:sp>
        <p:nvSpPr>
          <p:cNvPr id="3" name="Content Placeholder 2"/>
          <p:cNvSpPr>
            <a:spLocks noGrp="1"/>
          </p:cNvSpPr>
          <p:nvPr>
            <p:ph idx="1"/>
          </p:nvPr>
        </p:nvSpPr>
        <p:spPr>
          <a:xfrm>
            <a:off x="838200" y="1510350"/>
            <a:ext cx="10515600" cy="5119050"/>
          </a:xfrm>
        </p:spPr>
        <p:txBody>
          <a:bodyPr>
            <a:normAutofit/>
          </a:bodyPr>
          <a:lstStyle/>
          <a:p>
            <a:r>
              <a:rPr lang="en-US" dirty="0" smtClean="0">
                <a:solidFill>
                  <a:schemeClr val="accent1">
                    <a:lumMod val="60000"/>
                    <a:lumOff val="40000"/>
                  </a:schemeClr>
                </a:solidFill>
              </a:rPr>
              <a:t>Clustered</a:t>
            </a:r>
            <a:r>
              <a:rPr lang="en-US" dirty="0" smtClean="0"/>
              <a:t> rural settlements</a:t>
            </a:r>
          </a:p>
          <a:p>
            <a:pPr lvl="1"/>
            <a:r>
              <a:rPr lang="en-US" dirty="0" smtClean="0"/>
              <a:t>Communities in which all of the residential and farm structures of multiple households are arranged closely together.</a:t>
            </a:r>
          </a:p>
          <a:p>
            <a:pPr lvl="1"/>
            <a:r>
              <a:rPr lang="en-US" dirty="0" smtClean="0"/>
              <a:t>Commonly seen in Europe and New England.</a:t>
            </a:r>
          </a:p>
          <a:p>
            <a:pPr lvl="1"/>
            <a:r>
              <a:rPr lang="en-US" dirty="0" smtClean="0"/>
              <a:t>Can have </a:t>
            </a:r>
            <a:r>
              <a:rPr lang="en-US" dirty="0" smtClean="0">
                <a:solidFill>
                  <a:schemeClr val="accent1">
                    <a:lumMod val="60000"/>
                    <a:lumOff val="40000"/>
                  </a:schemeClr>
                </a:solidFill>
              </a:rPr>
              <a:t>circular</a:t>
            </a:r>
            <a:r>
              <a:rPr lang="en-US" dirty="0" smtClean="0"/>
              <a:t> or </a:t>
            </a:r>
            <a:r>
              <a:rPr lang="en-US" dirty="0" smtClean="0">
                <a:solidFill>
                  <a:schemeClr val="accent1">
                    <a:lumMod val="60000"/>
                    <a:lumOff val="40000"/>
                  </a:schemeClr>
                </a:solidFill>
              </a:rPr>
              <a:t>linear</a:t>
            </a:r>
            <a:r>
              <a:rPr lang="en-US" dirty="0" smtClean="0"/>
              <a:t> settlement patterns.</a:t>
            </a:r>
          </a:p>
          <a:p>
            <a:pPr lvl="2"/>
            <a:r>
              <a:rPr lang="en-US" dirty="0" smtClean="0"/>
              <a:t>Circular settlements are generally a circle of homes surrounding a central open space.</a:t>
            </a:r>
          </a:p>
          <a:p>
            <a:pPr lvl="3"/>
            <a:r>
              <a:rPr lang="en-US" dirty="0" smtClean="0"/>
              <a:t>EX: Medieval-German and English towns, Sub-Saharan Africa</a:t>
            </a:r>
          </a:p>
          <a:p>
            <a:pPr lvl="2"/>
            <a:r>
              <a:rPr lang="en-US" dirty="0" smtClean="0"/>
              <a:t>Linear settlements usually follow along a road or a stream front.</a:t>
            </a:r>
          </a:p>
          <a:p>
            <a:pPr lvl="3"/>
            <a:r>
              <a:rPr lang="en-US" dirty="0" smtClean="0"/>
              <a:t>EX: </a:t>
            </a:r>
            <a:r>
              <a:rPr lang="en-US" dirty="0" smtClean="0">
                <a:solidFill>
                  <a:schemeClr val="accent1">
                    <a:lumMod val="60000"/>
                    <a:lumOff val="40000"/>
                  </a:schemeClr>
                </a:solidFill>
              </a:rPr>
              <a:t>French long lots</a:t>
            </a:r>
          </a:p>
          <a:p>
            <a:r>
              <a:rPr lang="en-US" dirty="0" smtClean="0">
                <a:solidFill>
                  <a:schemeClr val="accent1">
                    <a:lumMod val="60000"/>
                    <a:lumOff val="40000"/>
                  </a:schemeClr>
                </a:solidFill>
              </a:rPr>
              <a:t>Dispersed </a:t>
            </a:r>
            <a:r>
              <a:rPr lang="en-US" dirty="0" smtClean="0"/>
              <a:t>rural settlements</a:t>
            </a:r>
          </a:p>
          <a:p>
            <a:pPr lvl="1"/>
            <a:r>
              <a:rPr lang="en-US" dirty="0" smtClean="0"/>
              <a:t>Households are separated from one another by significant distances.</a:t>
            </a:r>
          </a:p>
          <a:p>
            <a:pPr lvl="1"/>
            <a:r>
              <a:rPr lang="en-US" dirty="0" smtClean="0"/>
              <a:t>Commonly seen in farm regions of the American South, Midwest, and Great Plains.</a:t>
            </a:r>
          </a:p>
        </p:txBody>
      </p:sp>
    </p:spTree>
    <p:extLst>
      <p:ext uri="{BB962C8B-B14F-4D97-AF65-F5344CB8AC3E}">
        <p14:creationId xmlns:p14="http://schemas.microsoft.com/office/powerpoint/2010/main" val="64391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Home Mortgage Finance and Suburban Growth</a:t>
            </a:r>
            <a:endParaRPr lang="en-US" dirty="0"/>
          </a:p>
        </p:txBody>
      </p:sp>
      <p:sp>
        <p:nvSpPr>
          <p:cNvPr id="3" name="Content Placeholder 2"/>
          <p:cNvSpPr>
            <a:spLocks noGrp="1"/>
          </p:cNvSpPr>
          <p:nvPr>
            <p:ph idx="1"/>
          </p:nvPr>
        </p:nvSpPr>
        <p:spPr>
          <a:xfrm>
            <a:off x="838200" y="1825624"/>
            <a:ext cx="10515600" cy="4651375"/>
          </a:xfrm>
        </p:spPr>
        <p:txBody>
          <a:bodyPr>
            <a:normAutofit/>
          </a:bodyPr>
          <a:lstStyle/>
          <a:p>
            <a:r>
              <a:rPr lang="en-US" dirty="0" smtClean="0"/>
              <a:t>In post-World War II United States, homeownership increased significantly as a result of federal home loan programs such as the </a:t>
            </a:r>
            <a:r>
              <a:rPr lang="en-US" dirty="0" smtClean="0">
                <a:solidFill>
                  <a:schemeClr val="accent1">
                    <a:lumMod val="60000"/>
                    <a:lumOff val="40000"/>
                  </a:schemeClr>
                </a:solidFill>
              </a:rPr>
              <a:t>G.I. Bill</a:t>
            </a:r>
            <a:r>
              <a:rPr lang="en-US" dirty="0" smtClean="0"/>
              <a:t>.</a:t>
            </a:r>
          </a:p>
          <a:p>
            <a:pPr lvl="1"/>
            <a:r>
              <a:rPr lang="en-US" dirty="0" smtClean="0"/>
              <a:t>Other federal programs such as the Federal Housing Administration and the public finance mortgage corporations Freddie Mac and Fannie Mae have increased the number of mortgages available to the American public with regulated interest rates and limited processing fees.</a:t>
            </a:r>
          </a:p>
          <a:p>
            <a:pPr lvl="1"/>
            <a:r>
              <a:rPr lang="en-US" dirty="0" smtClean="0"/>
              <a:t>Resulted in a massive </a:t>
            </a:r>
            <a:r>
              <a:rPr lang="en-US" dirty="0" smtClean="0">
                <a:solidFill>
                  <a:schemeClr val="accent1">
                    <a:lumMod val="60000"/>
                    <a:lumOff val="40000"/>
                  </a:schemeClr>
                </a:solidFill>
              </a:rPr>
              <a:t>influx </a:t>
            </a:r>
            <a:r>
              <a:rPr lang="en-US" dirty="0" smtClean="0"/>
              <a:t>in new home construction during the 1950s and ’60s.</a:t>
            </a:r>
          </a:p>
          <a:p>
            <a:r>
              <a:rPr lang="en-US" dirty="0" smtClean="0"/>
              <a:t>High demand led to factory-style housing construction methods becoming common.</a:t>
            </a:r>
          </a:p>
          <a:p>
            <a:pPr lvl="1"/>
            <a:r>
              <a:rPr lang="en-US" dirty="0" smtClean="0"/>
              <a:t>The use of prefabricated parts and specialized construction teams.</a:t>
            </a:r>
          </a:p>
          <a:p>
            <a:r>
              <a:rPr lang="en-US" dirty="0" smtClean="0"/>
              <a:t>The Levitt Company built large communities of single-family homes.</a:t>
            </a:r>
          </a:p>
          <a:p>
            <a:pPr lvl="1"/>
            <a:r>
              <a:rPr lang="en-US" dirty="0" smtClean="0"/>
              <a:t>Could be constructed from start to finish in less than 18 days.</a:t>
            </a:r>
          </a:p>
          <a:p>
            <a:pPr lvl="1"/>
            <a:endParaRPr lang="en-US" dirty="0"/>
          </a:p>
        </p:txBody>
      </p:sp>
    </p:spTree>
    <p:extLst>
      <p:ext uri="{BB962C8B-B14F-4D97-AF65-F5344CB8AC3E}">
        <p14:creationId xmlns:p14="http://schemas.microsoft.com/office/powerpoint/2010/main" val="110191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Site and Situation</a:t>
            </a:r>
            <a:endParaRPr lang="en-US" dirty="0"/>
          </a:p>
        </p:txBody>
      </p:sp>
      <p:sp>
        <p:nvSpPr>
          <p:cNvPr id="3" name="Content Placeholder 2"/>
          <p:cNvSpPr>
            <a:spLocks noGrp="1"/>
          </p:cNvSpPr>
          <p:nvPr>
            <p:ph idx="1"/>
          </p:nvPr>
        </p:nvSpPr>
        <p:spPr/>
        <p:txBody>
          <a:bodyPr/>
          <a:lstStyle/>
          <a:p>
            <a:r>
              <a:rPr lang="en-US" dirty="0" smtClean="0">
                <a:solidFill>
                  <a:schemeClr val="accent1">
                    <a:lumMod val="60000"/>
                    <a:lumOff val="40000"/>
                  </a:schemeClr>
                </a:solidFill>
              </a:rPr>
              <a:t>Site</a:t>
            </a:r>
          </a:p>
          <a:p>
            <a:pPr lvl="1"/>
            <a:r>
              <a:rPr lang="en-US" dirty="0" smtClean="0"/>
              <a:t>The physical characteristics of a place or its absolute location.</a:t>
            </a:r>
          </a:p>
          <a:p>
            <a:r>
              <a:rPr lang="en-US" dirty="0" smtClean="0">
                <a:solidFill>
                  <a:schemeClr val="accent1">
                    <a:lumMod val="60000"/>
                    <a:lumOff val="40000"/>
                  </a:schemeClr>
                </a:solidFill>
              </a:rPr>
              <a:t>Situation</a:t>
            </a:r>
          </a:p>
          <a:p>
            <a:pPr lvl="1"/>
            <a:r>
              <a:rPr lang="en-US" dirty="0" smtClean="0"/>
              <a:t>A place’s relationship with other locations; its relative location.</a:t>
            </a:r>
            <a:endParaRPr lang="en-US" dirty="0"/>
          </a:p>
        </p:txBody>
      </p:sp>
    </p:spTree>
    <p:extLst>
      <p:ext uri="{BB962C8B-B14F-4D97-AF65-F5344CB8AC3E}">
        <p14:creationId xmlns:p14="http://schemas.microsoft.com/office/powerpoint/2010/main" val="263553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Economic Site Factors Today</a:t>
            </a:r>
            <a:endParaRPr lang="en-US" dirty="0"/>
          </a:p>
        </p:txBody>
      </p:sp>
      <p:sp>
        <p:nvSpPr>
          <p:cNvPr id="3" name="Content Placeholder 2"/>
          <p:cNvSpPr>
            <a:spLocks noGrp="1"/>
          </p:cNvSpPr>
          <p:nvPr>
            <p:ph idx="1"/>
          </p:nvPr>
        </p:nvSpPr>
        <p:spPr/>
        <p:txBody>
          <a:bodyPr/>
          <a:lstStyle/>
          <a:p>
            <a:r>
              <a:rPr lang="en-US" dirty="0" smtClean="0"/>
              <a:t>Factors such as </a:t>
            </a:r>
            <a:r>
              <a:rPr lang="en-US" dirty="0" smtClean="0">
                <a:solidFill>
                  <a:schemeClr val="accent1">
                    <a:lumMod val="60000"/>
                    <a:lumOff val="40000"/>
                  </a:schemeClr>
                </a:solidFill>
              </a:rPr>
              <a:t>land, labor, and capital </a:t>
            </a:r>
            <a:r>
              <a:rPr lang="en-US" dirty="0" smtClean="0"/>
              <a:t>can be used to estimate the capacity of industry and services to develop in a particular place.</a:t>
            </a:r>
          </a:p>
          <a:p>
            <a:pPr lvl="1"/>
            <a:r>
              <a:rPr lang="en-US" dirty="0" smtClean="0"/>
              <a:t>Important indicators of the potential for urban development.</a:t>
            </a:r>
            <a:endParaRPr lang="en-US" dirty="0"/>
          </a:p>
        </p:txBody>
      </p:sp>
    </p:spTree>
    <p:extLst>
      <p:ext uri="{BB962C8B-B14F-4D97-AF65-F5344CB8AC3E}">
        <p14:creationId xmlns:p14="http://schemas.microsoft.com/office/powerpoint/2010/main" val="120373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Housing and the Built Environment</a:t>
            </a:r>
            <a:endParaRPr lang="en-US" dirty="0"/>
          </a:p>
        </p:txBody>
      </p:sp>
      <p:sp>
        <p:nvSpPr>
          <p:cNvPr id="3" name="Content Placeholder 2"/>
          <p:cNvSpPr>
            <a:spLocks noGrp="1"/>
          </p:cNvSpPr>
          <p:nvPr>
            <p:ph idx="1"/>
          </p:nvPr>
        </p:nvSpPr>
        <p:spPr>
          <a:xfrm>
            <a:off x="838200" y="1825624"/>
            <a:ext cx="10515600" cy="4727575"/>
          </a:xfrm>
        </p:spPr>
        <p:txBody>
          <a:bodyPr>
            <a:normAutofit fontScale="92500" lnSpcReduction="10000"/>
          </a:bodyPr>
          <a:lstStyle/>
          <a:p>
            <a:r>
              <a:rPr lang="en-US" dirty="0" smtClean="0">
                <a:solidFill>
                  <a:schemeClr val="accent1">
                    <a:lumMod val="60000"/>
                    <a:lumOff val="40000"/>
                  </a:schemeClr>
                </a:solidFill>
              </a:rPr>
              <a:t>Over ½ the people in the world live in urban settlements.</a:t>
            </a:r>
          </a:p>
          <a:p>
            <a:r>
              <a:rPr lang="en-US" dirty="0" smtClean="0"/>
              <a:t>Very few North Americans spend more than 10% of their time outdoors.</a:t>
            </a:r>
          </a:p>
          <a:p>
            <a:pPr lvl="1"/>
            <a:r>
              <a:rPr lang="en-US" dirty="0" smtClean="0"/>
              <a:t>The built environment has become the most important spatial environment for the majority of US citizens</a:t>
            </a:r>
          </a:p>
          <a:p>
            <a:r>
              <a:rPr lang="en-US" dirty="0" smtClean="0"/>
              <a:t>The </a:t>
            </a:r>
            <a:r>
              <a:rPr lang="en-US" dirty="0" smtClean="0">
                <a:solidFill>
                  <a:schemeClr val="accent1">
                    <a:lumMod val="60000"/>
                    <a:lumOff val="40000"/>
                  </a:schemeClr>
                </a:solidFill>
              </a:rPr>
              <a:t>World Health Organization (WHO) </a:t>
            </a:r>
            <a:r>
              <a:rPr lang="en-US" dirty="0" smtClean="0"/>
              <a:t>has determined that housing is an important factor in human health.</a:t>
            </a:r>
          </a:p>
          <a:p>
            <a:pPr lvl="1"/>
            <a:r>
              <a:rPr lang="en-US" dirty="0" smtClean="0"/>
              <a:t>Hygiene directly impacts one health.</a:t>
            </a:r>
          </a:p>
          <a:p>
            <a:pPr lvl="1"/>
            <a:r>
              <a:rPr lang="en-US" dirty="0" smtClean="0"/>
              <a:t>Housing needs to be dry, safe, and warm.</a:t>
            </a:r>
          </a:p>
          <a:p>
            <a:pPr lvl="1"/>
            <a:r>
              <a:rPr lang="en-US" dirty="0" smtClean="0"/>
              <a:t>Building codes and inspections ensure that safe buildings are built and maintained for home, school, and work use.</a:t>
            </a:r>
          </a:p>
          <a:p>
            <a:pPr lvl="2"/>
            <a:r>
              <a:rPr lang="en-US" dirty="0" smtClean="0"/>
              <a:t>Also protect use from building near floodplains or polluted rivers and industries.</a:t>
            </a:r>
          </a:p>
          <a:p>
            <a:pPr lvl="2"/>
            <a:r>
              <a:rPr lang="en-US" dirty="0" smtClean="0"/>
              <a:t>Housing must be clean and provide safe drinking water, adequate sewage and garbage removal, etc..</a:t>
            </a:r>
          </a:p>
          <a:p>
            <a:pPr lvl="3"/>
            <a:r>
              <a:rPr lang="en-US" dirty="0" smtClean="0"/>
              <a:t>Attractive, well kept-up, and safe</a:t>
            </a:r>
          </a:p>
          <a:p>
            <a:pPr lvl="2"/>
            <a:r>
              <a:rPr lang="en-US" dirty="0" smtClean="0"/>
              <a:t>Other parts of the built environment must contain these necessary elements</a:t>
            </a:r>
          </a:p>
          <a:p>
            <a:pPr lvl="3"/>
            <a:r>
              <a:rPr lang="en-US" dirty="0" smtClean="0"/>
              <a:t>Schools, parks, workplaces, etc…</a:t>
            </a:r>
          </a:p>
          <a:p>
            <a:pPr lvl="2"/>
            <a:endParaRPr lang="en-US" dirty="0"/>
          </a:p>
        </p:txBody>
      </p:sp>
    </p:spTree>
    <p:extLst>
      <p:ext uri="{BB962C8B-B14F-4D97-AF65-F5344CB8AC3E}">
        <p14:creationId xmlns:p14="http://schemas.microsoft.com/office/powerpoint/2010/main" val="159820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Concentric Zone Model</a:t>
            </a:r>
            <a:endParaRPr lang="en-US" dirty="0"/>
          </a:p>
        </p:txBody>
      </p:sp>
      <p:sp>
        <p:nvSpPr>
          <p:cNvPr id="3" name="Content Placeholder 2"/>
          <p:cNvSpPr>
            <a:spLocks noGrp="1"/>
          </p:cNvSpPr>
          <p:nvPr>
            <p:ph idx="1"/>
          </p:nvPr>
        </p:nvSpPr>
        <p:spPr/>
        <p:txBody>
          <a:bodyPr/>
          <a:lstStyle/>
          <a:p>
            <a:r>
              <a:rPr lang="en-US" dirty="0" smtClean="0"/>
              <a:t>First published in 1923 by theorist </a:t>
            </a:r>
            <a:r>
              <a:rPr lang="en-US" dirty="0" smtClean="0">
                <a:solidFill>
                  <a:schemeClr val="accent1">
                    <a:lumMod val="60000"/>
                    <a:lumOff val="40000"/>
                  </a:schemeClr>
                </a:solidFill>
              </a:rPr>
              <a:t>Ernest Burgess.</a:t>
            </a:r>
          </a:p>
          <a:p>
            <a:pPr lvl="1"/>
            <a:r>
              <a:rPr lang="en-US" dirty="0" smtClean="0"/>
              <a:t>Model represents the Anglo-American city of the United States and Canada during the </a:t>
            </a:r>
            <a:r>
              <a:rPr lang="en-US" dirty="0" smtClean="0">
                <a:solidFill>
                  <a:schemeClr val="accent1">
                    <a:lumMod val="60000"/>
                    <a:lumOff val="40000"/>
                  </a:schemeClr>
                </a:solidFill>
              </a:rPr>
              <a:t>height of industrialization</a:t>
            </a:r>
            <a:r>
              <a:rPr lang="en-US" dirty="0" smtClean="0"/>
              <a:t>.</a:t>
            </a:r>
          </a:p>
          <a:p>
            <a:pPr lvl="1"/>
            <a:endParaRPr lang="en-US" dirty="0"/>
          </a:p>
        </p:txBody>
      </p:sp>
      <p:grpSp>
        <p:nvGrpSpPr>
          <p:cNvPr id="14" name="Group 13"/>
          <p:cNvGrpSpPr/>
          <p:nvPr/>
        </p:nvGrpSpPr>
        <p:grpSpPr>
          <a:xfrm>
            <a:off x="9372600" y="2895600"/>
            <a:ext cx="1981200" cy="1981200"/>
            <a:chOff x="5791200" y="2362200"/>
            <a:chExt cx="1981200" cy="1981200"/>
          </a:xfrm>
        </p:grpSpPr>
        <p:sp>
          <p:nvSpPr>
            <p:cNvPr id="4" name="Oval 3"/>
            <p:cNvSpPr/>
            <p:nvPr/>
          </p:nvSpPr>
          <p:spPr>
            <a:xfrm>
              <a:off x="6553200" y="32004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400800" y="30480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172200" y="2819400"/>
              <a:ext cx="9906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43600" y="2590800"/>
              <a:ext cx="15240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91200" y="2362200"/>
              <a:ext cx="1905000" cy="1981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553200" y="3244334"/>
              <a:ext cx="381000" cy="184666"/>
            </a:xfrm>
            <a:prstGeom prst="rect">
              <a:avLst/>
            </a:prstGeom>
            <a:noFill/>
          </p:spPr>
          <p:txBody>
            <a:bodyPr wrap="square" rtlCol="0">
              <a:spAutoFit/>
            </a:bodyPr>
            <a:lstStyle/>
            <a:p>
              <a:r>
                <a:rPr lang="en-US" sz="600" dirty="0"/>
                <a:t>1</a:t>
              </a:r>
            </a:p>
          </p:txBody>
        </p:sp>
        <p:sp>
          <p:nvSpPr>
            <p:cNvPr id="10" name="TextBox 9"/>
            <p:cNvSpPr txBox="1"/>
            <p:nvPr/>
          </p:nvSpPr>
          <p:spPr>
            <a:xfrm>
              <a:off x="6705600" y="3213556"/>
              <a:ext cx="381000" cy="215444"/>
            </a:xfrm>
            <a:prstGeom prst="rect">
              <a:avLst/>
            </a:prstGeom>
            <a:noFill/>
          </p:spPr>
          <p:txBody>
            <a:bodyPr wrap="square" rtlCol="0">
              <a:spAutoFit/>
            </a:bodyPr>
            <a:lstStyle/>
            <a:p>
              <a:r>
                <a:rPr lang="en-US" sz="800" dirty="0"/>
                <a:t>2</a:t>
              </a:r>
            </a:p>
          </p:txBody>
        </p:sp>
        <p:sp>
          <p:nvSpPr>
            <p:cNvPr id="11" name="TextBox 10"/>
            <p:cNvSpPr txBox="1"/>
            <p:nvPr/>
          </p:nvSpPr>
          <p:spPr>
            <a:xfrm>
              <a:off x="6934200" y="3200400"/>
              <a:ext cx="457200" cy="246221"/>
            </a:xfrm>
            <a:prstGeom prst="rect">
              <a:avLst/>
            </a:prstGeom>
            <a:noFill/>
          </p:spPr>
          <p:txBody>
            <a:bodyPr wrap="square" rtlCol="0">
              <a:spAutoFit/>
            </a:bodyPr>
            <a:lstStyle/>
            <a:p>
              <a:r>
                <a:rPr lang="en-US" sz="1000" dirty="0"/>
                <a:t>3</a:t>
              </a:r>
            </a:p>
          </p:txBody>
        </p:sp>
        <p:sp>
          <p:nvSpPr>
            <p:cNvPr id="12" name="TextBox 11"/>
            <p:cNvSpPr txBox="1"/>
            <p:nvPr/>
          </p:nvSpPr>
          <p:spPr>
            <a:xfrm>
              <a:off x="7162800" y="3152001"/>
              <a:ext cx="152400" cy="276999"/>
            </a:xfrm>
            <a:prstGeom prst="rect">
              <a:avLst/>
            </a:prstGeom>
            <a:noFill/>
          </p:spPr>
          <p:txBody>
            <a:bodyPr wrap="square" rtlCol="0">
              <a:spAutoFit/>
            </a:bodyPr>
            <a:lstStyle/>
            <a:p>
              <a:r>
                <a:rPr lang="en-US" sz="1200" dirty="0"/>
                <a:t>4</a:t>
              </a:r>
            </a:p>
          </p:txBody>
        </p:sp>
        <p:sp>
          <p:nvSpPr>
            <p:cNvPr id="13" name="TextBox 12"/>
            <p:cNvSpPr txBox="1"/>
            <p:nvPr/>
          </p:nvSpPr>
          <p:spPr>
            <a:xfrm>
              <a:off x="7467600" y="3124200"/>
              <a:ext cx="304800" cy="307777"/>
            </a:xfrm>
            <a:prstGeom prst="rect">
              <a:avLst/>
            </a:prstGeom>
            <a:noFill/>
          </p:spPr>
          <p:txBody>
            <a:bodyPr wrap="square" rtlCol="0">
              <a:spAutoFit/>
            </a:bodyPr>
            <a:lstStyle/>
            <a:p>
              <a:r>
                <a:rPr lang="en-US" sz="1400" dirty="0"/>
                <a:t>5</a:t>
              </a:r>
            </a:p>
          </p:txBody>
        </p:sp>
      </p:grpSp>
    </p:spTree>
    <p:extLst>
      <p:ext uri="{BB962C8B-B14F-4D97-AF65-F5344CB8AC3E}">
        <p14:creationId xmlns:p14="http://schemas.microsoft.com/office/powerpoint/2010/main" val="374076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7874"/>
          </a:xfrm>
        </p:spPr>
        <p:txBody>
          <a:bodyPr/>
          <a:lstStyle/>
          <a:p>
            <a:r>
              <a:rPr lang="en-US" dirty="0" smtClean="0"/>
              <a:t>Concentric Zone Model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0000101"/>
              </p:ext>
            </p:extLst>
          </p:nvPr>
        </p:nvGraphicFramePr>
        <p:xfrm>
          <a:off x="1981200" y="1219200"/>
          <a:ext cx="8229600" cy="27635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a:t>Practical Classifications</a:t>
                      </a:r>
                    </a:p>
                  </a:txBody>
                  <a:tcPr/>
                </a:tc>
                <a:tc>
                  <a:txBody>
                    <a:bodyPr/>
                    <a:lstStyle/>
                    <a:p>
                      <a:r>
                        <a:rPr lang="en-US" dirty="0"/>
                        <a:t>Alternate Terms</a:t>
                      </a:r>
                    </a:p>
                  </a:txBody>
                  <a:tcPr/>
                </a:tc>
              </a:tr>
              <a:tr h="370840">
                <a:tc>
                  <a:txBody>
                    <a:bodyPr/>
                    <a:lstStyle/>
                    <a:p>
                      <a:r>
                        <a:rPr lang="en-US" dirty="0"/>
                        <a:t>1. Central Business District</a:t>
                      </a:r>
                    </a:p>
                  </a:txBody>
                  <a:tcPr/>
                </a:tc>
                <a:tc>
                  <a:txBody>
                    <a:bodyPr/>
                    <a:lstStyle/>
                    <a:p>
                      <a:r>
                        <a:rPr lang="en-US" dirty="0"/>
                        <a:t>1. CBD, Downtown</a:t>
                      </a:r>
                    </a:p>
                  </a:txBody>
                  <a:tcPr/>
                </a:tc>
              </a:tr>
              <a:tr h="370840">
                <a:tc>
                  <a:txBody>
                    <a:bodyPr/>
                    <a:lstStyle/>
                    <a:p>
                      <a:r>
                        <a:rPr lang="en-US" dirty="0"/>
                        <a:t>2. Manufacturing and Wholesaling</a:t>
                      </a:r>
                    </a:p>
                  </a:txBody>
                  <a:tcPr/>
                </a:tc>
                <a:tc>
                  <a:txBody>
                    <a:bodyPr/>
                    <a:lstStyle/>
                    <a:p>
                      <a:r>
                        <a:rPr lang="en-US" dirty="0"/>
                        <a:t>2. Industrial Zone,</a:t>
                      </a:r>
                      <a:r>
                        <a:rPr lang="en-US" baseline="0" dirty="0"/>
                        <a:t> Factory Zone</a:t>
                      </a:r>
                      <a:endParaRPr lang="en-US" dirty="0"/>
                    </a:p>
                  </a:txBody>
                  <a:tcPr/>
                </a:tc>
              </a:tr>
              <a:tr h="370840">
                <a:tc>
                  <a:txBody>
                    <a:bodyPr/>
                    <a:lstStyle/>
                    <a:p>
                      <a:r>
                        <a:rPr lang="en-US" dirty="0"/>
                        <a:t>3. Lower-Class</a:t>
                      </a:r>
                      <a:r>
                        <a:rPr lang="en-US" baseline="0" dirty="0"/>
                        <a:t> Housing</a:t>
                      </a:r>
                      <a:endParaRPr lang="en-US" dirty="0"/>
                    </a:p>
                  </a:txBody>
                  <a:tcPr/>
                </a:tc>
                <a:tc>
                  <a:txBody>
                    <a:bodyPr/>
                    <a:lstStyle/>
                    <a:p>
                      <a:r>
                        <a:rPr lang="en-US" dirty="0"/>
                        <a:t>3. Working-Class,</a:t>
                      </a:r>
                      <a:r>
                        <a:rPr lang="en-US" baseline="0" dirty="0"/>
                        <a:t> Blue Collar, Inner City</a:t>
                      </a:r>
                      <a:endParaRPr lang="en-US" dirty="0"/>
                    </a:p>
                  </a:txBody>
                  <a:tcPr/>
                </a:tc>
              </a:tr>
              <a:tr h="370840">
                <a:tc>
                  <a:txBody>
                    <a:bodyPr/>
                    <a:lstStyle/>
                    <a:p>
                      <a:r>
                        <a:rPr lang="en-US" dirty="0"/>
                        <a:t>4. Middle-Class Housing</a:t>
                      </a:r>
                    </a:p>
                  </a:txBody>
                  <a:tcPr/>
                </a:tc>
                <a:tc>
                  <a:txBody>
                    <a:bodyPr/>
                    <a:lstStyle/>
                    <a:p>
                      <a:r>
                        <a:rPr lang="en-US" dirty="0"/>
                        <a:t>4. Professional-Class, White Collar, Suburbs</a:t>
                      </a:r>
                    </a:p>
                  </a:txBody>
                  <a:tcPr/>
                </a:tc>
              </a:tr>
              <a:tr h="370840">
                <a:tc>
                  <a:txBody>
                    <a:bodyPr/>
                    <a:lstStyle/>
                    <a:p>
                      <a:r>
                        <a:rPr lang="en-US" dirty="0"/>
                        <a:t>5. Upper-Class Housing</a:t>
                      </a:r>
                    </a:p>
                  </a:txBody>
                  <a:tcPr/>
                </a:tc>
                <a:tc>
                  <a:txBody>
                    <a:bodyPr/>
                    <a:lstStyle/>
                    <a:p>
                      <a:r>
                        <a:rPr lang="en-US" dirty="0"/>
                        <a:t>5. Country Estates,</a:t>
                      </a:r>
                      <a:r>
                        <a:rPr lang="en-US" baseline="0" dirty="0"/>
                        <a:t> Exurbs</a:t>
                      </a:r>
                      <a:endParaRPr lang="en-US" dirty="0"/>
                    </a:p>
                  </a:txBody>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544313916"/>
              </p:ext>
            </p:extLst>
          </p:nvPr>
        </p:nvGraphicFramePr>
        <p:xfrm>
          <a:off x="1981200" y="4191000"/>
          <a:ext cx="8229600" cy="24942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a:t>Theoretical</a:t>
                      </a:r>
                      <a:r>
                        <a:rPr lang="en-US" baseline="0" dirty="0"/>
                        <a:t> Classifications</a:t>
                      </a:r>
                      <a:endParaRPr lang="en-US" dirty="0"/>
                    </a:p>
                  </a:txBody>
                  <a:tcPr/>
                </a:tc>
                <a:tc>
                  <a:txBody>
                    <a:bodyPr/>
                    <a:lstStyle/>
                    <a:p>
                      <a:r>
                        <a:rPr lang="en-US" dirty="0"/>
                        <a:t>Density Classes</a:t>
                      </a:r>
                    </a:p>
                  </a:txBody>
                  <a:tcPr/>
                </a:tc>
              </a:tr>
              <a:tr h="370840">
                <a:tc>
                  <a:txBody>
                    <a:bodyPr/>
                    <a:lstStyle/>
                    <a:p>
                      <a:r>
                        <a:rPr lang="en-US" dirty="0"/>
                        <a:t>1. Central</a:t>
                      </a:r>
                      <a:r>
                        <a:rPr lang="en-US" baseline="0" dirty="0"/>
                        <a:t> Business District</a:t>
                      </a:r>
                      <a:endParaRPr lang="en-US" dirty="0"/>
                    </a:p>
                  </a:txBody>
                  <a:tcPr/>
                </a:tc>
                <a:tc>
                  <a:txBody>
                    <a:bodyPr/>
                    <a:lstStyle/>
                    <a:p>
                      <a:r>
                        <a:rPr lang="en-US" dirty="0"/>
                        <a:t>1. High-density commercial</a:t>
                      </a:r>
                    </a:p>
                  </a:txBody>
                  <a:tcPr/>
                </a:tc>
              </a:tr>
              <a:tr h="370840">
                <a:tc>
                  <a:txBody>
                    <a:bodyPr/>
                    <a:lstStyle/>
                    <a:p>
                      <a:r>
                        <a:rPr lang="en-US" dirty="0"/>
                        <a:t>2.</a:t>
                      </a:r>
                      <a:r>
                        <a:rPr lang="en-US" baseline="0" dirty="0"/>
                        <a:t> Zone of Transition</a:t>
                      </a:r>
                      <a:endParaRPr lang="en-US" dirty="0"/>
                    </a:p>
                  </a:txBody>
                  <a:tcPr/>
                </a:tc>
                <a:tc>
                  <a:txBody>
                    <a:bodyPr/>
                    <a:lstStyle/>
                    <a:p>
                      <a:r>
                        <a:rPr lang="en-US" dirty="0"/>
                        <a:t>2. Low-Density Commercial</a:t>
                      </a:r>
                    </a:p>
                  </a:txBody>
                  <a:tcPr/>
                </a:tc>
              </a:tr>
              <a:tr h="370840">
                <a:tc>
                  <a:txBody>
                    <a:bodyPr/>
                    <a:lstStyle/>
                    <a:p>
                      <a:r>
                        <a:rPr lang="en-US" dirty="0"/>
                        <a:t>3. Zone of Independent</a:t>
                      </a:r>
                      <a:r>
                        <a:rPr lang="en-US" baseline="0" dirty="0"/>
                        <a:t> Workers Homes</a:t>
                      </a:r>
                      <a:endParaRPr lang="en-US" dirty="0"/>
                    </a:p>
                  </a:txBody>
                  <a:tcPr/>
                </a:tc>
                <a:tc>
                  <a:txBody>
                    <a:bodyPr/>
                    <a:lstStyle/>
                    <a:p>
                      <a:r>
                        <a:rPr lang="en-US" dirty="0"/>
                        <a:t>3. High-Density</a:t>
                      </a:r>
                      <a:r>
                        <a:rPr lang="en-US" baseline="0" dirty="0"/>
                        <a:t> Residential</a:t>
                      </a:r>
                      <a:endParaRPr lang="en-US" dirty="0"/>
                    </a:p>
                  </a:txBody>
                  <a:tcPr/>
                </a:tc>
              </a:tr>
              <a:tr h="370840">
                <a:tc>
                  <a:txBody>
                    <a:bodyPr/>
                    <a:lstStyle/>
                    <a:p>
                      <a:r>
                        <a:rPr lang="en-US" dirty="0"/>
                        <a:t>4. Zone of Better Residences</a:t>
                      </a:r>
                    </a:p>
                  </a:txBody>
                  <a:tcPr/>
                </a:tc>
                <a:tc>
                  <a:txBody>
                    <a:bodyPr/>
                    <a:lstStyle/>
                    <a:p>
                      <a:r>
                        <a:rPr lang="en-US" dirty="0"/>
                        <a:t>4. Low-Density</a:t>
                      </a:r>
                      <a:r>
                        <a:rPr lang="en-US" baseline="0" dirty="0"/>
                        <a:t> Residential</a:t>
                      </a:r>
                      <a:endParaRPr lang="en-US" dirty="0"/>
                    </a:p>
                  </a:txBody>
                  <a:tcPr/>
                </a:tc>
              </a:tr>
              <a:tr h="370840">
                <a:tc>
                  <a:txBody>
                    <a:bodyPr/>
                    <a:lstStyle/>
                    <a:p>
                      <a:r>
                        <a:rPr lang="en-US" dirty="0"/>
                        <a:t>5. Commuter Zone</a:t>
                      </a:r>
                    </a:p>
                  </a:txBody>
                  <a:tcPr/>
                </a:tc>
                <a:tc>
                  <a:txBody>
                    <a:bodyPr/>
                    <a:lstStyle/>
                    <a:p>
                      <a:r>
                        <a:rPr lang="en-US" dirty="0"/>
                        <a:t>5.</a:t>
                      </a:r>
                      <a:r>
                        <a:rPr lang="en-US" baseline="0" dirty="0"/>
                        <a:t> Very Low-Density Residential</a:t>
                      </a:r>
                      <a:endParaRPr lang="en-US" dirty="0"/>
                    </a:p>
                  </a:txBody>
                  <a:tcPr/>
                </a:tc>
              </a:tr>
            </a:tbl>
          </a:graphicData>
        </a:graphic>
      </p:graphicFrame>
    </p:spTree>
    <p:extLst>
      <p:ext uri="{BB962C8B-B14F-4D97-AF65-F5344CB8AC3E}">
        <p14:creationId xmlns:p14="http://schemas.microsoft.com/office/powerpoint/2010/main" val="189820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Concentric Zone Model: The CBD (1)</a:t>
            </a:r>
            <a:endParaRPr lang="en-US" dirty="0"/>
          </a:p>
        </p:txBody>
      </p:sp>
      <p:sp>
        <p:nvSpPr>
          <p:cNvPr id="3" name="Content Placeholder 2"/>
          <p:cNvSpPr>
            <a:spLocks noGrp="1"/>
          </p:cNvSpPr>
          <p:nvPr>
            <p:ph idx="1"/>
          </p:nvPr>
        </p:nvSpPr>
        <p:spPr/>
        <p:txBody>
          <a:bodyPr/>
          <a:lstStyle/>
          <a:p>
            <a:r>
              <a:rPr lang="en-US" dirty="0" smtClean="0"/>
              <a:t>All cities possess a </a:t>
            </a:r>
            <a:r>
              <a:rPr lang="en-US" dirty="0" smtClean="0">
                <a:solidFill>
                  <a:schemeClr val="accent1">
                    <a:lumMod val="60000"/>
                    <a:lumOff val="40000"/>
                  </a:schemeClr>
                </a:solidFill>
              </a:rPr>
              <a:t>CBD (Central Business District)</a:t>
            </a:r>
          </a:p>
          <a:p>
            <a:pPr lvl="1"/>
            <a:r>
              <a:rPr lang="en-US" dirty="0" smtClean="0"/>
              <a:t>The CBD contains the </a:t>
            </a:r>
            <a:r>
              <a:rPr lang="en-US" dirty="0" smtClean="0">
                <a:solidFill>
                  <a:schemeClr val="accent1">
                    <a:lumMod val="60000"/>
                    <a:lumOff val="40000"/>
                  </a:schemeClr>
                </a:solidFill>
              </a:rPr>
              <a:t>highest density of commercial land use</a:t>
            </a:r>
            <a:r>
              <a:rPr lang="en-US" dirty="0" smtClean="0"/>
              <a:t>.</a:t>
            </a:r>
          </a:p>
          <a:p>
            <a:pPr lvl="1"/>
            <a:r>
              <a:rPr lang="en-US" dirty="0" smtClean="0"/>
              <a:t>The CBD also contains the </a:t>
            </a:r>
            <a:r>
              <a:rPr lang="en-US" dirty="0" smtClean="0">
                <a:solidFill>
                  <a:schemeClr val="accent1">
                    <a:lumMod val="60000"/>
                    <a:lumOff val="40000"/>
                  </a:schemeClr>
                </a:solidFill>
              </a:rPr>
              <a:t>peak land value intersection </a:t>
            </a:r>
            <a:r>
              <a:rPr lang="en-US" dirty="0" smtClean="0"/>
              <a:t>(PLVI), the downtown intersection surrounded by the most expensive pieces of real estate.</a:t>
            </a:r>
            <a:endParaRPr lang="en-US" dirty="0"/>
          </a:p>
        </p:txBody>
      </p:sp>
      <p:grpSp>
        <p:nvGrpSpPr>
          <p:cNvPr id="4" name="Group 3"/>
          <p:cNvGrpSpPr/>
          <p:nvPr/>
        </p:nvGrpSpPr>
        <p:grpSpPr>
          <a:xfrm>
            <a:off x="9677400" y="4195763"/>
            <a:ext cx="1981200" cy="1981200"/>
            <a:chOff x="5791200" y="2362200"/>
            <a:chExt cx="1981200" cy="1981200"/>
          </a:xfrm>
        </p:grpSpPr>
        <p:sp>
          <p:nvSpPr>
            <p:cNvPr id="5" name="Oval 4"/>
            <p:cNvSpPr/>
            <p:nvPr/>
          </p:nvSpPr>
          <p:spPr>
            <a:xfrm>
              <a:off x="6553200" y="32004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00800" y="30480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72200" y="2819400"/>
              <a:ext cx="9906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43600" y="2590800"/>
              <a:ext cx="15240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91200" y="2362200"/>
              <a:ext cx="1905000" cy="1981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553200" y="3244334"/>
              <a:ext cx="381000" cy="184666"/>
            </a:xfrm>
            <a:prstGeom prst="rect">
              <a:avLst/>
            </a:prstGeom>
            <a:noFill/>
          </p:spPr>
          <p:txBody>
            <a:bodyPr wrap="square" rtlCol="0">
              <a:spAutoFit/>
            </a:bodyPr>
            <a:lstStyle/>
            <a:p>
              <a:r>
                <a:rPr lang="en-US" sz="600" dirty="0"/>
                <a:t>1</a:t>
              </a:r>
            </a:p>
          </p:txBody>
        </p:sp>
        <p:sp>
          <p:nvSpPr>
            <p:cNvPr id="11" name="TextBox 10"/>
            <p:cNvSpPr txBox="1"/>
            <p:nvPr/>
          </p:nvSpPr>
          <p:spPr>
            <a:xfrm>
              <a:off x="6705600" y="3213556"/>
              <a:ext cx="381000" cy="215444"/>
            </a:xfrm>
            <a:prstGeom prst="rect">
              <a:avLst/>
            </a:prstGeom>
            <a:noFill/>
          </p:spPr>
          <p:txBody>
            <a:bodyPr wrap="square" rtlCol="0">
              <a:spAutoFit/>
            </a:bodyPr>
            <a:lstStyle/>
            <a:p>
              <a:r>
                <a:rPr lang="en-US" sz="800" dirty="0"/>
                <a:t>2</a:t>
              </a:r>
            </a:p>
          </p:txBody>
        </p:sp>
        <p:sp>
          <p:nvSpPr>
            <p:cNvPr id="12" name="TextBox 11"/>
            <p:cNvSpPr txBox="1"/>
            <p:nvPr/>
          </p:nvSpPr>
          <p:spPr>
            <a:xfrm>
              <a:off x="6934200" y="3200400"/>
              <a:ext cx="457200" cy="246221"/>
            </a:xfrm>
            <a:prstGeom prst="rect">
              <a:avLst/>
            </a:prstGeom>
            <a:noFill/>
          </p:spPr>
          <p:txBody>
            <a:bodyPr wrap="square" rtlCol="0">
              <a:spAutoFit/>
            </a:bodyPr>
            <a:lstStyle/>
            <a:p>
              <a:r>
                <a:rPr lang="en-US" sz="1000" dirty="0"/>
                <a:t>3</a:t>
              </a:r>
            </a:p>
          </p:txBody>
        </p:sp>
        <p:sp>
          <p:nvSpPr>
            <p:cNvPr id="13" name="TextBox 12"/>
            <p:cNvSpPr txBox="1"/>
            <p:nvPr/>
          </p:nvSpPr>
          <p:spPr>
            <a:xfrm>
              <a:off x="7162800" y="3152001"/>
              <a:ext cx="152400" cy="276999"/>
            </a:xfrm>
            <a:prstGeom prst="rect">
              <a:avLst/>
            </a:prstGeom>
            <a:noFill/>
          </p:spPr>
          <p:txBody>
            <a:bodyPr wrap="square" rtlCol="0">
              <a:spAutoFit/>
            </a:bodyPr>
            <a:lstStyle/>
            <a:p>
              <a:r>
                <a:rPr lang="en-US" sz="1200" dirty="0"/>
                <a:t>4</a:t>
              </a:r>
            </a:p>
          </p:txBody>
        </p:sp>
        <p:sp>
          <p:nvSpPr>
            <p:cNvPr id="14" name="TextBox 13"/>
            <p:cNvSpPr txBox="1"/>
            <p:nvPr/>
          </p:nvSpPr>
          <p:spPr>
            <a:xfrm>
              <a:off x="7467600" y="3124200"/>
              <a:ext cx="304800" cy="307777"/>
            </a:xfrm>
            <a:prstGeom prst="rect">
              <a:avLst/>
            </a:prstGeom>
            <a:noFill/>
          </p:spPr>
          <p:txBody>
            <a:bodyPr wrap="square" rtlCol="0">
              <a:spAutoFit/>
            </a:bodyPr>
            <a:lstStyle/>
            <a:p>
              <a:r>
                <a:rPr lang="en-US" sz="1400" dirty="0"/>
                <a:t>5</a:t>
              </a:r>
            </a:p>
          </p:txBody>
        </p:sp>
      </p:grpSp>
    </p:spTree>
    <p:extLst>
      <p:ext uri="{BB962C8B-B14F-4D97-AF65-F5344CB8AC3E}">
        <p14:creationId xmlns:p14="http://schemas.microsoft.com/office/powerpoint/2010/main" val="268212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Concentric Zone Model: Industrial Zone (2)</a:t>
            </a:r>
            <a:endParaRPr lang="en-US" dirty="0"/>
          </a:p>
        </p:txBody>
      </p:sp>
      <p:sp>
        <p:nvSpPr>
          <p:cNvPr id="3" name="Content Placeholder 2"/>
          <p:cNvSpPr>
            <a:spLocks noGrp="1"/>
          </p:cNvSpPr>
          <p:nvPr>
            <p:ph idx="1"/>
          </p:nvPr>
        </p:nvSpPr>
        <p:spPr/>
        <p:txBody>
          <a:bodyPr/>
          <a:lstStyle/>
          <a:p>
            <a:r>
              <a:rPr lang="en-US" dirty="0" smtClean="0"/>
              <a:t>The CBD is surrounded by an area of low-density commercial land that contains space-dependent activities such as factories, warehouses, rail yards and port facilities.</a:t>
            </a:r>
          </a:p>
          <a:p>
            <a:pPr lvl="1"/>
            <a:r>
              <a:rPr lang="en-US" dirty="0" smtClean="0"/>
              <a:t>Many American and Canadian cities have rebuilt former industrial areas into festival landscapes, converting the spaces and buildings into parks, museums, stadiums, arenas, etc…</a:t>
            </a:r>
            <a:endParaRPr lang="en-US" dirty="0"/>
          </a:p>
        </p:txBody>
      </p:sp>
    </p:spTree>
    <p:extLst>
      <p:ext uri="{BB962C8B-B14F-4D97-AF65-F5344CB8AC3E}">
        <p14:creationId xmlns:p14="http://schemas.microsoft.com/office/powerpoint/2010/main" val="381210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Concentric Zone Model: Inner City Housing (3)</a:t>
            </a:r>
            <a:endParaRPr lang="en-US" dirty="0"/>
          </a:p>
        </p:txBody>
      </p:sp>
      <p:sp>
        <p:nvSpPr>
          <p:cNvPr id="3" name="Content Placeholder 2"/>
          <p:cNvSpPr>
            <a:spLocks noGrp="1"/>
          </p:cNvSpPr>
          <p:nvPr>
            <p:ph idx="1"/>
          </p:nvPr>
        </p:nvSpPr>
        <p:spPr/>
        <p:txBody>
          <a:bodyPr/>
          <a:lstStyle/>
          <a:p>
            <a:r>
              <a:rPr lang="en-US" dirty="0" smtClean="0"/>
              <a:t>Since the model was constructed before the average worker had a car, most people lived close to their occupations.</a:t>
            </a:r>
          </a:p>
          <a:p>
            <a:pPr lvl="1"/>
            <a:r>
              <a:rPr lang="en-US" dirty="0" smtClean="0"/>
              <a:t>This is why high-density housing surrounds both the CBD and industrial zones.</a:t>
            </a:r>
          </a:p>
          <a:p>
            <a:pPr lvl="1"/>
            <a:endParaRPr lang="en-US" dirty="0"/>
          </a:p>
        </p:txBody>
      </p:sp>
      <p:grpSp>
        <p:nvGrpSpPr>
          <p:cNvPr id="4" name="Group 3"/>
          <p:cNvGrpSpPr/>
          <p:nvPr/>
        </p:nvGrpSpPr>
        <p:grpSpPr>
          <a:xfrm>
            <a:off x="9677400" y="4195763"/>
            <a:ext cx="1981200" cy="1981200"/>
            <a:chOff x="5791200" y="2362200"/>
            <a:chExt cx="1981200" cy="1981200"/>
          </a:xfrm>
        </p:grpSpPr>
        <p:sp>
          <p:nvSpPr>
            <p:cNvPr id="5" name="Oval 4"/>
            <p:cNvSpPr/>
            <p:nvPr/>
          </p:nvSpPr>
          <p:spPr>
            <a:xfrm>
              <a:off x="6553200" y="32004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00800" y="30480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72200" y="2819400"/>
              <a:ext cx="9906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43600" y="2590800"/>
              <a:ext cx="15240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91200" y="2362200"/>
              <a:ext cx="1905000" cy="1981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553200" y="3244334"/>
              <a:ext cx="381000" cy="184666"/>
            </a:xfrm>
            <a:prstGeom prst="rect">
              <a:avLst/>
            </a:prstGeom>
            <a:noFill/>
          </p:spPr>
          <p:txBody>
            <a:bodyPr wrap="square" rtlCol="0">
              <a:spAutoFit/>
            </a:bodyPr>
            <a:lstStyle/>
            <a:p>
              <a:r>
                <a:rPr lang="en-US" sz="600" dirty="0"/>
                <a:t>1</a:t>
              </a:r>
            </a:p>
          </p:txBody>
        </p:sp>
        <p:sp>
          <p:nvSpPr>
            <p:cNvPr id="11" name="TextBox 10"/>
            <p:cNvSpPr txBox="1"/>
            <p:nvPr/>
          </p:nvSpPr>
          <p:spPr>
            <a:xfrm>
              <a:off x="6705600" y="3213556"/>
              <a:ext cx="381000" cy="215444"/>
            </a:xfrm>
            <a:prstGeom prst="rect">
              <a:avLst/>
            </a:prstGeom>
            <a:noFill/>
          </p:spPr>
          <p:txBody>
            <a:bodyPr wrap="square" rtlCol="0">
              <a:spAutoFit/>
            </a:bodyPr>
            <a:lstStyle/>
            <a:p>
              <a:r>
                <a:rPr lang="en-US" sz="800" dirty="0"/>
                <a:t>2</a:t>
              </a:r>
            </a:p>
          </p:txBody>
        </p:sp>
        <p:sp>
          <p:nvSpPr>
            <p:cNvPr id="12" name="TextBox 11"/>
            <p:cNvSpPr txBox="1"/>
            <p:nvPr/>
          </p:nvSpPr>
          <p:spPr>
            <a:xfrm>
              <a:off x="6934200" y="3200400"/>
              <a:ext cx="457200" cy="246221"/>
            </a:xfrm>
            <a:prstGeom prst="rect">
              <a:avLst/>
            </a:prstGeom>
            <a:noFill/>
          </p:spPr>
          <p:txBody>
            <a:bodyPr wrap="square" rtlCol="0">
              <a:spAutoFit/>
            </a:bodyPr>
            <a:lstStyle/>
            <a:p>
              <a:r>
                <a:rPr lang="en-US" sz="1000" dirty="0"/>
                <a:t>3</a:t>
              </a:r>
            </a:p>
          </p:txBody>
        </p:sp>
        <p:sp>
          <p:nvSpPr>
            <p:cNvPr id="13" name="TextBox 12"/>
            <p:cNvSpPr txBox="1"/>
            <p:nvPr/>
          </p:nvSpPr>
          <p:spPr>
            <a:xfrm>
              <a:off x="7162800" y="3152001"/>
              <a:ext cx="152400" cy="276999"/>
            </a:xfrm>
            <a:prstGeom prst="rect">
              <a:avLst/>
            </a:prstGeom>
            <a:noFill/>
          </p:spPr>
          <p:txBody>
            <a:bodyPr wrap="square" rtlCol="0">
              <a:spAutoFit/>
            </a:bodyPr>
            <a:lstStyle/>
            <a:p>
              <a:r>
                <a:rPr lang="en-US" sz="1200" dirty="0"/>
                <a:t>4</a:t>
              </a:r>
            </a:p>
          </p:txBody>
        </p:sp>
        <p:sp>
          <p:nvSpPr>
            <p:cNvPr id="14" name="TextBox 13"/>
            <p:cNvSpPr txBox="1"/>
            <p:nvPr/>
          </p:nvSpPr>
          <p:spPr>
            <a:xfrm>
              <a:off x="7467600" y="3124200"/>
              <a:ext cx="304800" cy="307777"/>
            </a:xfrm>
            <a:prstGeom prst="rect">
              <a:avLst/>
            </a:prstGeom>
            <a:noFill/>
          </p:spPr>
          <p:txBody>
            <a:bodyPr wrap="square" rtlCol="0">
              <a:spAutoFit/>
            </a:bodyPr>
            <a:lstStyle/>
            <a:p>
              <a:r>
                <a:rPr lang="en-US" sz="1400" dirty="0"/>
                <a:t>5</a:t>
              </a:r>
            </a:p>
          </p:txBody>
        </p:sp>
      </p:grpSp>
    </p:spTree>
    <p:extLst>
      <p:ext uri="{BB962C8B-B14F-4D97-AF65-F5344CB8AC3E}">
        <p14:creationId xmlns:p14="http://schemas.microsoft.com/office/powerpoint/2010/main" val="103977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Concentric Zone Model: The Suburbs (4)</a:t>
            </a:r>
            <a:endParaRPr lang="en-US" dirty="0"/>
          </a:p>
        </p:txBody>
      </p:sp>
      <p:sp>
        <p:nvSpPr>
          <p:cNvPr id="3" name="Content Placeholder 2"/>
          <p:cNvSpPr>
            <a:spLocks noGrp="1"/>
          </p:cNvSpPr>
          <p:nvPr>
            <p:ph idx="1"/>
          </p:nvPr>
        </p:nvSpPr>
        <p:spPr/>
        <p:txBody>
          <a:bodyPr>
            <a:normAutofit/>
          </a:bodyPr>
          <a:lstStyle/>
          <a:p>
            <a:r>
              <a:rPr lang="en-US" dirty="0" smtClean="0"/>
              <a:t>In the 1870s, the first planned developments with detached single-family homes began to appear on the periphery of American cities.</a:t>
            </a:r>
          </a:p>
          <a:p>
            <a:pPr lvl="1"/>
            <a:r>
              <a:rPr lang="en-US" dirty="0" smtClean="0"/>
              <a:t>EX: Riverside, Illinois</a:t>
            </a:r>
          </a:p>
          <a:p>
            <a:r>
              <a:rPr lang="en-US" dirty="0" smtClean="0"/>
              <a:t>The detached single family home has became the most common housing structure.</a:t>
            </a:r>
          </a:p>
          <a:p>
            <a:pPr lvl="1"/>
            <a:r>
              <a:rPr lang="en-US" dirty="0" smtClean="0"/>
              <a:t>Suburbs continued to grow through the 1920s, but expansion ceased during the Great Depression and World War II.</a:t>
            </a:r>
          </a:p>
          <a:p>
            <a:r>
              <a:rPr lang="en-US" dirty="0" smtClean="0"/>
              <a:t>Suburbs are home to a mostly middle-class to upper-class population.</a:t>
            </a:r>
            <a:endParaRPr lang="en-US" dirty="0"/>
          </a:p>
        </p:txBody>
      </p:sp>
      <p:grpSp>
        <p:nvGrpSpPr>
          <p:cNvPr id="4" name="Group 3"/>
          <p:cNvGrpSpPr/>
          <p:nvPr/>
        </p:nvGrpSpPr>
        <p:grpSpPr>
          <a:xfrm>
            <a:off x="9677400" y="4195763"/>
            <a:ext cx="1981200" cy="1981200"/>
            <a:chOff x="5791200" y="2362200"/>
            <a:chExt cx="1981200" cy="1981200"/>
          </a:xfrm>
        </p:grpSpPr>
        <p:sp>
          <p:nvSpPr>
            <p:cNvPr id="5" name="Oval 4"/>
            <p:cNvSpPr/>
            <p:nvPr/>
          </p:nvSpPr>
          <p:spPr>
            <a:xfrm>
              <a:off x="6553200" y="32004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00800" y="30480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72200" y="2819400"/>
              <a:ext cx="9906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43600" y="2590800"/>
              <a:ext cx="15240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91200" y="2362200"/>
              <a:ext cx="1905000" cy="1981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553200" y="3244334"/>
              <a:ext cx="381000" cy="184666"/>
            </a:xfrm>
            <a:prstGeom prst="rect">
              <a:avLst/>
            </a:prstGeom>
            <a:noFill/>
          </p:spPr>
          <p:txBody>
            <a:bodyPr wrap="square" rtlCol="0">
              <a:spAutoFit/>
            </a:bodyPr>
            <a:lstStyle/>
            <a:p>
              <a:r>
                <a:rPr lang="en-US" sz="600" dirty="0"/>
                <a:t>1</a:t>
              </a:r>
            </a:p>
          </p:txBody>
        </p:sp>
        <p:sp>
          <p:nvSpPr>
            <p:cNvPr id="11" name="TextBox 10"/>
            <p:cNvSpPr txBox="1"/>
            <p:nvPr/>
          </p:nvSpPr>
          <p:spPr>
            <a:xfrm>
              <a:off x="6705600" y="3213556"/>
              <a:ext cx="381000" cy="215444"/>
            </a:xfrm>
            <a:prstGeom prst="rect">
              <a:avLst/>
            </a:prstGeom>
            <a:noFill/>
          </p:spPr>
          <p:txBody>
            <a:bodyPr wrap="square" rtlCol="0">
              <a:spAutoFit/>
            </a:bodyPr>
            <a:lstStyle/>
            <a:p>
              <a:r>
                <a:rPr lang="en-US" sz="800" dirty="0"/>
                <a:t>2</a:t>
              </a:r>
            </a:p>
          </p:txBody>
        </p:sp>
        <p:sp>
          <p:nvSpPr>
            <p:cNvPr id="12" name="TextBox 11"/>
            <p:cNvSpPr txBox="1"/>
            <p:nvPr/>
          </p:nvSpPr>
          <p:spPr>
            <a:xfrm>
              <a:off x="6934200" y="3200400"/>
              <a:ext cx="457200" cy="246221"/>
            </a:xfrm>
            <a:prstGeom prst="rect">
              <a:avLst/>
            </a:prstGeom>
            <a:noFill/>
          </p:spPr>
          <p:txBody>
            <a:bodyPr wrap="square" rtlCol="0">
              <a:spAutoFit/>
            </a:bodyPr>
            <a:lstStyle/>
            <a:p>
              <a:r>
                <a:rPr lang="en-US" sz="1000" dirty="0"/>
                <a:t>3</a:t>
              </a:r>
            </a:p>
          </p:txBody>
        </p:sp>
        <p:sp>
          <p:nvSpPr>
            <p:cNvPr id="13" name="TextBox 12"/>
            <p:cNvSpPr txBox="1"/>
            <p:nvPr/>
          </p:nvSpPr>
          <p:spPr>
            <a:xfrm>
              <a:off x="7162800" y="3152001"/>
              <a:ext cx="152400" cy="276999"/>
            </a:xfrm>
            <a:prstGeom prst="rect">
              <a:avLst/>
            </a:prstGeom>
            <a:noFill/>
          </p:spPr>
          <p:txBody>
            <a:bodyPr wrap="square" rtlCol="0">
              <a:spAutoFit/>
            </a:bodyPr>
            <a:lstStyle/>
            <a:p>
              <a:r>
                <a:rPr lang="en-US" sz="1200" dirty="0"/>
                <a:t>4</a:t>
              </a:r>
            </a:p>
          </p:txBody>
        </p:sp>
        <p:sp>
          <p:nvSpPr>
            <p:cNvPr id="14" name="TextBox 13"/>
            <p:cNvSpPr txBox="1"/>
            <p:nvPr/>
          </p:nvSpPr>
          <p:spPr>
            <a:xfrm>
              <a:off x="7467600" y="3124200"/>
              <a:ext cx="304800" cy="307777"/>
            </a:xfrm>
            <a:prstGeom prst="rect">
              <a:avLst/>
            </a:prstGeom>
            <a:noFill/>
          </p:spPr>
          <p:txBody>
            <a:bodyPr wrap="square" rtlCol="0">
              <a:spAutoFit/>
            </a:bodyPr>
            <a:lstStyle/>
            <a:p>
              <a:r>
                <a:rPr lang="en-US" sz="1400" dirty="0"/>
                <a:t>5</a:t>
              </a:r>
            </a:p>
          </p:txBody>
        </p:sp>
      </p:grpSp>
    </p:spTree>
    <p:extLst>
      <p:ext uri="{BB962C8B-B14F-4D97-AF65-F5344CB8AC3E}">
        <p14:creationId xmlns:p14="http://schemas.microsoft.com/office/powerpoint/2010/main" val="427887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Concentric Zone Model: The Exurbs</a:t>
            </a:r>
            <a:endParaRPr lang="en-US" dirty="0"/>
          </a:p>
        </p:txBody>
      </p:sp>
      <p:sp>
        <p:nvSpPr>
          <p:cNvPr id="3" name="Content Placeholder 2"/>
          <p:cNvSpPr>
            <a:spLocks noGrp="1"/>
          </p:cNvSpPr>
          <p:nvPr>
            <p:ph idx="1"/>
          </p:nvPr>
        </p:nvSpPr>
        <p:spPr/>
        <p:txBody>
          <a:bodyPr>
            <a:normAutofit/>
          </a:bodyPr>
          <a:lstStyle/>
          <a:p>
            <a:r>
              <a:rPr lang="en-US" dirty="0" smtClean="0"/>
              <a:t>Represents a wealthy area of people who own large tracts of land outside the city.</a:t>
            </a:r>
          </a:p>
          <a:p>
            <a:pPr lvl="1"/>
            <a:r>
              <a:rPr lang="en-US" dirty="0" smtClean="0"/>
              <a:t>Some can be described as country estates and others might be better described as suitcase farmers.</a:t>
            </a:r>
          </a:p>
          <a:p>
            <a:pPr lvl="2"/>
            <a:r>
              <a:rPr lang="en-US" dirty="0" smtClean="0"/>
              <a:t>Suitcase farmers were able to afford large homes and were able to afford a personal vehicle or daily train ticket.</a:t>
            </a:r>
          </a:p>
          <a:p>
            <a:r>
              <a:rPr lang="en-US" dirty="0" smtClean="0"/>
              <a:t>Many suburban and exurban areas in large cities have pushed well into traditional agricultural areas.</a:t>
            </a:r>
          </a:p>
          <a:p>
            <a:pPr lvl="1"/>
            <a:r>
              <a:rPr lang="en-US" dirty="0" smtClean="0"/>
              <a:t>Prompted the development of regulations, including farmland protection laws, minimum-acreage zoning, and development boundary zones.</a:t>
            </a:r>
            <a:endParaRPr lang="en-US" dirty="0"/>
          </a:p>
        </p:txBody>
      </p:sp>
      <p:grpSp>
        <p:nvGrpSpPr>
          <p:cNvPr id="4" name="Group 3"/>
          <p:cNvGrpSpPr/>
          <p:nvPr/>
        </p:nvGrpSpPr>
        <p:grpSpPr>
          <a:xfrm>
            <a:off x="10058400" y="4511038"/>
            <a:ext cx="1981200" cy="1981200"/>
            <a:chOff x="5791200" y="2362200"/>
            <a:chExt cx="1981200" cy="1981200"/>
          </a:xfrm>
        </p:grpSpPr>
        <p:sp>
          <p:nvSpPr>
            <p:cNvPr id="5" name="Oval 4"/>
            <p:cNvSpPr/>
            <p:nvPr/>
          </p:nvSpPr>
          <p:spPr>
            <a:xfrm>
              <a:off x="6553200" y="32004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00800" y="30480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72200" y="2819400"/>
              <a:ext cx="9906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43600" y="2590800"/>
              <a:ext cx="15240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91200" y="2362200"/>
              <a:ext cx="1905000" cy="1981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553200" y="3244334"/>
              <a:ext cx="381000" cy="184666"/>
            </a:xfrm>
            <a:prstGeom prst="rect">
              <a:avLst/>
            </a:prstGeom>
            <a:noFill/>
          </p:spPr>
          <p:txBody>
            <a:bodyPr wrap="square" rtlCol="0">
              <a:spAutoFit/>
            </a:bodyPr>
            <a:lstStyle/>
            <a:p>
              <a:r>
                <a:rPr lang="en-US" sz="600" dirty="0"/>
                <a:t>1</a:t>
              </a:r>
            </a:p>
          </p:txBody>
        </p:sp>
        <p:sp>
          <p:nvSpPr>
            <p:cNvPr id="11" name="TextBox 10"/>
            <p:cNvSpPr txBox="1"/>
            <p:nvPr/>
          </p:nvSpPr>
          <p:spPr>
            <a:xfrm>
              <a:off x="6705600" y="3213556"/>
              <a:ext cx="381000" cy="215444"/>
            </a:xfrm>
            <a:prstGeom prst="rect">
              <a:avLst/>
            </a:prstGeom>
            <a:noFill/>
          </p:spPr>
          <p:txBody>
            <a:bodyPr wrap="square" rtlCol="0">
              <a:spAutoFit/>
            </a:bodyPr>
            <a:lstStyle/>
            <a:p>
              <a:r>
                <a:rPr lang="en-US" sz="800" dirty="0"/>
                <a:t>2</a:t>
              </a:r>
            </a:p>
          </p:txBody>
        </p:sp>
        <p:sp>
          <p:nvSpPr>
            <p:cNvPr id="12" name="TextBox 11"/>
            <p:cNvSpPr txBox="1"/>
            <p:nvPr/>
          </p:nvSpPr>
          <p:spPr>
            <a:xfrm>
              <a:off x="6934200" y="3200400"/>
              <a:ext cx="457200" cy="246221"/>
            </a:xfrm>
            <a:prstGeom prst="rect">
              <a:avLst/>
            </a:prstGeom>
            <a:noFill/>
          </p:spPr>
          <p:txBody>
            <a:bodyPr wrap="square" rtlCol="0">
              <a:spAutoFit/>
            </a:bodyPr>
            <a:lstStyle/>
            <a:p>
              <a:r>
                <a:rPr lang="en-US" sz="1000" dirty="0"/>
                <a:t>3</a:t>
              </a:r>
            </a:p>
          </p:txBody>
        </p:sp>
        <p:sp>
          <p:nvSpPr>
            <p:cNvPr id="13" name="TextBox 12"/>
            <p:cNvSpPr txBox="1"/>
            <p:nvPr/>
          </p:nvSpPr>
          <p:spPr>
            <a:xfrm>
              <a:off x="7162800" y="3152001"/>
              <a:ext cx="152400" cy="276999"/>
            </a:xfrm>
            <a:prstGeom prst="rect">
              <a:avLst/>
            </a:prstGeom>
            <a:noFill/>
          </p:spPr>
          <p:txBody>
            <a:bodyPr wrap="square" rtlCol="0">
              <a:spAutoFit/>
            </a:bodyPr>
            <a:lstStyle/>
            <a:p>
              <a:r>
                <a:rPr lang="en-US" sz="1200" dirty="0"/>
                <a:t>4</a:t>
              </a:r>
            </a:p>
          </p:txBody>
        </p:sp>
        <p:sp>
          <p:nvSpPr>
            <p:cNvPr id="14" name="TextBox 13"/>
            <p:cNvSpPr txBox="1"/>
            <p:nvPr/>
          </p:nvSpPr>
          <p:spPr>
            <a:xfrm>
              <a:off x="7467600" y="3124200"/>
              <a:ext cx="304800" cy="307777"/>
            </a:xfrm>
            <a:prstGeom prst="rect">
              <a:avLst/>
            </a:prstGeom>
            <a:noFill/>
          </p:spPr>
          <p:txBody>
            <a:bodyPr wrap="square" rtlCol="0">
              <a:spAutoFit/>
            </a:bodyPr>
            <a:lstStyle/>
            <a:p>
              <a:r>
                <a:rPr lang="en-US" sz="1400" dirty="0"/>
                <a:t>5</a:t>
              </a:r>
            </a:p>
          </p:txBody>
        </p:sp>
      </p:grpSp>
    </p:spTree>
    <p:extLst>
      <p:ext uri="{BB962C8B-B14F-4D97-AF65-F5344CB8AC3E}">
        <p14:creationId xmlns:p14="http://schemas.microsoft.com/office/powerpoint/2010/main" val="303852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 Relocation in the Suburbs</a:t>
            </a:r>
            <a:endParaRPr lang="en-US" dirty="0"/>
          </a:p>
        </p:txBody>
      </p:sp>
      <p:sp>
        <p:nvSpPr>
          <p:cNvPr id="3" name="Content Placeholder 2"/>
          <p:cNvSpPr>
            <a:spLocks noGrp="1"/>
          </p:cNvSpPr>
          <p:nvPr>
            <p:ph idx="1"/>
          </p:nvPr>
        </p:nvSpPr>
        <p:spPr>
          <a:xfrm>
            <a:off x="838200" y="1676400"/>
            <a:ext cx="10515600" cy="4876799"/>
          </a:xfrm>
        </p:spPr>
        <p:txBody>
          <a:bodyPr>
            <a:normAutofit/>
          </a:bodyPr>
          <a:lstStyle/>
          <a:p>
            <a:r>
              <a:rPr lang="en-US" dirty="0" smtClean="0"/>
              <a:t>The increase in suburban home construction prompted a number of small services providers to be located in suburban areas.</a:t>
            </a:r>
          </a:p>
          <a:p>
            <a:pPr lvl="1"/>
            <a:r>
              <a:rPr lang="en-US" dirty="0" smtClean="0"/>
              <a:t>Services provided included </a:t>
            </a:r>
            <a:r>
              <a:rPr lang="en-US" dirty="0" smtClean="0">
                <a:solidFill>
                  <a:schemeClr val="accent1">
                    <a:lumMod val="60000"/>
                    <a:lumOff val="40000"/>
                  </a:schemeClr>
                </a:solidFill>
              </a:rPr>
              <a:t>basic </a:t>
            </a:r>
            <a:r>
              <a:rPr lang="en-US" dirty="0" smtClean="0"/>
              <a:t>services and </a:t>
            </a:r>
            <a:r>
              <a:rPr lang="en-US" dirty="0" smtClean="0">
                <a:solidFill>
                  <a:schemeClr val="accent1">
                    <a:lumMod val="60000"/>
                    <a:lumOff val="40000"/>
                  </a:schemeClr>
                </a:solidFill>
              </a:rPr>
              <a:t>non-basic </a:t>
            </a:r>
            <a:r>
              <a:rPr lang="en-US" dirty="0" smtClean="0"/>
              <a:t>services.</a:t>
            </a:r>
          </a:p>
          <a:p>
            <a:pPr lvl="2"/>
            <a:r>
              <a:rPr lang="en-US" dirty="0" smtClean="0"/>
              <a:t>Examples of basic services are food, doctor, fuel, and auto repair.</a:t>
            </a:r>
          </a:p>
          <a:p>
            <a:pPr lvl="3"/>
            <a:r>
              <a:rPr lang="en-US" dirty="0" smtClean="0"/>
              <a:t>“</a:t>
            </a:r>
            <a:r>
              <a:rPr lang="en-US" dirty="0" smtClean="0">
                <a:solidFill>
                  <a:schemeClr val="accent3">
                    <a:lumMod val="40000"/>
                    <a:lumOff val="60000"/>
                  </a:schemeClr>
                </a:solidFill>
              </a:rPr>
              <a:t>Needs</a:t>
            </a:r>
            <a:r>
              <a:rPr lang="en-US" dirty="0" smtClean="0"/>
              <a:t>”</a:t>
            </a:r>
          </a:p>
          <a:p>
            <a:pPr lvl="2"/>
            <a:r>
              <a:rPr lang="en-US" dirty="0" smtClean="0"/>
              <a:t>Examples of non-basic services are dry cleaning and gift shops.</a:t>
            </a:r>
          </a:p>
          <a:p>
            <a:pPr lvl="3"/>
            <a:r>
              <a:rPr lang="en-US" dirty="0" smtClean="0"/>
              <a:t>“</a:t>
            </a:r>
            <a:r>
              <a:rPr lang="en-US" dirty="0" smtClean="0">
                <a:solidFill>
                  <a:schemeClr val="accent3">
                    <a:lumMod val="40000"/>
                    <a:lumOff val="60000"/>
                  </a:schemeClr>
                </a:solidFill>
              </a:rPr>
              <a:t>Wants</a:t>
            </a:r>
            <a:r>
              <a:rPr lang="en-US" dirty="0" smtClean="0"/>
              <a:t>”</a:t>
            </a:r>
          </a:p>
          <a:p>
            <a:r>
              <a:rPr lang="en-US" dirty="0" smtClean="0"/>
              <a:t>In the 1970s, the combination of </a:t>
            </a:r>
            <a:r>
              <a:rPr lang="en-US" dirty="0" smtClean="0">
                <a:solidFill>
                  <a:schemeClr val="accent1">
                    <a:lumMod val="60000"/>
                    <a:lumOff val="40000"/>
                  </a:schemeClr>
                </a:solidFill>
              </a:rPr>
              <a:t>middle-class flight </a:t>
            </a:r>
            <a:r>
              <a:rPr lang="en-US" dirty="0" smtClean="0"/>
              <a:t>from the inner city and deindustrialization of urban manufacturing economies prompted more and larger service providers to relocate to suburban areas.</a:t>
            </a:r>
          </a:p>
          <a:p>
            <a:pPr lvl="1"/>
            <a:r>
              <a:rPr lang="en-US" dirty="0" smtClean="0"/>
              <a:t>Companies brought their services to where suburban consumers lived.</a:t>
            </a:r>
          </a:p>
          <a:p>
            <a:pPr lvl="1"/>
            <a:r>
              <a:rPr lang="en-US" dirty="0" smtClean="0"/>
              <a:t>Companies brought their service industry jobs to where the white-collar workers lived.</a:t>
            </a:r>
          </a:p>
          <a:p>
            <a:endParaRPr lang="en-US" dirty="0"/>
          </a:p>
        </p:txBody>
      </p:sp>
    </p:spTree>
    <p:extLst>
      <p:ext uri="{BB962C8B-B14F-4D97-AF65-F5344CB8AC3E}">
        <p14:creationId xmlns:p14="http://schemas.microsoft.com/office/powerpoint/2010/main" val="18452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Sector Model</a:t>
            </a:r>
            <a:endParaRPr lang="en-US" dirty="0"/>
          </a:p>
        </p:txBody>
      </p:sp>
      <p:sp>
        <p:nvSpPr>
          <p:cNvPr id="3" name="Content Placeholder 2"/>
          <p:cNvSpPr>
            <a:spLocks noGrp="1"/>
          </p:cNvSpPr>
          <p:nvPr>
            <p:ph idx="1"/>
          </p:nvPr>
        </p:nvSpPr>
        <p:spPr/>
        <p:txBody>
          <a:bodyPr/>
          <a:lstStyle/>
          <a:p>
            <a:r>
              <a:rPr lang="en-US" dirty="0" smtClean="0"/>
              <a:t>First proposed in 1939 by theorist </a:t>
            </a:r>
            <a:r>
              <a:rPr lang="en-US" dirty="0" smtClean="0">
                <a:solidFill>
                  <a:schemeClr val="accent1">
                    <a:lumMod val="60000"/>
                    <a:lumOff val="40000"/>
                  </a:schemeClr>
                </a:solidFill>
              </a:rPr>
              <a:t>Homer Hoyt</a:t>
            </a:r>
            <a:r>
              <a:rPr lang="en-US" dirty="0" smtClean="0"/>
              <a:t>.</a:t>
            </a:r>
          </a:p>
          <a:p>
            <a:pPr lvl="1"/>
            <a:r>
              <a:rPr lang="en-US" dirty="0" smtClean="0"/>
              <a:t>The industrial corridor and neighborhood are combined for practical purposes.</a:t>
            </a:r>
          </a:p>
          <a:p>
            <a:pPr lvl="2"/>
            <a:r>
              <a:rPr lang="en-US" u="sng" dirty="0" smtClean="0"/>
              <a:t>More realistic urban representation than the concentric zone model.</a:t>
            </a:r>
          </a:p>
          <a:p>
            <a:pPr lvl="1"/>
            <a:r>
              <a:rPr lang="en-US" dirty="0" smtClean="0"/>
              <a:t>Model is also used to depict ethnic variations in the city.</a:t>
            </a:r>
            <a:endParaRPr lang="en-US" dirty="0"/>
          </a:p>
        </p:txBody>
      </p:sp>
      <p:pic>
        <p:nvPicPr>
          <p:cNvPr id="1026" name="Picture 2" descr="http://upload.wikimedia.org/wikipedia/commons/thumb/0/0f/Hoyt_model.svg/400px-Hoyt_model.svg.png"/>
          <p:cNvPicPr>
            <a:picLocks noChangeAspect="1" noChangeArrowheads="1"/>
          </p:cNvPicPr>
          <p:nvPr/>
        </p:nvPicPr>
        <p:blipFill>
          <a:blip r:embed="rId2" cstate="print"/>
          <a:srcRect/>
          <a:stretch>
            <a:fillRect/>
          </a:stretch>
        </p:blipFill>
        <p:spPr bwMode="auto">
          <a:xfrm>
            <a:off x="6946607" y="4038600"/>
            <a:ext cx="5245393" cy="2819400"/>
          </a:xfrm>
          <a:prstGeom prst="rect">
            <a:avLst/>
          </a:prstGeom>
          <a:noFill/>
        </p:spPr>
      </p:pic>
    </p:spTree>
    <p:extLst>
      <p:ext uri="{BB962C8B-B14F-4D97-AF65-F5344CB8AC3E}">
        <p14:creationId xmlns:p14="http://schemas.microsoft.com/office/powerpoint/2010/main" val="158170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4074"/>
          </a:xfrm>
        </p:spPr>
        <p:txBody>
          <a:bodyPr/>
          <a:lstStyle/>
          <a:p>
            <a:r>
              <a:rPr lang="en-US" dirty="0" smtClean="0"/>
              <a:t>Sector Model: Explained</a:t>
            </a:r>
            <a:endParaRPr lang="en-US" dirty="0"/>
          </a:p>
        </p:txBody>
      </p:sp>
      <p:sp>
        <p:nvSpPr>
          <p:cNvPr id="3" name="Content Placeholder 2"/>
          <p:cNvSpPr>
            <a:spLocks noGrp="1"/>
          </p:cNvSpPr>
          <p:nvPr>
            <p:ph idx="1"/>
          </p:nvPr>
        </p:nvSpPr>
        <p:spPr>
          <a:xfrm>
            <a:off x="838200" y="1600200"/>
            <a:ext cx="10515600" cy="4952999"/>
          </a:xfrm>
        </p:spPr>
        <p:txBody>
          <a:bodyPr>
            <a:normAutofit fontScale="92500" lnSpcReduction="20000"/>
          </a:bodyPr>
          <a:lstStyle/>
          <a:p>
            <a:r>
              <a:rPr lang="en-US" dirty="0" smtClean="0"/>
              <a:t>CBD at the center</a:t>
            </a:r>
          </a:p>
          <a:p>
            <a:r>
              <a:rPr lang="en-US" dirty="0" smtClean="0"/>
              <a:t>Industrial space usually was organized as a linear corridor surrounding a main transportation area</a:t>
            </a:r>
          </a:p>
          <a:p>
            <a:pPr lvl="1"/>
            <a:r>
              <a:rPr lang="en-US" dirty="0" smtClean="0"/>
              <a:t>A rail line, a riverfront, harbor, etc…</a:t>
            </a:r>
          </a:p>
          <a:p>
            <a:pPr lvl="1"/>
            <a:r>
              <a:rPr lang="en-US" dirty="0" smtClean="0"/>
              <a:t>Warehouses would be on either side of the corridor with equal access to transport</a:t>
            </a:r>
          </a:p>
          <a:p>
            <a:r>
              <a:rPr lang="en-US" dirty="0" smtClean="0"/>
              <a:t>A corridor of upper-class housing extended outwards from the CBD of some cities</a:t>
            </a:r>
          </a:p>
          <a:p>
            <a:pPr lvl="1"/>
            <a:r>
              <a:rPr lang="en-US" dirty="0" smtClean="0"/>
              <a:t>EX: Upper East Side in Manhattan, the Chicago North Shore, etc…</a:t>
            </a:r>
          </a:p>
          <a:p>
            <a:r>
              <a:rPr lang="en-US" dirty="0" smtClean="0"/>
              <a:t>Working-class neighborhoods also extended from the CBD along the industrial corridor</a:t>
            </a:r>
          </a:p>
          <a:p>
            <a:pPr lvl="1"/>
            <a:r>
              <a:rPr lang="en-US" dirty="0" smtClean="0"/>
              <a:t>Lower-class housing areas are considered ethnic neighborhoods, the result of immigration to industrial cities over previous decades</a:t>
            </a:r>
          </a:p>
          <a:p>
            <a:r>
              <a:rPr lang="en-US" dirty="0" smtClean="0"/>
              <a:t>The middle-class areas of the city are broken into wide, separate radiating outward from downtown</a:t>
            </a:r>
          </a:p>
          <a:p>
            <a:pPr lvl="1"/>
            <a:r>
              <a:rPr lang="en-US" dirty="0" smtClean="0"/>
              <a:t>Population consisted of mostly by WASPs, white Anglo-Saxon Protestants</a:t>
            </a:r>
          </a:p>
          <a:p>
            <a:pPr lvl="1"/>
            <a:r>
              <a:rPr lang="en-US" dirty="0" smtClean="0"/>
              <a:t>WASPs would continue to be the majority in suburban middle-class neighborhoods until the 1960s, when middle-class inner city residents, including many white Catholics, began to move out in large numbers</a:t>
            </a:r>
            <a:endParaRPr lang="en-US" dirty="0"/>
          </a:p>
        </p:txBody>
      </p:sp>
    </p:spTree>
    <p:extLst>
      <p:ext uri="{BB962C8B-B14F-4D97-AF65-F5344CB8AC3E}">
        <p14:creationId xmlns:p14="http://schemas.microsoft.com/office/powerpoint/2010/main" val="18208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White Flight</a:t>
            </a:r>
            <a:endParaRPr lang="en-US" dirty="0"/>
          </a:p>
        </p:txBody>
      </p:sp>
      <p:sp>
        <p:nvSpPr>
          <p:cNvPr id="3" name="Content Placeholder 2"/>
          <p:cNvSpPr>
            <a:spLocks noGrp="1"/>
          </p:cNvSpPr>
          <p:nvPr>
            <p:ph idx="1"/>
          </p:nvPr>
        </p:nvSpPr>
        <p:spPr/>
        <p:txBody>
          <a:bodyPr/>
          <a:lstStyle/>
          <a:p>
            <a:r>
              <a:rPr lang="en-US" dirty="0" smtClean="0"/>
              <a:t>Many social scientists have described the phenomenon of people leaving inner city areas of the United States as “</a:t>
            </a:r>
            <a:r>
              <a:rPr lang="en-US" dirty="0" smtClean="0">
                <a:solidFill>
                  <a:schemeClr val="accent1">
                    <a:lumMod val="60000"/>
                    <a:lumOff val="40000"/>
                  </a:schemeClr>
                </a:solidFill>
              </a:rPr>
              <a:t>white flight</a:t>
            </a:r>
            <a:r>
              <a:rPr lang="en-US" dirty="0" smtClean="0"/>
              <a:t>”.</a:t>
            </a:r>
          </a:p>
          <a:p>
            <a:pPr lvl="1"/>
            <a:r>
              <a:rPr lang="en-US" dirty="0" smtClean="0"/>
              <a:t>Regardless of race, many inner-city residents with middle-class incomes moved out to suburban districts to escape the social unrest and economic difficulties of deindustrialization that characterized the 1960s and ‘70s in the United States.</a:t>
            </a:r>
            <a:endParaRPr lang="en-US" dirty="0"/>
          </a:p>
        </p:txBody>
      </p:sp>
    </p:spTree>
    <p:extLst>
      <p:ext uri="{BB962C8B-B14F-4D97-AF65-F5344CB8AC3E}">
        <p14:creationId xmlns:p14="http://schemas.microsoft.com/office/powerpoint/2010/main" val="296981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Multiple-Nuclei Model</a:t>
            </a:r>
            <a:endParaRPr lang="en-US" dirty="0"/>
          </a:p>
        </p:txBody>
      </p:sp>
      <p:sp>
        <p:nvSpPr>
          <p:cNvPr id="3" name="Content Placeholder 2"/>
          <p:cNvSpPr>
            <a:spLocks noGrp="1"/>
          </p:cNvSpPr>
          <p:nvPr>
            <p:ph idx="1"/>
          </p:nvPr>
        </p:nvSpPr>
        <p:spPr/>
        <p:txBody>
          <a:bodyPr/>
          <a:lstStyle/>
          <a:p>
            <a:r>
              <a:rPr lang="en-US" dirty="0" smtClean="0"/>
              <a:t>In 1945, geographers </a:t>
            </a:r>
            <a:r>
              <a:rPr lang="en-US" dirty="0" smtClean="0">
                <a:solidFill>
                  <a:schemeClr val="accent1">
                    <a:lumMod val="60000"/>
                    <a:lumOff val="40000"/>
                  </a:schemeClr>
                </a:solidFill>
              </a:rPr>
              <a:t>Chauncey Harris and Edward Ullman </a:t>
            </a:r>
            <a:r>
              <a:rPr lang="en-US" dirty="0" smtClean="0"/>
              <a:t>proposed the multiple-nuclei model of urban structure.</a:t>
            </a:r>
          </a:p>
          <a:p>
            <a:pPr lvl="1"/>
            <a:r>
              <a:rPr lang="en-US" dirty="0" smtClean="0"/>
              <a:t>The </a:t>
            </a:r>
            <a:r>
              <a:rPr lang="en-US" dirty="0" smtClean="0">
                <a:solidFill>
                  <a:schemeClr val="accent1">
                    <a:lumMod val="60000"/>
                    <a:lumOff val="40000"/>
                  </a:schemeClr>
                </a:solidFill>
              </a:rPr>
              <a:t>first recognition of suburban business districts forming </a:t>
            </a:r>
            <a:r>
              <a:rPr lang="en-US" dirty="0" smtClean="0"/>
              <a:t>on the urban periphery.</a:t>
            </a:r>
            <a:endParaRPr lang="en-US" dirty="0"/>
          </a:p>
        </p:txBody>
      </p:sp>
      <p:pic>
        <p:nvPicPr>
          <p:cNvPr id="1026" name="Picture 2" descr="http://upload.wikimedia.org/wikipedia/commons/thumb/b/b1/Ulman2.png/400px-Ulman2.png"/>
          <p:cNvPicPr>
            <a:picLocks noChangeAspect="1" noChangeArrowheads="1"/>
          </p:cNvPicPr>
          <p:nvPr/>
        </p:nvPicPr>
        <p:blipFill>
          <a:blip r:embed="rId2" cstate="print"/>
          <a:srcRect/>
          <a:stretch>
            <a:fillRect/>
          </a:stretch>
        </p:blipFill>
        <p:spPr bwMode="auto">
          <a:xfrm>
            <a:off x="7467600" y="3276600"/>
            <a:ext cx="4550832" cy="3276600"/>
          </a:xfrm>
          <a:prstGeom prst="rect">
            <a:avLst/>
          </a:prstGeom>
          <a:noFill/>
        </p:spPr>
      </p:pic>
    </p:spTree>
    <p:extLst>
      <p:ext uri="{BB962C8B-B14F-4D97-AF65-F5344CB8AC3E}">
        <p14:creationId xmlns:p14="http://schemas.microsoft.com/office/powerpoint/2010/main" val="111384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Multiple-Nuclei Model: Explained</a:t>
            </a:r>
            <a:endParaRPr lang="en-US" dirty="0"/>
          </a:p>
        </p:txBody>
      </p:sp>
      <p:sp>
        <p:nvSpPr>
          <p:cNvPr id="3" name="Content Placeholder 2"/>
          <p:cNvSpPr>
            <a:spLocks noGrp="1"/>
          </p:cNvSpPr>
          <p:nvPr>
            <p:ph idx="1"/>
          </p:nvPr>
        </p:nvSpPr>
        <p:spPr>
          <a:xfrm>
            <a:off x="838200" y="1676400"/>
            <a:ext cx="10515600" cy="4800599"/>
          </a:xfrm>
        </p:spPr>
        <p:txBody>
          <a:bodyPr>
            <a:normAutofit/>
          </a:bodyPr>
          <a:lstStyle/>
          <a:p>
            <a:r>
              <a:rPr lang="en-US" dirty="0" smtClean="0"/>
              <a:t>Attempts to represent the urban landscape with neighborhoods and commercial corridors.</a:t>
            </a:r>
          </a:p>
          <a:p>
            <a:pPr lvl="1"/>
            <a:r>
              <a:rPr lang="en-US" dirty="0" smtClean="0">
                <a:solidFill>
                  <a:schemeClr val="accent1">
                    <a:lumMod val="60000"/>
                    <a:lumOff val="40000"/>
                  </a:schemeClr>
                </a:solidFill>
              </a:rPr>
              <a:t>Multiple-nuclei implies that there is more than one commercial center </a:t>
            </a:r>
            <a:r>
              <a:rPr lang="en-US" dirty="0" smtClean="0"/>
              <a:t>within the urban landscape.</a:t>
            </a:r>
          </a:p>
          <a:p>
            <a:r>
              <a:rPr lang="en-US" dirty="0" smtClean="0"/>
              <a:t>New suburban CBDs were emerging in post-World War II cities, and as suburbs spread outward, service industries followed.</a:t>
            </a:r>
          </a:p>
          <a:p>
            <a:pPr lvl="1"/>
            <a:r>
              <a:rPr lang="en-US" dirty="0" smtClean="0"/>
              <a:t>Service providers came to the suburbs to be closer to their consumers and stay near members of the service workforce.</a:t>
            </a:r>
          </a:p>
          <a:p>
            <a:r>
              <a:rPr lang="en-US" dirty="0" smtClean="0"/>
              <a:t>New industrial development was also located on the urban periphery.</a:t>
            </a:r>
          </a:p>
          <a:p>
            <a:pPr lvl="1"/>
            <a:r>
              <a:rPr lang="en-US" dirty="0" smtClean="0"/>
              <a:t>New areas were added for manufacturing war technologies and other products.</a:t>
            </a:r>
            <a:endParaRPr lang="en-US" dirty="0"/>
          </a:p>
        </p:txBody>
      </p:sp>
    </p:spTree>
    <p:extLst>
      <p:ext uri="{BB962C8B-B14F-4D97-AF65-F5344CB8AC3E}">
        <p14:creationId xmlns:p14="http://schemas.microsoft.com/office/powerpoint/2010/main" val="173907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“Death of the American Downtown” in the 1970s</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1">
                    <a:lumMod val="60000"/>
                    <a:lumOff val="40000"/>
                  </a:schemeClr>
                </a:solidFill>
              </a:rPr>
              <a:t>Deindustrialization</a:t>
            </a:r>
          </a:p>
          <a:p>
            <a:pPr lvl="1"/>
            <a:r>
              <a:rPr lang="en-US" dirty="0" smtClean="0"/>
              <a:t>Old factories and related industries and services were shut down.</a:t>
            </a:r>
          </a:p>
          <a:p>
            <a:pPr lvl="2"/>
            <a:r>
              <a:rPr lang="en-US" dirty="0" smtClean="0"/>
              <a:t>Labor force moved away and capital investment into downtown real estate dwindled.</a:t>
            </a:r>
          </a:p>
          <a:p>
            <a:pPr lvl="2"/>
            <a:r>
              <a:rPr lang="en-US" dirty="0" smtClean="0"/>
              <a:t>Having lost many consumers, the CBD was no longer the most prominent place in the urban economy.</a:t>
            </a:r>
          </a:p>
          <a:p>
            <a:pPr lvl="1"/>
            <a:r>
              <a:rPr lang="en-US" dirty="0" smtClean="0"/>
              <a:t>Moving away from a manufacturing-based economy to a service-based economy.</a:t>
            </a:r>
          </a:p>
          <a:p>
            <a:pPr lvl="2"/>
            <a:r>
              <a:rPr lang="en-US" dirty="0" smtClean="0"/>
              <a:t>As services migrated to the suburbs, money to invest in commercial real estate moved as well.</a:t>
            </a:r>
          </a:p>
          <a:p>
            <a:pPr lvl="1"/>
            <a:r>
              <a:rPr lang="en-US" dirty="0" smtClean="0"/>
              <a:t>Developers continued their focus on suburban expansion and suburban CBD development until the mid-1990s when a renewed focus on downtowns received business and government attention.</a:t>
            </a:r>
          </a:p>
          <a:p>
            <a:pPr lvl="2"/>
            <a:r>
              <a:rPr lang="en-US" dirty="0" smtClean="0"/>
              <a:t>Property prices had dropped significantly through the 1980s and early 1990s, and cost effective opportunities to reinvest in downtown  real estate began to emerge.</a:t>
            </a:r>
            <a:endParaRPr lang="en-US" dirty="0"/>
          </a:p>
        </p:txBody>
      </p:sp>
    </p:spTree>
    <p:extLst>
      <p:ext uri="{BB962C8B-B14F-4D97-AF65-F5344CB8AC3E}">
        <p14:creationId xmlns:p14="http://schemas.microsoft.com/office/powerpoint/2010/main" val="406313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Galactic City Model or Periphery Model</a:t>
            </a:r>
            <a:endParaRPr lang="en-US" dirty="0"/>
          </a:p>
        </p:txBody>
      </p:sp>
      <p:sp>
        <p:nvSpPr>
          <p:cNvPr id="3" name="Content Placeholder 2"/>
          <p:cNvSpPr>
            <a:spLocks noGrp="1"/>
          </p:cNvSpPr>
          <p:nvPr>
            <p:ph idx="1"/>
          </p:nvPr>
        </p:nvSpPr>
        <p:spPr/>
        <p:txBody>
          <a:bodyPr>
            <a:normAutofit lnSpcReduction="10000"/>
          </a:bodyPr>
          <a:lstStyle/>
          <a:p>
            <a:r>
              <a:rPr lang="en-US" dirty="0" smtClean="0"/>
              <a:t>Many of the new suburban CBDs in the United States and Canada have become specialized toward a particular industrial or service sector.</a:t>
            </a:r>
          </a:p>
          <a:p>
            <a:pPr lvl="1"/>
            <a:r>
              <a:rPr lang="en-US" dirty="0" smtClean="0"/>
              <a:t>Represents the </a:t>
            </a:r>
            <a:r>
              <a:rPr lang="en-US" dirty="0" smtClean="0">
                <a:solidFill>
                  <a:schemeClr val="accent1">
                    <a:lumMod val="60000"/>
                    <a:lumOff val="40000"/>
                  </a:schemeClr>
                </a:solidFill>
              </a:rPr>
              <a:t>post-industrial city </a:t>
            </a:r>
            <a:r>
              <a:rPr lang="en-US" dirty="0" smtClean="0"/>
              <a:t>with its several, </a:t>
            </a:r>
            <a:r>
              <a:rPr lang="en-US" dirty="0" smtClean="0">
                <a:solidFill>
                  <a:schemeClr val="accent1">
                    <a:lumMod val="60000"/>
                    <a:lumOff val="40000"/>
                  </a:schemeClr>
                </a:solidFill>
              </a:rPr>
              <a:t>dispersed business districts.</a:t>
            </a:r>
          </a:p>
          <a:p>
            <a:r>
              <a:rPr lang="en-US" dirty="0" smtClean="0"/>
              <a:t>Represents a distinct </a:t>
            </a:r>
            <a:r>
              <a:rPr lang="en-US" dirty="0" smtClean="0">
                <a:solidFill>
                  <a:schemeClr val="accent1">
                    <a:lumMod val="60000"/>
                    <a:lumOff val="40000"/>
                  </a:schemeClr>
                </a:solidFill>
              </a:rPr>
              <a:t>decentralization</a:t>
            </a:r>
            <a:r>
              <a:rPr lang="en-US" dirty="0" smtClean="0"/>
              <a:t> of the commercial urban landscape as the economy has transitioned to services as the leading form of production.</a:t>
            </a:r>
          </a:p>
          <a:p>
            <a:pPr lvl="1"/>
            <a:r>
              <a:rPr lang="en-US" dirty="0" smtClean="0">
                <a:solidFill>
                  <a:schemeClr val="accent1">
                    <a:lumMod val="60000"/>
                    <a:lumOff val="40000"/>
                  </a:schemeClr>
                </a:solidFill>
              </a:rPr>
              <a:t>Manufacturing has declined significantly </a:t>
            </a:r>
            <a:r>
              <a:rPr lang="en-US" dirty="0" smtClean="0"/>
              <a:t>and become specialized.</a:t>
            </a:r>
          </a:p>
          <a:p>
            <a:pPr lvl="2"/>
            <a:r>
              <a:rPr lang="en-US" dirty="0" smtClean="0"/>
              <a:t>New manufacturing facilities tend to be much smaller and require low-cost land to afford to operate. Often subsidized by local governments to lower costs and increase employment opportunities.</a:t>
            </a:r>
          </a:p>
          <a:p>
            <a:r>
              <a:rPr lang="en-US" dirty="0" smtClean="0">
                <a:solidFill>
                  <a:schemeClr val="accent1">
                    <a:lumMod val="60000"/>
                    <a:lumOff val="40000"/>
                  </a:schemeClr>
                </a:solidFill>
              </a:rPr>
              <a:t>Transportation nodes </a:t>
            </a:r>
            <a:r>
              <a:rPr lang="en-US" dirty="0" smtClean="0"/>
              <a:t>are common locations for suburban CBDs due to their high level of access.</a:t>
            </a:r>
          </a:p>
          <a:p>
            <a:r>
              <a:rPr lang="en-US" dirty="0" smtClean="0"/>
              <a:t>Service specializations found in CBDs:</a:t>
            </a:r>
          </a:p>
          <a:p>
            <a:pPr lvl="1"/>
            <a:r>
              <a:rPr lang="en-US" dirty="0" smtClean="0"/>
              <a:t>High-technology and computing, Research and Development, Transportation services, Biotechnology, Hospitals, Telecommunications, Banking and finance, and Universities</a:t>
            </a:r>
            <a:endParaRPr lang="en-US" dirty="0"/>
          </a:p>
        </p:txBody>
      </p:sp>
    </p:spTree>
    <p:extLst>
      <p:ext uri="{BB962C8B-B14F-4D97-AF65-F5344CB8AC3E}">
        <p14:creationId xmlns:p14="http://schemas.microsoft.com/office/powerpoint/2010/main" val="107419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Latin American City Model</a:t>
            </a:r>
            <a:endParaRPr lang="en-US" dirty="0"/>
          </a:p>
        </p:txBody>
      </p:sp>
      <p:sp>
        <p:nvSpPr>
          <p:cNvPr id="3" name="Content Placeholder 2"/>
          <p:cNvSpPr>
            <a:spLocks noGrp="1"/>
          </p:cNvSpPr>
          <p:nvPr>
            <p:ph idx="1"/>
          </p:nvPr>
        </p:nvSpPr>
        <p:spPr>
          <a:xfrm>
            <a:off x="838200" y="1825624"/>
            <a:ext cx="7162800" cy="4651375"/>
          </a:xfrm>
        </p:spPr>
        <p:txBody>
          <a:bodyPr/>
          <a:lstStyle/>
          <a:p>
            <a:r>
              <a:rPr lang="en-US" dirty="0" smtClean="0"/>
              <a:t>First presented by Larry Ford and Ernst Griffin in 1980.</a:t>
            </a:r>
          </a:p>
          <a:p>
            <a:pPr lvl="1"/>
            <a:r>
              <a:rPr lang="en-US" dirty="0" smtClean="0"/>
              <a:t>Updated in 1996.</a:t>
            </a:r>
          </a:p>
          <a:p>
            <a:r>
              <a:rPr lang="en-US" dirty="0" smtClean="0"/>
              <a:t>During the 1500s, the Spanish government in the New World enacted a number of colonial legal codes collectively known as the Law of the Indies .</a:t>
            </a:r>
          </a:p>
          <a:p>
            <a:pPr lvl="1"/>
            <a:r>
              <a:rPr lang="en-US" dirty="0" smtClean="0"/>
              <a:t>Planning and layout of colonial cities.</a:t>
            </a:r>
          </a:p>
          <a:p>
            <a:endParaRPr lang="en-US" dirty="0"/>
          </a:p>
        </p:txBody>
      </p:sp>
      <p:pic>
        <p:nvPicPr>
          <p:cNvPr id="59394" name="Picture 2" descr="http://www.amergeog.org/gr/Jul96/Ford.jpg"/>
          <p:cNvPicPr>
            <a:picLocks noChangeAspect="1" noChangeArrowheads="1"/>
          </p:cNvPicPr>
          <p:nvPr/>
        </p:nvPicPr>
        <p:blipFill>
          <a:blip r:embed="rId2" cstate="print"/>
          <a:srcRect/>
          <a:stretch>
            <a:fillRect/>
          </a:stretch>
        </p:blipFill>
        <p:spPr bwMode="auto">
          <a:xfrm>
            <a:off x="8077200" y="1372394"/>
            <a:ext cx="3882495" cy="5257800"/>
          </a:xfrm>
          <a:prstGeom prst="rect">
            <a:avLst/>
          </a:prstGeom>
          <a:noFill/>
        </p:spPr>
      </p:pic>
    </p:spTree>
    <p:extLst>
      <p:ext uri="{BB962C8B-B14F-4D97-AF65-F5344CB8AC3E}">
        <p14:creationId xmlns:p14="http://schemas.microsoft.com/office/powerpoint/2010/main" val="184753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7874"/>
          </a:xfrm>
        </p:spPr>
        <p:txBody>
          <a:bodyPr>
            <a:normAutofit/>
          </a:bodyPr>
          <a:lstStyle/>
          <a:p>
            <a:r>
              <a:rPr lang="en-US" dirty="0" smtClean="0"/>
              <a:t>Latin American City Model: The CBD</a:t>
            </a:r>
            <a:endParaRPr lang="en-US" dirty="0"/>
          </a:p>
        </p:txBody>
      </p:sp>
      <p:sp>
        <p:nvSpPr>
          <p:cNvPr id="3" name="Content Placeholder 2"/>
          <p:cNvSpPr>
            <a:spLocks noGrp="1"/>
          </p:cNvSpPr>
          <p:nvPr>
            <p:ph idx="1"/>
          </p:nvPr>
        </p:nvSpPr>
        <p:spPr>
          <a:xfrm>
            <a:off x="838200" y="1825625"/>
            <a:ext cx="7162800" cy="4351338"/>
          </a:xfrm>
        </p:spPr>
        <p:txBody>
          <a:bodyPr>
            <a:normAutofit lnSpcReduction="10000"/>
          </a:bodyPr>
          <a:lstStyle/>
          <a:p>
            <a:r>
              <a:rPr lang="en-US" dirty="0" smtClean="0"/>
              <a:t>The center of the model.</a:t>
            </a:r>
          </a:p>
          <a:p>
            <a:r>
              <a:rPr lang="en-US" dirty="0" smtClean="0"/>
              <a:t>Each settlement has a central square known as the plaza.</a:t>
            </a:r>
          </a:p>
          <a:p>
            <a:pPr lvl="1"/>
            <a:r>
              <a:rPr lang="en-US" dirty="0" smtClean="0"/>
              <a:t>Designed to reproduce the style of European cities, such as Madrid.</a:t>
            </a:r>
          </a:p>
          <a:p>
            <a:pPr lvl="1"/>
            <a:r>
              <a:rPr lang="en-US" dirty="0" smtClean="0"/>
              <a:t>The centers of government, religion, and commerce are surrounding the plaza.</a:t>
            </a:r>
          </a:p>
          <a:p>
            <a:r>
              <a:rPr lang="en-US" dirty="0" smtClean="0"/>
              <a:t>The CBD remains the primary location for businesses.</a:t>
            </a:r>
          </a:p>
          <a:p>
            <a:pPr lvl="1"/>
            <a:r>
              <a:rPr lang="en-US" dirty="0" smtClean="0"/>
              <a:t>Unlike the US, where numerous suburban CBDs control the economy.</a:t>
            </a:r>
          </a:p>
          <a:p>
            <a:r>
              <a:rPr lang="en-US" dirty="0" smtClean="0"/>
              <a:t>CBDs in Latin America are also vertically oriented and most large cities have a cluster of skyscrapers at their core.</a:t>
            </a:r>
            <a:endParaRPr lang="en-US" dirty="0"/>
          </a:p>
        </p:txBody>
      </p:sp>
      <p:pic>
        <p:nvPicPr>
          <p:cNvPr id="5" name="Picture 2" descr="http://www.amergeog.org/gr/Jul96/Ford.jpg"/>
          <p:cNvPicPr>
            <a:picLocks noChangeAspect="1" noChangeArrowheads="1"/>
          </p:cNvPicPr>
          <p:nvPr/>
        </p:nvPicPr>
        <p:blipFill>
          <a:blip r:embed="rId2" cstate="print"/>
          <a:srcRect/>
          <a:stretch>
            <a:fillRect/>
          </a:stretch>
        </p:blipFill>
        <p:spPr bwMode="auto">
          <a:xfrm>
            <a:off x="8077200" y="1372394"/>
            <a:ext cx="3882495" cy="5257800"/>
          </a:xfrm>
          <a:prstGeom prst="rect">
            <a:avLst/>
          </a:prstGeom>
          <a:noFill/>
        </p:spPr>
      </p:pic>
    </p:spTree>
    <p:extLst>
      <p:ext uri="{BB962C8B-B14F-4D97-AF65-F5344CB8AC3E}">
        <p14:creationId xmlns:p14="http://schemas.microsoft.com/office/powerpoint/2010/main" val="310463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7874"/>
          </a:xfrm>
        </p:spPr>
        <p:txBody>
          <a:bodyPr>
            <a:normAutofit/>
          </a:bodyPr>
          <a:lstStyle/>
          <a:p>
            <a:r>
              <a:rPr lang="en-US" dirty="0" smtClean="0"/>
              <a:t>Latin American City Model: The Commercial Spine</a:t>
            </a:r>
            <a:endParaRPr lang="en-US" dirty="0"/>
          </a:p>
        </p:txBody>
      </p:sp>
      <p:sp>
        <p:nvSpPr>
          <p:cNvPr id="3" name="Content Placeholder 2"/>
          <p:cNvSpPr>
            <a:spLocks noGrp="1"/>
          </p:cNvSpPr>
          <p:nvPr>
            <p:ph idx="1"/>
          </p:nvPr>
        </p:nvSpPr>
        <p:spPr>
          <a:xfrm>
            <a:off x="838200" y="1825625"/>
            <a:ext cx="7086600" cy="4351338"/>
          </a:xfrm>
        </p:spPr>
        <p:txBody>
          <a:bodyPr/>
          <a:lstStyle/>
          <a:p>
            <a:r>
              <a:rPr lang="en-US" dirty="0" smtClean="0"/>
              <a:t>A main boulevard must be constructed leading from the plaza to the outskirts of the city</a:t>
            </a:r>
          </a:p>
          <a:p>
            <a:r>
              <a:rPr lang="en-US" dirty="0" smtClean="0"/>
              <a:t>The spine was where the wealthiest merchants and landowners lived</a:t>
            </a:r>
          </a:p>
          <a:p>
            <a:pPr lvl="1"/>
            <a:r>
              <a:rPr lang="en-US" dirty="0" smtClean="0"/>
              <a:t>Many of these old homes have been replaced by office towers and high-rise condominiums</a:t>
            </a:r>
            <a:endParaRPr lang="en-US" dirty="0"/>
          </a:p>
        </p:txBody>
      </p:sp>
      <p:pic>
        <p:nvPicPr>
          <p:cNvPr id="5" name="Picture 2" descr="http://www.amergeog.org/gr/Jul96/Ford.jpg"/>
          <p:cNvPicPr>
            <a:picLocks noChangeAspect="1" noChangeArrowheads="1"/>
          </p:cNvPicPr>
          <p:nvPr/>
        </p:nvPicPr>
        <p:blipFill>
          <a:blip r:embed="rId2" cstate="print"/>
          <a:srcRect/>
          <a:stretch>
            <a:fillRect/>
          </a:stretch>
        </p:blipFill>
        <p:spPr bwMode="auto">
          <a:xfrm>
            <a:off x="8077200" y="1372394"/>
            <a:ext cx="3882495" cy="5257800"/>
          </a:xfrm>
          <a:prstGeom prst="rect">
            <a:avLst/>
          </a:prstGeom>
          <a:noFill/>
        </p:spPr>
      </p:pic>
    </p:spTree>
    <p:extLst>
      <p:ext uri="{BB962C8B-B14F-4D97-AF65-F5344CB8AC3E}">
        <p14:creationId xmlns:p14="http://schemas.microsoft.com/office/powerpoint/2010/main" val="273883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Suburban Sprawl</a:t>
            </a:r>
            <a:endParaRPr lang="en-US" dirty="0"/>
          </a:p>
        </p:txBody>
      </p:sp>
      <p:sp>
        <p:nvSpPr>
          <p:cNvPr id="3" name="Content Placeholder 2"/>
          <p:cNvSpPr>
            <a:spLocks noGrp="1"/>
          </p:cNvSpPr>
          <p:nvPr>
            <p:ph idx="1"/>
          </p:nvPr>
        </p:nvSpPr>
        <p:spPr>
          <a:xfrm>
            <a:off x="838200" y="1600200"/>
            <a:ext cx="10515600" cy="4952999"/>
          </a:xfrm>
        </p:spPr>
        <p:txBody>
          <a:bodyPr>
            <a:normAutofit fontScale="92500" lnSpcReduction="20000"/>
          </a:bodyPr>
          <a:lstStyle/>
          <a:p>
            <a:r>
              <a:rPr lang="en-US" dirty="0" smtClean="0"/>
              <a:t>The expansion of housing, transportation, and commercial development to undeveloped land on the urban periphery.</a:t>
            </a:r>
          </a:p>
          <a:p>
            <a:pPr lvl="1"/>
            <a:r>
              <a:rPr lang="en-US" dirty="0" smtClean="0"/>
              <a:t>Sustainability within the suburban context can be measured in both economic and environmental terms.</a:t>
            </a:r>
          </a:p>
          <a:p>
            <a:pPr lvl="1"/>
            <a:r>
              <a:rPr lang="en-US" dirty="0" smtClean="0"/>
              <a:t>Cited as </a:t>
            </a:r>
            <a:r>
              <a:rPr lang="en-US" dirty="0" smtClean="0">
                <a:solidFill>
                  <a:schemeClr val="accent1">
                    <a:lumMod val="60000"/>
                    <a:lumOff val="40000"/>
                  </a:schemeClr>
                </a:solidFill>
              </a:rPr>
              <a:t>the cause of numerous problems </a:t>
            </a:r>
            <a:r>
              <a:rPr lang="en-US" dirty="0" smtClean="0"/>
              <a:t>including traffic congestion, lack of public school funding, environmental degradation, and economic decline in farming.</a:t>
            </a:r>
          </a:p>
          <a:p>
            <a:r>
              <a:rPr lang="en-US" dirty="0" smtClean="0"/>
              <a:t>Suburban political anti-growth movements have emerged in the United States and Canada.</a:t>
            </a:r>
          </a:p>
          <a:p>
            <a:pPr lvl="1"/>
            <a:r>
              <a:rPr lang="en-US" dirty="0" smtClean="0"/>
              <a:t>Push for new laws and regulations that delay suburban development and limit approval of new suburban roads and highways.</a:t>
            </a:r>
          </a:p>
          <a:p>
            <a:pPr lvl="1"/>
            <a:r>
              <a:rPr lang="en-US" dirty="0" smtClean="0"/>
              <a:t>Especially strong in places where the surrounding rural areas are environmentally sensitive or have historical significance.</a:t>
            </a:r>
          </a:p>
          <a:p>
            <a:r>
              <a:rPr lang="en-US" dirty="0" smtClean="0"/>
              <a:t>Increased </a:t>
            </a:r>
            <a:r>
              <a:rPr lang="en-US" dirty="0" smtClean="0">
                <a:solidFill>
                  <a:schemeClr val="accent1">
                    <a:lumMod val="60000"/>
                    <a:lumOff val="40000"/>
                  </a:schemeClr>
                </a:solidFill>
              </a:rPr>
              <a:t>congestion</a:t>
            </a:r>
            <a:r>
              <a:rPr lang="en-US" dirty="0" smtClean="0"/>
              <a:t> in suburbs from suburban commercial development and sprawl has compelled some suburban residents to move further away from the city.</a:t>
            </a:r>
          </a:p>
          <a:p>
            <a:r>
              <a:rPr lang="en-US" dirty="0" smtClean="0">
                <a:solidFill>
                  <a:schemeClr val="accent1">
                    <a:lumMod val="60000"/>
                    <a:lumOff val="40000"/>
                  </a:schemeClr>
                </a:solidFill>
              </a:rPr>
              <a:t>Counter-urbanization</a:t>
            </a:r>
          </a:p>
          <a:p>
            <a:pPr lvl="1"/>
            <a:r>
              <a:rPr lang="en-US" dirty="0" smtClean="0"/>
              <a:t>Suburban residents move to rural areas to escape the congestion, crime, pollution, and other negative aspects of the urban landscape.</a:t>
            </a:r>
            <a:endParaRPr lang="en-US" dirty="0"/>
          </a:p>
        </p:txBody>
      </p:sp>
    </p:spTree>
    <p:extLst>
      <p:ext uri="{BB962C8B-B14F-4D97-AF65-F5344CB8AC3E}">
        <p14:creationId xmlns:p14="http://schemas.microsoft.com/office/powerpoint/2010/main" val="402740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7268"/>
          </a:xfrm>
        </p:spPr>
        <p:txBody>
          <a:bodyPr>
            <a:normAutofit fontScale="90000"/>
          </a:bodyPr>
          <a:lstStyle/>
          <a:p>
            <a:r>
              <a:rPr lang="en-US" dirty="0" smtClean="0"/>
              <a:t>Latin American City Model: The Zone of Elite Housing</a:t>
            </a:r>
            <a:endParaRPr lang="en-US" dirty="0"/>
          </a:p>
        </p:txBody>
      </p:sp>
      <p:sp>
        <p:nvSpPr>
          <p:cNvPr id="3" name="Content Placeholder 2"/>
          <p:cNvSpPr>
            <a:spLocks noGrp="1"/>
          </p:cNvSpPr>
          <p:nvPr>
            <p:ph idx="1"/>
          </p:nvPr>
        </p:nvSpPr>
        <p:spPr>
          <a:xfrm>
            <a:off x="838200" y="1825625"/>
            <a:ext cx="7086600" cy="4351338"/>
          </a:xfrm>
        </p:spPr>
        <p:txBody>
          <a:bodyPr/>
          <a:lstStyle/>
          <a:p>
            <a:r>
              <a:rPr lang="en-US" dirty="0" smtClean="0"/>
              <a:t>An area of upper-class housing straddles the spine leading outward from the city center</a:t>
            </a:r>
          </a:p>
          <a:p>
            <a:pPr lvl="1"/>
            <a:r>
              <a:rPr lang="en-US" dirty="0" smtClean="0"/>
              <a:t>In the colonial era, social status was gained by having your home along these main avenue districts</a:t>
            </a:r>
          </a:p>
          <a:p>
            <a:r>
              <a:rPr lang="en-US" dirty="0" smtClean="0"/>
              <a:t>In Latin America, the wealthiest people tended to live near to the CBD, whereas in the United States and Canada, the wealthiest people tend to live on the urban periphery</a:t>
            </a:r>
            <a:endParaRPr lang="en-US" dirty="0"/>
          </a:p>
        </p:txBody>
      </p:sp>
      <p:pic>
        <p:nvPicPr>
          <p:cNvPr id="5" name="Picture 2" descr="http://www.amergeog.org/gr/Jul96/Ford.jpg"/>
          <p:cNvPicPr>
            <a:picLocks noChangeAspect="1" noChangeArrowheads="1"/>
          </p:cNvPicPr>
          <p:nvPr/>
        </p:nvPicPr>
        <p:blipFill>
          <a:blip r:embed="rId2" cstate="print"/>
          <a:srcRect/>
          <a:stretch>
            <a:fillRect/>
          </a:stretch>
        </p:blipFill>
        <p:spPr bwMode="auto">
          <a:xfrm>
            <a:off x="8077200" y="1372394"/>
            <a:ext cx="3882495" cy="5257800"/>
          </a:xfrm>
          <a:prstGeom prst="rect">
            <a:avLst/>
          </a:prstGeom>
          <a:noFill/>
        </p:spPr>
      </p:pic>
    </p:spTree>
    <p:extLst>
      <p:ext uri="{BB962C8B-B14F-4D97-AF65-F5344CB8AC3E}">
        <p14:creationId xmlns:p14="http://schemas.microsoft.com/office/powerpoint/2010/main" val="239315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0274"/>
          </a:xfrm>
        </p:spPr>
        <p:txBody>
          <a:bodyPr>
            <a:normAutofit/>
          </a:bodyPr>
          <a:lstStyle/>
          <a:p>
            <a:r>
              <a:rPr lang="en-US" dirty="0" smtClean="0"/>
              <a:t>Latin American City Model: The Zone of Maturity</a:t>
            </a:r>
            <a:endParaRPr lang="en-US" dirty="0"/>
          </a:p>
        </p:txBody>
      </p:sp>
      <p:sp>
        <p:nvSpPr>
          <p:cNvPr id="3" name="Content Placeholder 2"/>
          <p:cNvSpPr>
            <a:spLocks noGrp="1"/>
          </p:cNvSpPr>
          <p:nvPr>
            <p:ph idx="1"/>
          </p:nvPr>
        </p:nvSpPr>
        <p:spPr>
          <a:xfrm>
            <a:off x="838200" y="1825625"/>
            <a:ext cx="7086600" cy="4351338"/>
          </a:xfrm>
        </p:spPr>
        <p:txBody>
          <a:bodyPr/>
          <a:lstStyle/>
          <a:p>
            <a:r>
              <a:rPr lang="en-US" dirty="0" smtClean="0"/>
              <a:t>Area of middle to upper class housing that surrounds most of the CBD</a:t>
            </a:r>
          </a:p>
          <a:p>
            <a:r>
              <a:rPr lang="en-US" dirty="0" smtClean="0"/>
              <a:t>Segregated housing in Spanish colonial settlements</a:t>
            </a:r>
          </a:p>
          <a:p>
            <a:pPr lvl="1"/>
            <a:r>
              <a:rPr lang="en-US" dirty="0" smtClean="0"/>
              <a:t>Only people of European descent were allowed to own homes and live within the city limits or walls</a:t>
            </a:r>
            <a:endParaRPr lang="en-US" dirty="0"/>
          </a:p>
        </p:txBody>
      </p:sp>
      <p:pic>
        <p:nvPicPr>
          <p:cNvPr id="5" name="Picture 2" descr="http://www.amergeog.org/gr/Jul96/Ford.jpg"/>
          <p:cNvPicPr>
            <a:picLocks noChangeAspect="1" noChangeArrowheads="1"/>
          </p:cNvPicPr>
          <p:nvPr/>
        </p:nvPicPr>
        <p:blipFill>
          <a:blip r:embed="rId2" cstate="print"/>
          <a:srcRect/>
          <a:stretch>
            <a:fillRect/>
          </a:stretch>
        </p:blipFill>
        <p:spPr bwMode="auto">
          <a:xfrm>
            <a:off x="8077200" y="1372394"/>
            <a:ext cx="3882495" cy="5257800"/>
          </a:xfrm>
          <a:prstGeom prst="rect">
            <a:avLst/>
          </a:prstGeom>
          <a:noFill/>
        </p:spPr>
      </p:pic>
    </p:spTree>
    <p:extLst>
      <p:ext uri="{BB962C8B-B14F-4D97-AF65-F5344CB8AC3E}">
        <p14:creationId xmlns:p14="http://schemas.microsoft.com/office/powerpoint/2010/main" val="291224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0274"/>
          </a:xfrm>
        </p:spPr>
        <p:txBody>
          <a:bodyPr>
            <a:normAutofit fontScale="90000"/>
          </a:bodyPr>
          <a:lstStyle/>
          <a:p>
            <a:r>
              <a:rPr lang="en-US" dirty="0" smtClean="0"/>
              <a:t>Latin American City Model: The Zone of Peripheral Squatter Settlements</a:t>
            </a:r>
            <a:endParaRPr lang="en-US" dirty="0"/>
          </a:p>
        </p:txBody>
      </p:sp>
      <p:sp>
        <p:nvSpPr>
          <p:cNvPr id="3" name="Content Placeholder 2"/>
          <p:cNvSpPr>
            <a:spLocks noGrp="1"/>
          </p:cNvSpPr>
          <p:nvPr>
            <p:ph idx="1"/>
          </p:nvPr>
        </p:nvSpPr>
        <p:spPr>
          <a:xfrm>
            <a:off x="838200" y="1825624"/>
            <a:ext cx="7162800" cy="4804569"/>
          </a:xfrm>
        </p:spPr>
        <p:txBody>
          <a:bodyPr>
            <a:normAutofit/>
          </a:bodyPr>
          <a:lstStyle/>
          <a:p>
            <a:r>
              <a:rPr lang="en-US" sz="2400" dirty="0" smtClean="0"/>
              <a:t>Squatter settlements are home to most of the urban poor.</a:t>
            </a:r>
          </a:p>
          <a:p>
            <a:pPr lvl="1"/>
            <a:r>
              <a:rPr lang="en-US" sz="2000" dirty="0" smtClean="0"/>
              <a:t>In the US, the peripheral suburbs are dominated by middle class housing and the poor are generally in the inner city areas.</a:t>
            </a:r>
          </a:p>
          <a:p>
            <a:pPr lvl="1"/>
            <a:r>
              <a:rPr lang="en-US" sz="2000" dirty="0" smtClean="0"/>
              <a:t>Did not become a common feature of the Latin American urban landscape until the years following World War II.</a:t>
            </a:r>
          </a:p>
          <a:p>
            <a:pPr lvl="2"/>
            <a:r>
              <a:rPr lang="en-US" sz="1800" dirty="0" smtClean="0"/>
              <a:t>The rise of industrialization and the civil wars fought in rural regions led to an increase in rural-to-urban migration.</a:t>
            </a:r>
          </a:p>
          <a:p>
            <a:pPr lvl="3"/>
            <a:r>
              <a:rPr lang="en-US" sz="1600" dirty="0" smtClean="0"/>
              <a:t>As a result there was little available housing.</a:t>
            </a:r>
          </a:p>
          <a:p>
            <a:pPr lvl="3"/>
            <a:r>
              <a:rPr lang="en-US" sz="1600" dirty="0" smtClean="0"/>
              <a:t>Partly caused because of lack of real estate investment for low-income housing in Latin American cities.</a:t>
            </a:r>
            <a:endParaRPr lang="en-US" sz="1600" dirty="0"/>
          </a:p>
        </p:txBody>
      </p:sp>
      <p:pic>
        <p:nvPicPr>
          <p:cNvPr id="5" name="Picture 2" descr="http://www.amergeog.org/gr/Jul96/Ford.jpg"/>
          <p:cNvPicPr>
            <a:picLocks noChangeAspect="1" noChangeArrowheads="1"/>
          </p:cNvPicPr>
          <p:nvPr/>
        </p:nvPicPr>
        <p:blipFill>
          <a:blip r:embed="rId2" cstate="print"/>
          <a:srcRect/>
          <a:stretch>
            <a:fillRect/>
          </a:stretch>
        </p:blipFill>
        <p:spPr bwMode="auto">
          <a:xfrm>
            <a:off x="8077200" y="1372394"/>
            <a:ext cx="3882495" cy="5257800"/>
          </a:xfrm>
          <a:prstGeom prst="rect">
            <a:avLst/>
          </a:prstGeom>
          <a:noFill/>
        </p:spPr>
      </p:pic>
    </p:spTree>
    <p:extLst>
      <p:ext uri="{BB962C8B-B14F-4D97-AF65-F5344CB8AC3E}">
        <p14:creationId xmlns:p14="http://schemas.microsoft.com/office/powerpoint/2010/main" val="237354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5474"/>
          </a:xfrm>
        </p:spPr>
        <p:txBody>
          <a:bodyPr/>
          <a:lstStyle/>
          <a:p>
            <a:r>
              <a:rPr lang="en-US" dirty="0" smtClean="0"/>
              <a:t>Squatter and Land Tenure</a:t>
            </a:r>
            <a:endParaRPr lang="en-US" dirty="0"/>
          </a:p>
        </p:txBody>
      </p:sp>
      <p:sp>
        <p:nvSpPr>
          <p:cNvPr id="3" name="Content Placeholder 2"/>
          <p:cNvSpPr>
            <a:spLocks noGrp="1"/>
          </p:cNvSpPr>
          <p:nvPr>
            <p:ph idx="1"/>
          </p:nvPr>
        </p:nvSpPr>
        <p:spPr>
          <a:xfrm>
            <a:off x="838200" y="1066800"/>
            <a:ext cx="11125200" cy="5562599"/>
          </a:xfrm>
        </p:spPr>
        <p:txBody>
          <a:bodyPr>
            <a:normAutofit/>
          </a:bodyPr>
          <a:lstStyle/>
          <a:p>
            <a:r>
              <a:rPr lang="en-US" dirty="0" smtClean="0"/>
              <a:t>Rural-to-urban migrants have been forced to build their own squatter settlements on the urban periphery.</a:t>
            </a:r>
          </a:p>
          <a:p>
            <a:pPr lvl="1"/>
            <a:r>
              <a:rPr lang="en-US" dirty="0" smtClean="0"/>
              <a:t>Squatters are people who settle on land they don’t own.</a:t>
            </a:r>
          </a:p>
          <a:p>
            <a:pPr lvl="2"/>
            <a:r>
              <a:rPr lang="en-US" dirty="0" smtClean="0"/>
              <a:t>Often times, this land they settle on is owned by either governments or agricultural landowners.</a:t>
            </a:r>
          </a:p>
          <a:p>
            <a:pPr lvl="2"/>
            <a:r>
              <a:rPr lang="en-US" dirty="0" smtClean="0"/>
              <a:t>In many countries, idle land can be legally squatted upon if the new residents make good use of it.</a:t>
            </a:r>
          </a:p>
          <a:p>
            <a:pPr lvl="3"/>
            <a:r>
              <a:rPr lang="en-US" dirty="0" smtClean="0"/>
              <a:t>Opposite of real estate laws in the United States.</a:t>
            </a:r>
          </a:p>
          <a:p>
            <a:pPr lvl="1"/>
            <a:r>
              <a:rPr lang="en-US" dirty="0" smtClean="0"/>
              <a:t>To avoid retributions, squatters generally settled a new area overnight with a large number of families.</a:t>
            </a:r>
          </a:p>
          <a:p>
            <a:pPr lvl="2"/>
            <a:r>
              <a:rPr lang="en-US" dirty="0" smtClean="0"/>
              <a:t>A land invasion.</a:t>
            </a:r>
          </a:p>
          <a:p>
            <a:pPr lvl="2"/>
            <a:r>
              <a:rPr lang="en-US" dirty="0" smtClean="0"/>
              <a:t>These camps can be quickly assembled by building makeshift homes using available building materials.</a:t>
            </a:r>
          </a:p>
          <a:p>
            <a:pPr lvl="3"/>
            <a:r>
              <a:rPr lang="en-US" dirty="0" smtClean="0"/>
              <a:t>This disorganized housing can give squatters legal protection, because in some places, it is illegal for government to tear down housing of any type without court authority.</a:t>
            </a:r>
          </a:p>
          <a:p>
            <a:pPr lvl="3"/>
            <a:r>
              <a:rPr lang="en-US" dirty="0" smtClean="0"/>
              <a:t>Over time, squatter settlements began to use sturdier  materials and more organized methods.</a:t>
            </a:r>
          </a:p>
          <a:p>
            <a:pPr lvl="1"/>
            <a:r>
              <a:rPr lang="en-US" dirty="0" smtClean="0"/>
              <a:t>Squatters attempt to achieve land tenure.</a:t>
            </a:r>
          </a:p>
          <a:p>
            <a:pPr lvl="2"/>
            <a:r>
              <a:rPr lang="en-US" dirty="0" smtClean="0"/>
              <a:t>The legal right or title to the land upon which they build their homes.</a:t>
            </a:r>
          </a:p>
          <a:p>
            <a:pPr lvl="2"/>
            <a:r>
              <a:rPr lang="en-US" dirty="0" smtClean="0"/>
              <a:t>However, there is a risk that squatters may be expelled from their land before this land tenure is issued.</a:t>
            </a:r>
          </a:p>
          <a:p>
            <a:pPr lvl="3"/>
            <a:r>
              <a:rPr lang="en-US" dirty="0" smtClean="0"/>
              <a:t>To lower this risk, squatter communities often gather resources to pay the landowners, bribe local officials, or if money is limited, promise local elected leaders the guarantee of votes in exchange for their protection.</a:t>
            </a:r>
            <a:endParaRPr lang="en-US" dirty="0"/>
          </a:p>
        </p:txBody>
      </p:sp>
    </p:spTree>
    <p:extLst>
      <p:ext uri="{BB962C8B-B14F-4D97-AF65-F5344CB8AC3E}">
        <p14:creationId xmlns:p14="http://schemas.microsoft.com/office/powerpoint/2010/main" val="215727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Zones of Disamenity</a:t>
            </a:r>
            <a:endParaRPr lang="en-US" dirty="0"/>
          </a:p>
        </p:txBody>
      </p:sp>
      <p:sp>
        <p:nvSpPr>
          <p:cNvPr id="3" name="Content Placeholder 2"/>
          <p:cNvSpPr>
            <a:spLocks noGrp="1"/>
          </p:cNvSpPr>
          <p:nvPr>
            <p:ph idx="1"/>
          </p:nvPr>
        </p:nvSpPr>
        <p:spPr/>
        <p:txBody>
          <a:bodyPr/>
          <a:lstStyle/>
          <a:p>
            <a:r>
              <a:rPr lang="en-US" dirty="0" smtClean="0">
                <a:solidFill>
                  <a:schemeClr val="accent1">
                    <a:lumMod val="60000"/>
                    <a:lumOff val="40000"/>
                  </a:schemeClr>
                </a:solidFill>
              </a:rPr>
              <a:t>Squatter</a:t>
            </a:r>
            <a:r>
              <a:rPr lang="en-US" dirty="0" smtClean="0"/>
              <a:t> communities that are closer to the city.</a:t>
            </a:r>
          </a:p>
          <a:p>
            <a:pPr lvl="1"/>
            <a:r>
              <a:rPr lang="en-US" dirty="0" smtClean="0"/>
              <a:t>Built on land that is deemed unsuitable for standard homes and businesses.</a:t>
            </a:r>
          </a:p>
          <a:p>
            <a:pPr lvl="1"/>
            <a:r>
              <a:rPr lang="en-US" dirty="0" smtClean="0"/>
              <a:t>Settled because of their availability and close proximity to work opportunities in the city center.</a:t>
            </a:r>
          </a:p>
          <a:p>
            <a:r>
              <a:rPr lang="en-US" dirty="0" smtClean="0"/>
              <a:t>Often unstable</a:t>
            </a:r>
          </a:p>
          <a:p>
            <a:pPr lvl="1"/>
            <a:r>
              <a:rPr lang="en-US" dirty="0" smtClean="0"/>
              <a:t>A mudslide, flood, or fire, would severely endanger these settlements.</a:t>
            </a:r>
          </a:p>
          <a:p>
            <a:pPr lvl="1"/>
            <a:endParaRPr lang="en-US" dirty="0"/>
          </a:p>
        </p:txBody>
      </p:sp>
    </p:spTree>
    <p:extLst>
      <p:ext uri="{BB962C8B-B14F-4D97-AF65-F5344CB8AC3E}">
        <p14:creationId xmlns:p14="http://schemas.microsoft.com/office/powerpoint/2010/main" val="266984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Updated Model</a:t>
            </a:r>
            <a:endParaRPr lang="en-US" dirty="0"/>
          </a:p>
        </p:txBody>
      </p:sp>
      <p:sp>
        <p:nvSpPr>
          <p:cNvPr id="3" name="Content Placeholder 2"/>
          <p:cNvSpPr>
            <a:spLocks noGrp="1"/>
          </p:cNvSpPr>
          <p:nvPr>
            <p:ph idx="1"/>
          </p:nvPr>
        </p:nvSpPr>
        <p:spPr/>
        <p:txBody>
          <a:bodyPr>
            <a:normAutofit/>
          </a:bodyPr>
          <a:lstStyle/>
          <a:p>
            <a:r>
              <a:rPr lang="en-US" dirty="0" smtClean="0"/>
              <a:t>In the Zone of Maturity, CBD expansion and growth of high-rise apartments has caused city residents to be concerned that much of the old city character is being lost.</a:t>
            </a:r>
          </a:p>
          <a:p>
            <a:pPr lvl="1"/>
            <a:r>
              <a:rPr lang="en-US" dirty="0" smtClean="0"/>
              <a:t>Numerous cities have promoted the </a:t>
            </a:r>
            <a:r>
              <a:rPr lang="en-US" dirty="0" smtClean="0">
                <a:solidFill>
                  <a:schemeClr val="accent1">
                    <a:lumMod val="60000"/>
                    <a:lumOff val="40000"/>
                  </a:schemeClr>
                </a:solidFill>
              </a:rPr>
              <a:t>gentrification</a:t>
            </a:r>
            <a:r>
              <a:rPr lang="en-US" dirty="0" smtClean="0"/>
              <a:t> of the colonial era homes and neighborhoods that remain.</a:t>
            </a:r>
          </a:p>
          <a:p>
            <a:pPr lvl="2"/>
            <a:r>
              <a:rPr lang="en-US" dirty="0" smtClean="0"/>
              <a:t>These neighborhoods have high tourism value and protect the local culture.</a:t>
            </a:r>
          </a:p>
          <a:p>
            <a:r>
              <a:rPr lang="en-US" dirty="0" smtClean="0"/>
              <a:t>The Zone of Peripheral Squatter Settlements is expanded to reflect the rural-to-urban migration.</a:t>
            </a:r>
          </a:p>
          <a:p>
            <a:pPr lvl="1"/>
            <a:r>
              <a:rPr lang="en-US" dirty="0" smtClean="0"/>
              <a:t>Three features have been added to the model:</a:t>
            </a:r>
          </a:p>
          <a:p>
            <a:pPr lvl="2"/>
            <a:r>
              <a:rPr lang="en-US" dirty="0" smtClean="0"/>
              <a:t>Shopping malls.</a:t>
            </a:r>
          </a:p>
          <a:p>
            <a:pPr lvl="2"/>
            <a:r>
              <a:rPr lang="en-US" dirty="0" smtClean="0"/>
              <a:t>Belt highways.</a:t>
            </a:r>
          </a:p>
          <a:p>
            <a:pPr lvl="2"/>
            <a:r>
              <a:rPr lang="en-US" dirty="0" smtClean="0"/>
              <a:t>Industrial park zone.</a:t>
            </a:r>
            <a:endParaRPr lang="en-US" dirty="0"/>
          </a:p>
        </p:txBody>
      </p:sp>
    </p:spTree>
    <p:extLst>
      <p:ext uri="{BB962C8B-B14F-4D97-AF65-F5344CB8AC3E}">
        <p14:creationId xmlns:p14="http://schemas.microsoft.com/office/powerpoint/2010/main" val="81393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1674"/>
          </a:xfrm>
        </p:spPr>
        <p:txBody>
          <a:bodyPr/>
          <a:lstStyle/>
          <a:p>
            <a:r>
              <a:rPr lang="en-US" dirty="0" smtClean="0"/>
              <a:t>International Urban Diversity</a:t>
            </a:r>
            <a:endParaRPr lang="en-US" dirty="0"/>
          </a:p>
        </p:txBody>
      </p:sp>
      <p:sp>
        <p:nvSpPr>
          <p:cNvPr id="3" name="Content Placeholder 2"/>
          <p:cNvSpPr>
            <a:spLocks noGrp="1"/>
          </p:cNvSpPr>
          <p:nvPr>
            <p:ph idx="1"/>
          </p:nvPr>
        </p:nvSpPr>
        <p:spPr>
          <a:xfrm>
            <a:off x="838200" y="1219200"/>
            <a:ext cx="11049000" cy="5486399"/>
          </a:xfrm>
        </p:spPr>
        <p:txBody>
          <a:bodyPr>
            <a:normAutofit fontScale="77500" lnSpcReduction="20000"/>
          </a:bodyPr>
          <a:lstStyle/>
          <a:p>
            <a:r>
              <a:rPr lang="en-US" dirty="0" smtClean="0"/>
              <a:t>Cities around the world have very different urban forms and structure.</a:t>
            </a:r>
          </a:p>
          <a:p>
            <a:pPr lvl="1"/>
            <a:r>
              <a:rPr lang="en-US" dirty="0" smtClean="0"/>
              <a:t>Cities in Western Europe are much more compact than U.S. cities.</a:t>
            </a:r>
          </a:p>
          <a:p>
            <a:pPr lvl="2"/>
            <a:r>
              <a:rPr lang="en-US" dirty="0" smtClean="0"/>
              <a:t>They were developed for pedestrians and are smaller in area to allow pedestrians to walk from location to location.</a:t>
            </a:r>
          </a:p>
          <a:p>
            <a:pPr lvl="2"/>
            <a:r>
              <a:rPr lang="en-US" dirty="0" smtClean="0"/>
              <a:t>Public transportation is well developed.</a:t>
            </a:r>
          </a:p>
          <a:p>
            <a:pPr lvl="1"/>
            <a:r>
              <a:rPr lang="en-US" dirty="0" smtClean="0"/>
              <a:t>In Eastern Europe and countries of the former Soviet Union there is a strict division between urban and rural zones and the overwhelming majority of residents live in apartments.</a:t>
            </a:r>
          </a:p>
          <a:p>
            <a:pPr lvl="2"/>
            <a:r>
              <a:rPr lang="en-US" dirty="0" smtClean="0"/>
              <a:t>The central part of the city was not used for retail or commercial purposes, but for government activities and recreational parks.</a:t>
            </a:r>
          </a:p>
          <a:p>
            <a:pPr lvl="2"/>
            <a:r>
              <a:rPr lang="en-US" dirty="0" err="1" smtClean="0"/>
              <a:t>Microdistricts</a:t>
            </a:r>
            <a:r>
              <a:rPr lang="en-US" dirty="0" smtClean="0"/>
              <a:t> provide workers with housing near the job sites.</a:t>
            </a:r>
          </a:p>
          <a:p>
            <a:r>
              <a:rPr lang="en-US" dirty="0" smtClean="0"/>
              <a:t>Cities in the developing world have widely divergent forms determined mostly by their religious make-up, colonial history, socialist influences, and other cultural and social influences.</a:t>
            </a:r>
          </a:p>
          <a:p>
            <a:pPr lvl="1"/>
            <a:r>
              <a:rPr lang="en-US" dirty="0" smtClean="0"/>
              <a:t>Some cities were established as colonial administration centers.</a:t>
            </a:r>
          </a:p>
          <a:p>
            <a:pPr lvl="2"/>
            <a:r>
              <a:rPr lang="en-US" dirty="0" smtClean="0"/>
              <a:t>Mumbai and Kolkata</a:t>
            </a:r>
          </a:p>
          <a:p>
            <a:pPr lvl="1"/>
            <a:r>
              <a:rPr lang="en-US" dirty="0" smtClean="0"/>
              <a:t>Some cities were built to serve as growth poles and were planned to attract people and industry to that region of the country</a:t>
            </a:r>
          </a:p>
          <a:p>
            <a:pPr lvl="2"/>
            <a:r>
              <a:rPr lang="en-US" dirty="0" smtClean="0"/>
              <a:t>Brasilia</a:t>
            </a:r>
          </a:p>
          <a:p>
            <a:r>
              <a:rPr lang="en-US" dirty="0" smtClean="0"/>
              <a:t>All developing world cities have:</a:t>
            </a:r>
          </a:p>
          <a:p>
            <a:pPr lvl="1"/>
            <a:r>
              <a:rPr lang="en-US" dirty="0"/>
              <a:t>a</a:t>
            </a:r>
            <a:r>
              <a:rPr lang="en-US" dirty="0" smtClean="0"/>
              <a:t> large modern center of commerce.</a:t>
            </a:r>
          </a:p>
          <a:p>
            <a:pPr lvl="1"/>
            <a:r>
              <a:rPr lang="en-US" dirty="0"/>
              <a:t>a</a:t>
            </a:r>
            <a:r>
              <a:rPr lang="en-US" dirty="0" smtClean="0"/>
              <a:t> massive immigrant population from rural regions.</a:t>
            </a:r>
          </a:p>
          <a:p>
            <a:pPr lvl="1"/>
            <a:r>
              <a:rPr lang="en-US" dirty="0"/>
              <a:t>r</a:t>
            </a:r>
            <a:r>
              <a:rPr lang="en-US" dirty="0" smtClean="0"/>
              <a:t>apidly growing rates of natural increase.</a:t>
            </a:r>
          </a:p>
          <a:p>
            <a:pPr lvl="1"/>
            <a:r>
              <a:rPr lang="en-US" dirty="0"/>
              <a:t>h</a:t>
            </a:r>
            <a:r>
              <a:rPr lang="en-US" smtClean="0"/>
              <a:t>uge </a:t>
            </a:r>
            <a:r>
              <a:rPr lang="en-US" dirty="0" smtClean="0"/>
              <a:t>outer rings of squatter settlements.</a:t>
            </a:r>
            <a:endParaRPr lang="en-US" dirty="0"/>
          </a:p>
        </p:txBody>
      </p:sp>
    </p:spTree>
    <p:extLst>
      <p:ext uri="{BB962C8B-B14F-4D97-AF65-F5344CB8AC3E}">
        <p14:creationId xmlns:p14="http://schemas.microsoft.com/office/powerpoint/2010/main" val="74058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Edge Cities</a:t>
            </a:r>
            <a:endParaRPr lang="en-US" dirty="0"/>
          </a:p>
        </p:txBody>
      </p:sp>
      <p:sp>
        <p:nvSpPr>
          <p:cNvPr id="3" name="Content Placeholder 2"/>
          <p:cNvSpPr>
            <a:spLocks noGrp="1"/>
          </p:cNvSpPr>
          <p:nvPr>
            <p:ph idx="1"/>
          </p:nvPr>
        </p:nvSpPr>
        <p:spPr>
          <a:xfrm>
            <a:off x="838200" y="1825624"/>
            <a:ext cx="10515600" cy="4651375"/>
          </a:xfrm>
        </p:spPr>
        <p:txBody>
          <a:bodyPr>
            <a:normAutofit fontScale="92500" lnSpcReduction="20000"/>
          </a:bodyPr>
          <a:lstStyle/>
          <a:p>
            <a:r>
              <a:rPr lang="en-US" dirty="0" smtClean="0"/>
              <a:t>Concept was originated by Joel </a:t>
            </a:r>
            <a:r>
              <a:rPr lang="en-US" dirty="0" err="1" smtClean="0"/>
              <a:t>Garreau</a:t>
            </a:r>
            <a:r>
              <a:rPr lang="en-US" dirty="0" smtClean="0"/>
              <a:t> in 1991.</a:t>
            </a:r>
          </a:p>
          <a:p>
            <a:pPr lvl="1"/>
            <a:r>
              <a:rPr lang="en-US" dirty="0" smtClean="0"/>
              <a:t>He noticed that some </a:t>
            </a:r>
            <a:r>
              <a:rPr lang="en-US" dirty="0" smtClean="0">
                <a:solidFill>
                  <a:schemeClr val="accent1">
                    <a:lumMod val="60000"/>
                    <a:lumOff val="40000"/>
                  </a:schemeClr>
                </a:solidFill>
              </a:rPr>
              <a:t>suburban CBDs </a:t>
            </a:r>
            <a:r>
              <a:rPr lang="en-US" dirty="0" smtClean="0"/>
              <a:t>had grown to immense size and economic prominence.</a:t>
            </a:r>
          </a:p>
          <a:p>
            <a:r>
              <a:rPr lang="en-US" dirty="0" smtClean="0"/>
              <a:t>Characteristics of an </a:t>
            </a:r>
            <a:r>
              <a:rPr lang="en-US" dirty="0" smtClean="0">
                <a:solidFill>
                  <a:schemeClr val="accent1">
                    <a:lumMod val="60000"/>
                    <a:lumOff val="40000"/>
                  </a:schemeClr>
                </a:solidFill>
              </a:rPr>
              <a:t>edge city</a:t>
            </a:r>
            <a:r>
              <a:rPr lang="en-US" dirty="0" smtClean="0"/>
              <a:t>.</a:t>
            </a:r>
          </a:p>
          <a:p>
            <a:pPr lvl="1"/>
            <a:r>
              <a:rPr lang="en-US" dirty="0" smtClean="0"/>
              <a:t>Minimum of 5 million square feet of </a:t>
            </a:r>
            <a:r>
              <a:rPr lang="en-US" dirty="0" smtClean="0">
                <a:solidFill>
                  <a:schemeClr val="accent1">
                    <a:lumMod val="60000"/>
                    <a:lumOff val="40000"/>
                  </a:schemeClr>
                </a:solidFill>
              </a:rPr>
              <a:t>office space</a:t>
            </a:r>
            <a:r>
              <a:rPr lang="en-US" dirty="0" smtClean="0"/>
              <a:t>.</a:t>
            </a:r>
          </a:p>
          <a:p>
            <a:pPr lvl="1"/>
            <a:r>
              <a:rPr lang="en-US" dirty="0" smtClean="0"/>
              <a:t>Minimum 600,000 square feet of </a:t>
            </a:r>
            <a:r>
              <a:rPr lang="en-US" dirty="0" smtClean="0">
                <a:solidFill>
                  <a:schemeClr val="accent1">
                    <a:lumMod val="60000"/>
                    <a:lumOff val="40000"/>
                  </a:schemeClr>
                </a:solidFill>
              </a:rPr>
              <a:t>retail space</a:t>
            </a:r>
            <a:r>
              <a:rPr lang="en-US" dirty="0" smtClean="0"/>
              <a:t>.</a:t>
            </a:r>
          </a:p>
          <a:p>
            <a:pPr lvl="1"/>
            <a:r>
              <a:rPr lang="en-US" dirty="0" smtClean="0">
                <a:solidFill>
                  <a:schemeClr val="accent1">
                    <a:lumMod val="60000"/>
                    <a:lumOff val="40000"/>
                  </a:schemeClr>
                </a:solidFill>
              </a:rPr>
              <a:t>No city government</a:t>
            </a:r>
            <a:r>
              <a:rPr lang="en-US" dirty="0" smtClean="0"/>
              <a:t>, except where built atop an existing town.</a:t>
            </a:r>
          </a:p>
          <a:p>
            <a:pPr lvl="1"/>
            <a:r>
              <a:rPr lang="en-US" dirty="0" smtClean="0">
                <a:solidFill>
                  <a:schemeClr val="accent1">
                    <a:lumMod val="60000"/>
                    <a:lumOff val="40000"/>
                  </a:schemeClr>
                </a:solidFill>
              </a:rPr>
              <a:t>High daytime population, low nighttime population.</a:t>
            </a:r>
          </a:p>
          <a:p>
            <a:pPr lvl="1"/>
            <a:r>
              <a:rPr lang="en-US" dirty="0" smtClean="0"/>
              <a:t>Located at transportation nodes or along commuter corridors.</a:t>
            </a:r>
          </a:p>
          <a:p>
            <a:r>
              <a:rPr lang="en-US" dirty="0" smtClean="0"/>
              <a:t>An effect of edge city growth.</a:t>
            </a:r>
          </a:p>
          <a:p>
            <a:pPr lvl="1"/>
            <a:r>
              <a:rPr lang="en-US" dirty="0" smtClean="0"/>
              <a:t>An increase in lateral </a:t>
            </a:r>
            <a:r>
              <a:rPr lang="en-US" dirty="0" smtClean="0">
                <a:solidFill>
                  <a:schemeClr val="accent1">
                    <a:lumMod val="60000"/>
                    <a:lumOff val="40000"/>
                  </a:schemeClr>
                </a:solidFill>
              </a:rPr>
              <a:t>commuting</a:t>
            </a:r>
            <a:r>
              <a:rPr lang="en-US" dirty="0" smtClean="0"/>
              <a:t> between suburbs and edge cities.</a:t>
            </a:r>
          </a:p>
          <a:p>
            <a:pPr lvl="1"/>
            <a:r>
              <a:rPr lang="en-US" dirty="0" smtClean="0"/>
              <a:t>Significant amounts of counter-commuting have been detected from downtown residents to edge city locations.</a:t>
            </a:r>
          </a:p>
          <a:p>
            <a:r>
              <a:rPr lang="en-US" dirty="0" smtClean="0"/>
              <a:t>Large amounts of lateral commuting and counter-commuting have made it necessary to construct transportation plans that have multiple hub-and-spoke traffic flow patterns centered on edge city locations in addition to the old CBD.</a:t>
            </a:r>
            <a:endParaRPr lang="en-US" dirty="0"/>
          </a:p>
        </p:txBody>
      </p:sp>
    </p:spTree>
    <p:extLst>
      <p:ext uri="{BB962C8B-B14F-4D97-AF65-F5344CB8AC3E}">
        <p14:creationId xmlns:p14="http://schemas.microsoft.com/office/powerpoint/2010/main" val="194235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Examples of Edge Cities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6473892"/>
              </p:ext>
            </p:extLst>
          </p:nvPr>
        </p:nvGraphicFramePr>
        <p:xfrm>
          <a:off x="762000" y="2133600"/>
          <a:ext cx="10668000" cy="2021840"/>
        </p:xfrm>
        <a:graphic>
          <a:graphicData uri="http://schemas.openxmlformats.org/drawingml/2006/table">
            <a:tbl>
              <a:tblPr firstRow="1" bandRow="1">
                <a:tableStyleId>{5C22544A-7EE6-4342-B048-85BDC9FD1C3A}</a:tableStyleId>
              </a:tblPr>
              <a:tblGrid>
                <a:gridCol w="1778000"/>
                <a:gridCol w="1778000"/>
                <a:gridCol w="1778000"/>
                <a:gridCol w="1778000"/>
                <a:gridCol w="1778000"/>
                <a:gridCol w="1778000"/>
              </a:tblGrid>
              <a:tr h="370840">
                <a:tc>
                  <a:txBody>
                    <a:bodyPr/>
                    <a:lstStyle/>
                    <a:p>
                      <a:r>
                        <a:rPr lang="en-US" dirty="0"/>
                        <a:t>Boston Area</a:t>
                      </a:r>
                    </a:p>
                  </a:txBody>
                  <a:tcPr/>
                </a:tc>
                <a:tc>
                  <a:txBody>
                    <a:bodyPr/>
                    <a:lstStyle/>
                    <a:p>
                      <a:r>
                        <a:rPr lang="en-US" dirty="0"/>
                        <a:t>Toronto</a:t>
                      </a:r>
                    </a:p>
                  </a:txBody>
                  <a:tcPr/>
                </a:tc>
                <a:tc>
                  <a:txBody>
                    <a:bodyPr/>
                    <a:lstStyle/>
                    <a:p>
                      <a:r>
                        <a:rPr lang="en-US" dirty="0"/>
                        <a:t>Washington(Maryland)</a:t>
                      </a:r>
                    </a:p>
                  </a:txBody>
                  <a:tcPr/>
                </a:tc>
                <a:tc>
                  <a:txBody>
                    <a:bodyPr/>
                    <a:lstStyle/>
                    <a:p>
                      <a:r>
                        <a:rPr lang="en-US" dirty="0"/>
                        <a:t>Chicago Area</a:t>
                      </a:r>
                    </a:p>
                  </a:txBody>
                  <a:tcPr/>
                </a:tc>
                <a:tc>
                  <a:txBody>
                    <a:bodyPr/>
                    <a:lstStyle/>
                    <a:p>
                      <a:r>
                        <a:rPr lang="en-US" dirty="0"/>
                        <a:t>Houston</a:t>
                      </a:r>
                      <a:r>
                        <a:rPr lang="en-US" baseline="0" dirty="0"/>
                        <a:t> Area</a:t>
                      </a:r>
                      <a:endParaRPr lang="en-US" dirty="0"/>
                    </a:p>
                  </a:txBody>
                  <a:tcPr/>
                </a:tc>
                <a:tc>
                  <a:txBody>
                    <a:bodyPr/>
                    <a:lstStyle/>
                    <a:p>
                      <a:r>
                        <a:rPr lang="en-US" dirty="0"/>
                        <a:t>Washington(Virginia)</a:t>
                      </a:r>
                    </a:p>
                  </a:txBody>
                  <a:tcPr/>
                </a:tc>
              </a:tr>
              <a:tr h="370840">
                <a:tc>
                  <a:txBody>
                    <a:bodyPr/>
                    <a:lstStyle/>
                    <a:p>
                      <a:r>
                        <a:rPr lang="en-US" dirty="0"/>
                        <a:t>Framingham</a:t>
                      </a:r>
                    </a:p>
                  </a:txBody>
                  <a:tcPr/>
                </a:tc>
                <a:tc>
                  <a:txBody>
                    <a:bodyPr/>
                    <a:lstStyle/>
                    <a:p>
                      <a:r>
                        <a:rPr lang="en-US" dirty="0"/>
                        <a:t>Scarborough</a:t>
                      </a:r>
                    </a:p>
                  </a:txBody>
                  <a:tcPr/>
                </a:tc>
                <a:tc>
                  <a:txBody>
                    <a:bodyPr/>
                    <a:lstStyle/>
                    <a:p>
                      <a:r>
                        <a:rPr lang="en-US" dirty="0"/>
                        <a:t>Bethesda</a:t>
                      </a:r>
                    </a:p>
                  </a:txBody>
                  <a:tcPr/>
                </a:tc>
                <a:tc>
                  <a:txBody>
                    <a:bodyPr/>
                    <a:lstStyle/>
                    <a:p>
                      <a:r>
                        <a:rPr lang="en-US" dirty="0"/>
                        <a:t>Northbrook</a:t>
                      </a:r>
                    </a:p>
                  </a:txBody>
                  <a:tcPr/>
                </a:tc>
                <a:tc>
                  <a:txBody>
                    <a:bodyPr/>
                    <a:lstStyle/>
                    <a:p>
                      <a:r>
                        <a:rPr lang="en-US" dirty="0"/>
                        <a:t>Greenpoint</a:t>
                      </a:r>
                    </a:p>
                  </a:txBody>
                  <a:tcPr/>
                </a:tc>
                <a:tc>
                  <a:txBody>
                    <a:bodyPr/>
                    <a:lstStyle/>
                    <a:p>
                      <a:r>
                        <a:rPr lang="en-US" dirty="0"/>
                        <a:t>Rosslyn</a:t>
                      </a:r>
                    </a:p>
                  </a:txBody>
                  <a:tcPr/>
                </a:tc>
              </a:tr>
              <a:tr h="370840">
                <a:tc>
                  <a:txBody>
                    <a:bodyPr/>
                    <a:lstStyle/>
                    <a:p>
                      <a:r>
                        <a:rPr lang="en-US" dirty="0"/>
                        <a:t>Quincy-Braintree</a:t>
                      </a:r>
                    </a:p>
                  </a:txBody>
                  <a:tcPr/>
                </a:tc>
                <a:tc>
                  <a:txBody>
                    <a:bodyPr/>
                    <a:lstStyle/>
                    <a:p>
                      <a:r>
                        <a:rPr lang="en-US" dirty="0"/>
                        <a:t>Markham</a:t>
                      </a:r>
                    </a:p>
                  </a:txBody>
                  <a:tcPr/>
                </a:tc>
                <a:tc>
                  <a:txBody>
                    <a:bodyPr/>
                    <a:lstStyle/>
                    <a:p>
                      <a:r>
                        <a:rPr lang="en-US" dirty="0"/>
                        <a:t>Rockville</a:t>
                      </a:r>
                    </a:p>
                  </a:txBody>
                  <a:tcPr/>
                </a:tc>
                <a:tc>
                  <a:txBody>
                    <a:bodyPr/>
                    <a:lstStyle/>
                    <a:p>
                      <a:r>
                        <a:rPr lang="en-US" dirty="0"/>
                        <a:t>Lombard</a:t>
                      </a:r>
                    </a:p>
                  </a:txBody>
                  <a:tcPr/>
                </a:tc>
                <a:tc>
                  <a:txBody>
                    <a:bodyPr/>
                    <a:lstStyle/>
                    <a:p>
                      <a:r>
                        <a:rPr lang="en-US" dirty="0"/>
                        <a:t>Greenway</a:t>
                      </a:r>
                      <a:r>
                        <a:rPr lang="en-US" baseline="0" dirty="0"/>
                        <a:t> Plaza</a:t>
                      </a:r>
                      <a:endParaRPr lang="en-US" dirty="0"/>
                    </a:p>
                  </a:txBody>
                  <a:tcPr/>
                </a:tc>
                <a:tc>
                  <a:txBody>
                    <a:bodyPr/>
                    <a:lstStyle/>
                    <a:p>
                      <a:r>
                        <a:rPr lang="en-US" dirty="0"/>
                        <a:t>Ballston</a:t>
                      </a:r>
                    </a:p>
                  </a:txBody>
                  <a:tcPr/>
                </a:tc>
              </a:tr>
              <a:tr h="370840">
                <a:tc>
                  <a:txBody>
                    <a:bodyPr/>
                    <a:lstStyle/>
                    <a:p>
                      <a:r>
                        <a:rPr lang="en-US" dirty="0"/>
                        <a:t>Waltham</a:t>
                      </a:r>
                    </a:p>
                  </a:txBody>
                  <a:tcPr/>
                </a:tc>
                <a:tc>
                  <a:txBody>
                    <a:bodyPr/>
                    <a:lstStyle/>
                    <a:p>
                      <a:r>
                        <a:rPr lang="en-US" dirty="0"/>
                        <a:t>Yorkville</a:t>
                      </a:r>
                    </a:p>
                  </a:txBody>
                  <a:tcPr/>
                </a:tc>
                <a:tc>
                  <a:txBody>
                    <a:bodyPr/>
                    <a:lstStyle/>
                    <a:p>
                      <a:r>
                        <a:rPr lang="en-US" dirty="0"/>
                        <a:t>Silver Spring</a:t>
                      </a:r>
                    </a:p>
                  </a:txBody>
                  <a:tcPr/>
                </a:tc>
                <a:tc>
                  <a:txBody>
                    <a:bodyPr/>
                    <a:lstStyle/>
                    <a:p>
                      <a:r>
                        <a:rPr lang="en-US" dirty="0"/>
                        <a:t>Oakbrook</a:t>
                      </a:r>
                    </a:p>
                  </a:txBody>
                  <a:tcPr/>
                </a:tc>
                <a:tc>
                  <a:txBody>
                    <a:bodyPr/>
                    <a:lstStyle/>
                    <a:p>
                      <a:r>
                        <a:rPr lang="en-US" dirty="0"/>
                        <a:t>Westchase</a:t>
                      </a:r>
                    </a:p>
                  </a:txBody>
                  <a:tcPr/>
                </a:tc>
                <a:tc>
                  <a:txBody>
                    <a:bodyPr/>
                    <a:lstStyle/>
                    <a:p>
                      <a:r>
                        <a:rPr lang="en-US" dirty="0"/>
                        <a:t>Dulles Airport</a:t>
                      </a:r>
                    </a:p>
                  </a:txBody>
                  <a:tcPr/>
                </a:tc>
              </a:tr>
            </a:tbl>
          </a:graphicData>
        </a:graphic>
      </p:graphicFrame>
    </p:spTree>
    <p:extLst>
      <p:ext uri="{BB962C8B-B14F-4D97-AF65-F5344CB8AC3E}">
        <p14:creationId xmlns:p14="http://schemas.microsoft.com/office/powerpoint/2010/main" val="289776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Colonial City</a:t>
            </a:r>
            <a:endParaRPr lang="en-US" dirty="0"/>
          </a:p>
        </p:txBody>
      </p:sp>
      <p:sp>
        <p:nvSpPr>
          <p:cNvPr id="3" name="Content Placeholder 2"/>
          <p:cNvSpPr>
            <a:spLocks noGrp="1"/>
          </p:cNvSpPr>
          <p:nvPr>
            <p:ph idx="1"/>
          </p:nvPr>
        </p:nvSpPr>
        <p:spPr/>
        <p:txBody>
          <a:bodyPr>
            <a:normAutofit/>
          </a:bodyPr>
          <a:lstStyle/>
          <a:p>
            <a:r>
              <a:rPr lang="en-US" dirty="0" smtClean="0"/>
              <a:t>Cities with origins as </a:t>
            </a:r>
            <a:r>
              <a:rPr lang="en-US" dirty="0" smtClean="0">
                <a:solidFill>
                  <a:schemeClr val="accent1">
                    <a:lumMod val="60000"/>
                    <a:lumOff val="40000"/>
                  </a:schemeClr>
                </a:solidFill>
              </a:rPr>
              <a:t>centers of colonial trade or administration</a:t>
            </a:r>
            <a:r>
              <a:rPr lang="en-US" dirty="0" smtClean="0"/>
              <a:t>.</a:t>
            </a:r>
          </a:p>
          <a:p>
            <a:pPr lvl="1"/>
            <a:r>
              <a:rPr lang="en-US" dirty="0" smtClean="0"/>
              <a:t>Many retain their </a:t>
            </a:r>
            <a:r>
              <a:rPr lang="en-US" dirty="0" smtClean="0">
                <a:solidFill>
                  <a:schemeClr val="accent1">
                    <a:lumMod val="60000"/>
                    <a:lumOff val="40000"/>
                  </a:schemeClr>
                </a:solidFill>
              </a:rPr>
              <a:t>European-style buildings </a:t>
            </a:r>
            <a:r>
              <a:rPr lang="en-US" dirty="0" smtClean="0"/>
              <a:t>and street networks.</a:t>
            </a:r>
          </a:p>
          <a:p>
            <a:r>
              <a:rPr lang="en-US" dirty="0" smtClean="0">
                <a:solidFill>
                  <a:schemeClr val="accent1">
                    <a:lumMod val="60000"/>
                    <a:lumOff val="40000"/>
                  </a:schemeClr>
                </a:solidFill>
              </a:rPr>
              <a:t>Newly independent governments </a:t>
            </a:r>
            <a:r>
              <a:rPr lang="en-US" dirty="0" smtClean="0"/>
              <a:t>have often changed street names and place-names to reflect local culture and social history.</a:t>
            </a:r>
          </a:p>
          <a:p>
            <a:pPr lvl="1"/>
            <a:r>
              <a:rPr lang="en-US" dirty="0" smtClean="0"/>
              <a:t>India has renamed the major cities of Mumbai, Chennai, and Kolkata from their British colonial names of Bombay, Madras, and Calcutta.</a:t>
            </a:r>
          </a:p>
          <a:p>
            <a:pPr lvl="1"/>
            <a:r>
              <a:rPr lang="en-US" dirty="0" smtClean="0"/>
              <a:t>Others countries have moved their national capitals away from former colonial capitals.</a:t>
            </a:r>
            <a:endParaRPr lang="en-US" dirty="0"/>
          </a:p>
        </p:txBody>
      </p:sp>
    </p:spTree>
    <p:extLst>
      <p:ext uri="{BB962C8B-B14F-4D97-AF65-F5344CB8AC3E}">
        <p14:creationId xmlns:p14="http://schemas.microsoft.com/office/powerpoint/2010/main" val="160736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Fall-Line Cities</a:t>
            </a:r>
            <a:endParaRPr lang="en-US" dirty="0"/>
          </a:p>
        </p:txBody>
      </p:sp>
      <p:sp>
        <p:nvSpPr>
          <p:cNvPr id="3" name="Content Placeholder 2"/>
          <p:cNvSpPr>
            <a:spLocks noGrp="1"/>
          </p:cNvSpPr>
          <p:nvPr>
            <p:ph idx="1"/>
          </p:nvPr>
        </p:nvSpPr>
        <p:spPr/>
        <p:txBody>
          <a:bodyPr>
            <a:normAutofit/>
          </a:bodyPr>
          <a:lstStyle/>
          <a:p>
            <a:r>
              <a:rPr lang="en-US" dirty="0" smtClean="0"/>
              <a:t>Larger colonial-era cities in the U.S. were most often port locations.</a:t>
            </a:r>
          </a:p>
          <a:p>
            <a:pPr lvl="1"/>
            <a:r>
              <a:rPr lang="en-US" dirty="0" smtClean="0">
                <a:solidFill>
                  <a:schemeClr val="accent1">
                    <a:lumMod val="60000"/>
                    <a:lumOff val="40000"/>
                  </a:schemeClr>
                </a:solidFill>
              </a:rPr>
              <a:t>Fall-line city </a:t>
            </a:r>
            <a:r>
              <a:rPr lang="en-US" dirty="0" smtClean="0"/>
              <a:t>is used to describe the ports that lay </a:t>
            </a:r>
            <a:r>
              <a:rPr lang="en-US" dirty="0" smtClean="0">
                <a:solidFill>
                  <a:schemeClr val="accent1">
                    <a:lumMod val="60000"/>
                    <a:lumOff val="40000"/>
                  </a:schemeClr>
                </a:solidFill>
              </a:rPr>
              <a:t>upstream</a:t>
            </a:r>
            <a:r>
              <a:rPr lang="en-US" dirty="0" smtClean="0"/>
              <a:t> on coastal rivers at a point </a:t>
            </a:r>
            <a:r>
              <a:rPr lang="en-US" dirty="0" smtClean="0">
                <a:solidFill>
                  <a:schemeClr val="accent1">
                    <a:lumMod val="60000"/>
                    <a:lumOff val="40000"/>
                  </a:schemeClr>
                </a:solidFill>
              </a:rPr>
              <a:t>where navigation was no longer possible by ocean-going ships</a:t>
            </a:r>
            <a:r>
              <a:rPr lang="en-US" dirty="0" smtClean="0"/>
              <a:t>.</a:t>
            </a:r>
          </a:p>
          <a:p>
            <a:pPr lvl="1"/>
            <a:r>
              <a:rPr lang="en-US" dirty="0" smtClean="0">
                <a:solidFill>
                  <a:schemeClr val="accent1">
                    <a:lumMod val="60000"/>
                    <a:lumOff val="40000"/>
                  </a:schemeClr>
                </a:solidFill>
              </a:rPr>
              <a:t>Break-in-bulk points </a:t>
            </a:r>
            <a:r>
              <a:rPr lang="en-US" dirty="0" smtClean="0"/>
              <a:t>were where ships were offloaded and then packed with exports.</a:t>
            </a:r>
          </a:p>
          <a:p>
            <a:r>
              <a:rPr lang="en-US" dirty="0" smtClean="0"/>
              <a:t>Many fall-line cities became both centers of trade and manufacturing in the 1800s.</a:t>
            </a:r>
          </a:p>
          <a:p>
            <a:r>
              <a:rPr lang="en-US" dirty="0" smtClean="0"/>
              <a:t>Industrial </a:t>
            </a:r>
            <a:r>
              <a:rPr lang="en-US" dirty="0" smtClean="0">
                <a:solidFill>
                  <a:schemeClr val="accent1">
                    <a:lumMod val="60000"/>
                    <a:lumOff val="40000"/>
                  </a:schemeClr>
                </a:solidFill>
              </a:rPr>
              <a:t>Fall-Line Cities in the United States</a:t>
            </a:r>
            <a:r>
              <a:rPr lang="en-US" dirty="0" smtClean="0"/>
              <a:t>.</a:t>
            </a:r>
          </a:p>
          <a:p>
            <a:pPr lvl="1"/>
            <a:r>
              <a:rPr lang="en-US" dirty="0" smtClean="0"/>
              <a:t>Boston</a:t>
            </a:r>
          </a:p>
          <a:p>
            <a:pPr lvl="1"/>
            <a:r>
              <a:rPr lang="en-US" dirty="0" smtClean="0"/>
              <a:t>Providence</a:t>
            </a:r>
          </a:p>
          <a:p>
            <a:pPr lvl="1"/>
            <a:r>
              <a:rPr lang="en-US" dirty="0" smtClean="0"/>
              <a:t>Albany</a:t>
            </a:r>
          </a:p>
          <a:p>
            <a:pPr lvl="1"/>
            <a:r>
              <a:rPr lang="en-US" dirty="0" smtClean="0"/>
              <a:t>Philadelphia</a:t>
            </a:r>
          </a:p>
          <a:p>
            <a:pPr lvl="1"/>
            <a:r>
              <a:rPr lang="en-US" dirty="0" smtClean="0"/>
              <a:t>Baltimore</a:t>
            </a:r>
            <a:endParaRPr lang="en-US" dirty="0"/>
          </a:p>
        </p:txBody>
      </p:sp>
    </p:spTree>
    <p:extLst>
      <p:ext uri="{BB962C8B-B14F-4D97-AF65-F5344CB8AC3E}">
        <p14:creationId xmlns:p14="http://schemas.microsoft.com/office/powerpoint/2010/main" val="318574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ITY SKETCH 16X9">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9827B5-A90F-45DE-9A48-E01BF3AFCC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0</TotalTime>
  <Words>5014</Words>
  <Application>Microsoft Office PowerPoint</Application>
  <PresentationFormat>Widescreen</PresentationFormat>
  <Paragraphs>532</Paragraphs>
  <Slides>56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Century Schoolbook</vt:lpstr>
      <vt:lpstr>CITY SKETCH 16X9</vt:lpstr>
      <vt:lpstr>Analyzing Urban Geography</vt:lpstr>
      <vt:lpstr>Facts and Statistics about Suburbanization</vt:lpstr>
      <vt:lpstr>Home Mortgage Finance and Suburban Growth</vt:lpstr>
      <vt:lpstr>Service Relocation in the Suburbs</vt:lpstr>
      <vt:lpstr>Suburban Sprawl</vt:lpstr>
      <vt:lpstr>Edge Cities</vt:lpstr>
      <vt:lpstr>Examples of Edge Cities</vt:lpstr>
      <vt:lpstr>Colonial City</vt:lpstr>
      <vt:lpstr>Fall-Line Cities</vt:lpstr>
      <vt:lpstr>Medieval Cities</vt:lpstr>
      <vt:lpstr>Gateway Cities</vt:lpstr>
      <vt:lpstr>Entrepot</vt:lpstr>
      <vt:lpstr>Megacity</vt:lpstr>
      <vt:lpstr>List of Megacities</vt:lpstr>
      <vt:lpstr>Megalopolis</vt:lpstr>
      <vt:lpstr>World City</vt:lpstr>
      <vt:lpstr>Primate City</vt:lpstr>
      <vt:lpstr>The Rank-Size Rule</vt:lpstr>
      <vt:lpstr>Segregation</vt:lpstr>
      <vt:lpstr>Women and the City</vt:lpstr>
      <vt:lpstr>Gentrification</vt:lpstr>
      <vt:lpstr>Silicon Valley: Economic Growth</vt:lpstr>
      <vt:lpstr>The Expense of Schools</vt:lpstr>
      <vt:lpstr>Environmental Sustainability</vt:lpstr>
      <vt:lpstr>Urban Transportation</vt:lpstr>
      <vt:lpstr>New Downtown Housing</vt:lpstr>
      <vt:lpstr>Central-Place Theory</vt:lpstr>
      <vt:lpstr>Threshold and Range</vt:lpstr>
      <vt:lpstr>Settlement Patterns</vt:lpstr>
      <vt:lpstr>Site and Situation</vt:lpstr>
      <vt:lpstr>Economic Site Factors Today</vt:lpstr>
      <vt:lpstr>Housing and the Built Environment</vt:lpstr>
      <vt:lpstr>Concentric Zone Model</vt:lpstr>
      <vt:lpstr>Concentric Zone Model</vt:lpstr>
      <vt:lpstr>Concentric Zone Model: The CBD (1)</vt:lpstr>
      <vt:lpstr>Concentric Zone Model: Industrial Zone (2)</vt:lpstr>
      <vt:lpstr>Concentric Zone Model: Inner City Housing (3)</vt:lpstr>
      <vt:lpstr>Concentric Zone Model: The Suburbs (4)</vt:lpstr>
      <vt:lpstr>Concentric Zone Model: The Exurbs</vt:lpstr>
      <vt:lpstr>Sector Model</vt:lpstr>
      <vt:lpstr>Sector Model: Explained</vt:lpstr>
      <vt:lpstr>White Flight</vt:lpstr>
      <vt:lpstr>Multiple-Nuclei Model</vt:lpstr>
      <vt:lpstr>Multiple-Nuclei Model: Explained</vt:lpstr>
      <vt:lpstr>The “Death of the American Downtown” in the 1970s</vt:lpstr>
      <vt:lpstr>Galactic City Model or Periphery Model</vt:lpstr>
      <vt:lpstr>Latin American City Model</vt:lpstr>
      <vt:lpstr>Latin American City Model: The CBD</vt:lpstr>
      <vt:lpstr>Latin American City Model: The Commercial Spine</vt:lpstr>
      <vt:lpstr>Latin American City Model: The Zone of Elite Housing</vt:lpstr>
      <vt:lpstr>Latin American City Model: The Zone of Maturity</vt:lpstr>
      <vt:lpstr>Latin American City Model: The Zone of Peripheral Squatter Settlements</vt:lpstr>
      <vt:lpstr>Squatter and Land Tenure</vt:lpstr>
      <vt:lpstr>Zones of Disamenity</vt:lpstr>
      <vt:lpstr>The Updated Model</vt:lpstr>
      <vt:lpstr>International Urban Diversity</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2015-04-28T13:25:05Z</dcterms:created>
  <dcterms:modified xsi:type="dcterms:W3CDTF">2017-04-14T13:40:41Z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TC030310109991</vt:lpwstr>
  </property>
</Properties>
</file>