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6" r:id="rId24"/>
    <p:sldId id="287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3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7" r:id="rId47"/>
    <p:sldId id="318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354D9-CC9B-4960-9A46-467FFD3D1B0D}" type="datetimeFigureOut">
              <a:rPr lang="en-US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276A0-036A-4BBB-9FB1-57BEB4E7C6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2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Population and Migration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5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Flaw in the ‘Natural’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Does not account for immigration or emigration</a:t>
            </a:r>
          </a:p>
          <a:p>
            <a:pPr lvl="1"/>
            <a:r>
              <a:rPr lang="en-US" dirty="0"/>
              <a:t>A country with a high RNI can have a low long-term population if there is a large amount of </a:t>
            </a:r>
            <a:r>
              <a:rPr lang="en-US" dirty="0">
                <a:solidFill>
                  <a:schemeClr val="accent1"/>
                </a:solidFill>
              </a:rPr>
              <a:t>emigration</a:t>
            </a:r>
          </a:p>
          <a:p>
            <a:pPr lvl="1"/>
            <a:r>
              <a:rPr lang="en-US" dirty="0"/>
              <a:t>A country with a low RNI could grow if there was high </a:t>
            </a:r>
            <a:r>
              <a:rPr lang="en-US" dirty="0">
                <a:solidFill>
                  <a:schemeClr val="accent1"/>
                </a:solidFill>
              </a:rPr>
              <a:t>immigration</a:t>
            </a:r>
          </a:p>
          <a:p>
            <a:r>
              <a:rPr lang="en-US" dirty="0"/>
              <a:t>Statistics state that </a:t>
            </a:r>
            <a:r>
              <a:rPr lang="en-US" dirty="0" smtClean="0"/>
              <a:t>new immigrant </a:t>
            </a:r>
            <a:r>
              <a:rPr lang="en-US" dirty="0"/>
              <a:t>populations have much higher fertile rates than the general population already living in the country</a:t>
            </a:r>
          </a:p>
          <a:p>
            <a:pPr lvl="1"/>
            <a:r>
              <a:rPr lang="en-US" dirty="0"/>
              <a:t>EX: The United States; population growth isn’t necessarily from immigrants crossing the border, but the fact that they will have children in the United States after they have settled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3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accent1"/>
                </a:solidFill>
              </a:rPr>
              <a:t>Doubling Time Formula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smtClean="0"/>
              <a:t>70</a:t>
            </a:r>
          </a:p>
          <a:p>
            <a:pPr algn="ctr">
              <a:buNone/>
            </a:pPr>
            <a:r>
              <a:rPr lang="en-US" dirty="0" smtClean="0"/>
              <a:t>Rate of Natural Increase</a:t>
            </a:r>
          </a:p>
          <a:p>
            <a:r>
              <a:rPr lang="en-US" dirty="0" smtClean="0"/>
              <a:t>This </a:t>
            </a:r>
            <a:r>
              <a:rPr lang="en-US" dirty="0"/>
              <a:t>formula is considered an estimate since emigration is not taken into consideration when calculating the RNI</a:t>
            </a:r>
          </a:p>
          <a:p>
            <a:pPr lvl="1"/>
            <a:r>
              <a:rPr lang="en-US" dirty="0"/>
              <a:t>Without accounting for emigration, population would be lower than actually predicted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359092" y="3212983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49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 Migration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accent1"/>
                </a:solidFill>
              </a:rPr>
              <a:t>Net Migration Rate Formula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/>
              <a:t>(# of Immigrants - # of Emigrants)</a:t>
            </a:r>
          </a:p>
          <a:p>
            <a:pPr algn="ctr">
              <a:buNone/>
            </a:pPr>
            <a:r>
              <a:rPr lang="en-US" dirty="0" smtClean="0"/>
              <a:t>Population/1,000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/>
              <a:t>This statistic can be negative due to push factors such as disease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39704" y="3213683"/>
            <a:ext cx="563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10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Fertility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TFR</a:t>
            </a:r>
          </a:p>
          <a:p>
            <a:r>
              <a:rPr lang="en-US" dirty="0"/>
              <a:t>An estimated number of children born to each female of birthing age (15-45)</a:t>
            </a:r>
          </a:p>
          <a:p>
            <a:pPr algn="ctr">
              <a:buNone/>
            </a:pPr>
            <a:r>
              <a:rPr lang="en-US" dirty="0"/>
              <a:t>Total Fertility Rate Formula:</a:t>
            </a:r>
          </a:p>
          <a:p>
            <a:pPr algn="ctr">
              <a:buNone/>
            </a:pPr>
            <a:r>
              <a:rPr lang="en-US" dirty="0"/>
              <a:t>Number of Children Born</a:t>
            </a:r>
          </a:p>
          <a:p>
            <a:pPr algn="ctr">
              <a:buNone/>
            </a:pPr>
            <a:r>
              <a:rPr lang="en-US" dirty="0"/>
              <a:t>Women Aged 15 to 45</a:t>
            </a:r>
          </a:p>
          <a:p>
            <a:r>
              <a:rPr lang="en-US" dirty="0"/>
              <a:t>Not an annual statistic</a:t>
            </a:r>
          </a:p>
          <a:p>
            <a:r>
              <a:rPr lang="en-US" dirty="0"/>
              <a:t>Can’t have a negative TFR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98971" y="4476226"/>
            <a:ext cx="441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66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Replacement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Replacement Rate</a:t>
            </a:r>
            <a:r>
              <a:rPr lang="en-US" dirty="0"/>
              <a:t> of a TFR is </a:t>
            </a:r>
            <a:r>
              <a:rPr lang="en-US" dirty="0">
                <a:solidFill>
                  <a:schemeClr val="accent1"/>
                </a:solidFill>
              </a:rPr>
              <a:t>2.1</a:t>
            </a:r>
          </a:p>
          <a:p>
            <a:pPr lvl="1"/>
            <a:r>
              <a:rPr lang="en-US" dirty="0"/>
              <a:t>2 Parents to replace themselves=2 kids</a:t>
            </a:r>
          </a:p>
          <a:p>
            <a:r>
              <a:rPr lang="en-US" dirty="0"/>
              <a:t>Why the .1?</a:t>
            </a:r>
          </a:p>
          <a:p>
            <a:pPr lvl="1"/>
            <a:r>
              <a:rPr lang="en-US" dirty="0"/>
              <a:t>Called “error factor”</a:t>
            </a:r>
          </a:p>
          <a:p>
            <a:pPr lvl="1"/>
            <a:r>
              <a:rPr lang="en-US" dirty="0"/>
              <a:t>Some part of the population will die before reaching adulthood</a:t>
            </a:r>
          </a:p>
          <a:p>
            <a:pPr lvl="2"/>
            <a:r>
              <a:rPr lang="en-US" dirty="0"/>
              <a:t>Epidemics</a:t>
            </a:r>
          </a:p>
          <a:p>
            <a:pPr lvl="2"/>
            <a:r>
              <a:rPr lang="en-US" dirty="0"/>
              <a:t>Accidents</a:t>
            </a:r>
          </a:p>
        </p:txBody>
      </p:sp>
    </p:spTree>
    <p:extLst>
      <p:ext uri="{BB962C8B-B14F-4D97-AF65-F5344CB8AC3E}">
        <p14:creationId xmlns:p14="http://schemas.microsoft.com/office/powerpoint/2010/main" val="11214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Demographic Transition Model</a:t>
            </a:r>
          </a:p>
        </p:txBody>
      </p:sp>
      <p:pic>
        <p:nvPicPr>
          <p:cNvPr id="1026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1345" y="2178301"/>
            <a:ext cx="5711812" cy="4454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54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Demographic Transition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theory of how population changes over time</a:t>
            </a:r>
          </a:p>
          <a:p>
            <a:r>
              <a:rPr lang="en-US" dirty="0"/>
              <a:t>Provides insight into migration, fertility, economic development, industrialization, urbanization, labor, politics, and the roles of women</a:t>
            </a:r>
          </a:p>
          <a:p>
            <a:r>
              <a:rPr lang="en-US" dirty="0"/>
              <a:t>Mapping countries on the model gives info about their economy, migration, population, and even their quality of life</a:t>
            </a:r>
          </a:p>
          <a:p>
            <a:r>
              <a:rPr lang="en-US" dirty="0"/>
              <a:t>Mapped lines are theoretical estimates and averages</a:t>
            </a:r>
          </a:p>
          <a:p>
            <a:pPr lvl="1"/>
            <a:r>
              <a:rPr lang="en-US" dirty="0"/>
              <a:t>A country’s data cannot exactly follow the average statistics</a:t>
            </a:r>
          </a:p>
        </p:txBody>
      </p:sp>
    </p:spTree>
    <p:extLst>
      <p:ext uri="{BB962C8B-B14F-4D97-AF65-F5344CB8AC3E}">
        <p14:creationId xmlns:p14="http://schemas.microsoft.com/office/powerpoint/2010/main" val="2915719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DMT (</a:t>
            </a:r>
            <a:r>
              <a:rPr lang="en-US" dirty="0"/>
              <a:t>Demographic Transition Model) can be used to predict a country’s growth over the years</a:t>
            </a:r>
          </a:p>
          <a:p>
            <a:pPr lvl="1"/>
            <a:r>
              <a:rPr lang="en-US" dirty="0"/>
              <a:t>Can also be used to predict world growth(early stage three)</a:t>
            </a:r>
          </a:p>
          <a:p>
            <a:r>
              <a:rPr lang="en-US" dirty="0"/>
              <a:t>We are able to approximate a </a:t>
            </a:r>
            <a:r>
              <a:rPr lang="en-US" dirty="0">
                <a:solidFill>
                  <a:schemeClr val="accent1"/>
                </a:solidFill>
              </a:rPr>
              <a:t>population projection </a:t>
            </a:r>
            <a:r>
              <a:rPr lang="en-US" dirty="0"/>
              <a:t>that approximates that the earth’s population is only 2/3rds full</a:t>
            </a:r>
          </a:p>
          <a:p>
            <a:pPr lvl="1"/>
            <a:r>
              <a:rPr lang="en-US" dirty="0"/>
              <a:t>Once global populations stabilize in stage four, global population will be around 10 billion people</a:t>
            </a:r>
          </a:p>
        </p:txBody>
      </p:sp>
    </p:spTree>
    <p:extLst>
      <p:ext uri="{BB962C8B-B14F-4D97-AF65-F5344CB8AC3E}">
        <p14:creationId xmlns:p14="http://schemas.microsoft.com/office/powerpoint/2010/main" val="239869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5443643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Newly Industrialized Countries</a:t>
            </a:r>
          </a:p>
          <a:p>
            <a:pPr lvl="1"/>
            <a:r>
              <a:rPr lang="en-US" dirty="0" smtClean="0"/>
              <a:t>Include BRICs- Brazil, Russia, India and China</a:t>
            </a:r>
          </a:p>
          <a:p>
            <a:r>
              <a:rPr lang="en-US" dirty="0" smtClean="0"/>
              <a:t>Turning point from agricultural economy of stage two to the manufacturing-based economy of stage three</a:t>
            </a:r>
          </a:p>
          <a:p>
            <a:r>
              <a:rPr lang="en-US" dirty="0" smtClean="0"/>
              <a:t>Theoretical model</a:t>
            </a:r>
          </a:p>
          <a:p>
            <a:pPr lvl="1"/>
            <a:r>
              <a:rPr lang="en-US" dirty="0" smtClean="0"/>
              <a:t>China does not follow this model with their one-child policy</a:t>
            </a:r>
          </a:p>
          <a:p>
            <a:pPr lvl="2"/>
            <a:r>
              <a:rPr lang="en-US" dirty="0" smtClean="0"/>
              <a:t>This makes them seem more advanced than other NICs</a:t>
            </a:r>
            <a:endParaRPr lang="en-US" dirty="0"/>
          </a:p>
        </p:txBody>
      </p:sp>
      <p:pic>
        <p:nvPicPr>
          <p:cNvPr id="11" name="Picture 2" descr="http://geographyfieldwork.com/g427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3962" y="2510372"/>
            <a:ext cx="4170220" cy="32523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365980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More developed countries</a:t>
            </a:r>
          </a:p>
          <a:p>
            <a:pPr lvl="1"/>
            <a:r>
              <a:rPr lang="en-US" dirty="0" smtClean="0"/>
              <a:t>Includes United States, Great Britain and Germany</a:t>
            </a:r>
          </a:p>
          <a:p>
            <a:r>
              <a:rPr lang="en-US" dirty="0" smtClean="0"/>
              <a:t>Birth rate of 11 and a death rate of 10</a:t>
            </a:r>
          </a:p>
          <a:p>
            <a:pPr lvl="1"/>
            <a:r>
              <a:rPr lang="en-US" dirty="0" smtClean="0"/>
              <a:t>Very little growth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6577" y="2336873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09069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Population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 Rate</a:t>
            </a:r>
          </a:p>
          <a:p>
            <a:r>
              <a:rPr lang="en-US" dirty="0"/>
              <a:t>Death Rate</a:t>
            </a:r>
          </a:p>
          <a:p>
            <a:r>
              <a:rPr lang="en-US" dirty="0"/>
              <a:t>Rate of Natural Increase(RNI)</a:t>
            </a:r>
          </a:p>
          <a:p>
            <a:r>
              <a:rPr lang="en-US" dirty="0"/>
              <a:t>Doubling Time</a:t>
            </a:r>
          </a:p>
          <a:p>
            <a:r>
              <a:rPr lang="en-US" dirty="0"/>
              <a:t>Demographic Equation</a:t>
            </a:r>
          </a:p>
          <a:p>
            <a:r>
              <a:rPr lang="en-US" dirty="0"/>
              <a:t>Total Fertility Rate</a:t>
            </a:r>
          </a:p>
          <a:p>
            <a:r>
              <a:rPr lang="en-US" dirty="0"/>
              <a:t>Replacement Rate</a:t>
            </a:r>
          </a:p>
        </p:txBody>
      </p:sp>
    </p:spTree>
    <p:extLst>
      <p:ext uri="{BB962C8B-B14F-4D97-AF65-F5344CB8AC3E}">
        <p14:creationId xmlns:p14="http://schemas.microsoft.com/office/powerpoint/2010/main" val="1641700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S-Curve of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Any population given enough food and protection will experience a rapid population growth followed by a plateau or decline due to a population reaching or exceeding the area’s </a:t>
            </a:r>
            <a:r>
              <a:rPr lang="en-US" dirty="0" smtClean="0">
                <a:solidFill>
                  <a:schemeClr val="accent1"/>
                </a:solidFill>
              </a:rPr>
              <a:t>carrying capacity</a:t>
            </a:r>
          </a:p>
          <a:p>
            <a:pPr lvl="1"/>
            <a:r>
              <a:rPr lang="en-US" dirty="0" smtClean="0"/>
              <a:t>Human population may reach </a:t>
            </a:r>
            <a:r>
              <a:rPr lang="en-US" dirty="0" smtClean="0">
                <a:solidFill>
                  <a:schemeClr val="accent1"/>
                </a:solidFill>
              </a:rPr>
              <a:t>equilibrium</a:t>
            </a:r>
            <a:r>
              <a:rPr lang="en-US" dirty="0" smtClean="0"/>
              <a:t> in the global habitat</a:t>
            </a:r>
            <a:endParaRPr lang="en-US" dirty="0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678" y="2336873"/>
            <a:ext cx="4915504" cy="31810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29422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4913803" cy="37367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Pre-Agricultural Societies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Subsistence farming </a:t>
            </a:r>
            <a:r>
              <a:rPr lang="en-US" dirty="0" smtClean="0"/>
              <a:t>and transhumance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Transhumance</a:t>
            </a:r>
            <a:r>
              <a:rPr lang="en-US" dirty="0"/>
              <a:t>-</a:t>
            </a:r>
            <a:r>
              <a:rPr lang="en-US" dirty="0" smtClean="0"/>
              <a:t> the seasonal migration for food and resources or owning livestock</a:t>
            </a:r>
          </a:p>
          <a:p>
            <a:r>
              <a:rPr lang="en-US" dirty="0" smtClean="0"/>
              <a:t>CBR and CDR fluctuate</a:t>
            </a:r>
          </a:p>
          <a:p>
            <a:pPr lvl="1"/>
            <a:r>
              <a:rPr lang="en-US" dirty="0" smtClean="0"/>
              <a:t>Climate, warfare, disease, and ecological factors affect these rates</a:t>
            </a:r>
          </a:p>
          <a:p>
            <a:pPr lvl="2"/>
            <a:r>
              <a:rPr lang="en-US" dirty="0" smtClean="0"/>
              <a:t>Birth and Death Rates are high</a:t>
            </a:r>
          </a:p>
          <a:p>
            <a:pPr lvl="1"/>
            <a:r>
              <a:rPr lang="en-US" dirty="0" smtClean="0"/>
              <a:t>Little population growth until the later part of stage one when death rates start to decline</a:t>
            </a:r>
          </a:p>
          <a:p>
            <a:pPr lvl="1"/>
            <a:r>
              <a:rPr lang="en-US" dirty="0" smtClean="0"/>
              <a:t>RNI is generally low</a:t>
            </a:r>
          </a:p>
          <a:p>
            <a:pPr lvl="2"/>
            <a:r>
              <a:rPr lang="en-US" dirty="0" smtClean="0"/>
              <a:t>Can be negative during epidemics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9031" y="2336873"/>
            <a:ext cx="4615150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103332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1- Births and 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41226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Children were an expression of a family’s productivity and status</a:t>
            </a:r>
          </a:p>
          <a:p>
            <a:pPr lvl="1"/>
            <a:r>
              <a:rPr lang="en-US" dirty="0" smtClean="0"/>
              <a:t>More kids = more work gathering crops, hunting, etc..</a:t>
            </a:r>
          </a:p>
          <a:p>
            <a:r>
              <a:rPr lang="en-US" dirty="0" smtClean="0"/>
              <a:t>Child Mortality and </a:t>
            </a:r>
            <a:r>
              <a:rPr lang="en-US" dirty="0" smtClean="0">
                <a:solidFill>
                  <a:schemeClr val="accent1"/>
                </a:solidFill>
              </a:rPr>
              <a:t>Infant Mortality </a:t>
            </a:r>
            <a:r>
              <a:rPr lang="en-US" dirty="0" smtClean="0"/>
              <a:t>is high</a:t>
            </a:r>
          </a:p>
          <a:p>
            <a:pPr lvl="1"/>
            <a:r>
              <a:rPr lang="en-US" dirty="0" smtClean="0"/>
              <a:t>Motivated parents to have a few extra children just in case some died</a:t>
            </a:r>
          </a:p>
          <a:p>
            <a:r>
              <a:rPr lang="en-US" dirty="0" smtClean="0"/>
              <a:t>Very low life expectancy</a:t>
            </a:r>
          </a:p>
          <a:p>
            <a:pPr lvl="1"/>
            <a:r>
              <a:rPr lang="en-US" dirty="0" smtClean="0"/>
              <a:t>Lack of modern medicine and health care, limited sanitation, low nutritional standards, and warfare contribute to low life expectancy and high death rate</a:t>
            </a:r>
          </a:p>
          <a:p>
            <a:pPr lvl="1"/>
            <a:r>
              <a:rPr lang="en-US" dirty="0" smtClean="0"/>
              <a:t>Hard physical labor and constant migration wore down the body and decreased life span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2" y="2336873"/>
            <a:ext cx="4705327" cy="36696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302109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Typically agriculture-based economy</a:t>
            </a:r>
          </a:p>
          <a:p>
            <a:pPr lvl="1"/>
            <a:r>
              <a:rPr lang="en-US" smtClean="0"/>
              <a:t>Commercial agriculture as opposed to subsistence agriculture</a:t>
            </a:r>
          </a:p>
          <a:p>
            <a:r>
              <a:rPr lang="en-US" smtClean="0"/>
              <a:t>Birth rates remain high while death rates decrease</a:t>
            </a:r>
          </a:p>
          <a:p>
            <a:pPr lvl="1"/>
            <a:r>
              <a:rPr lang="en-US" smtClean="0"/>
              <a:t>RNI goes up significantly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3" y="2336873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84575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2- Births and 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4998714" cy="43659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Compared to stage one, children are even more important as a source of labor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Commercial agriculture </a:t>
            </a:r>
            <a:r>
              <a:rPr lang="en-US" dirty="0" smtClean="0"/>
              <a:t>= profit. More children=more farm work=more crops= more profit</a:t>
            </a:r>
          </a:p>
          <a:p>
            <a:pPr lvl="1"/>
            <a:r>
              <a:rPr lang="en-US" dirty="0" smtClean="0"/>
              <a:t>Child mortality is still high due to lack of health care and poor nutrition</a:t>
            </a:r>
          </a:p>
          <a:p>
            <a:r>
              <a:rPr lang="en-US" dirty="0" smtClean="0"/>
              <a:t>Majority of population lives in </a:t>
            </a:r>
            <a:r>
              <a:rPr lang="en-US" b="1" dirty="0" smtClean="0"/>
              <a:t>rural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Seasonal migrations become less common= lower death rate</a:t>
            </a:r>
          </a:p>
          <a:p>
            <a:r>
              <a:rPr lang="en-US" dirty="0" smtClean="0"/>
              <a:t>Improved farming techniques; domestication of animals also reduces death rates</a:t>
            </a:r>
          </a:p>
          <a:p>
            <a:r>
              <a:rPr lang="en-US" dirty="0" smtClean="0"/>
              <a:t>Expanded </a:t>
            </a:r>
            <a:r>
              <a:rPr lang="en-US" dirty="0" smtClean="0">
                <a:solidFill>
                  <a:schemeClr val="accent1"/>
                </a:solidFill>
              </a:rPr>
              <a:t>trade of agricultural goods </a:t>
            </a:r>
            <a:r>
              <a:rPr lang="en-US" dirty="0" smtClean="0"/>
              <a:t>brings a larger and more varied food supply</a:t>
            </a:r>
          </a:p>
          <a:p>
            <a:pPr lvl="1"/>
            <a:r>
              <a:rPr lang="en-US" dirty="0" smtClean="0"/>
              <a:t>Increase in food volume, year-round availability, and nutrient quality provides for longer life spans</a:t>
            </a:r>
            <a:endParaRPr lang="en-US" dirty="0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9033" y="2720180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816782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Industrialized or manufacturing-based economies (</a:t>
            </a:r>
            <a:r>
              <a:rPr lang="en-US" i="1" dirty="0" smtClean="0">
                <a:solidFill>
                  <a:schemeClr val="accent1"/>
                </a:solidFill>
              </a:rPr>
              <a:t>secondary economic activities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Shifted economics to a more service-based focus</a:t>
            </a:r>
          </a:p>
          <a:p>
            <a:r>
              <a:rPr lang="en-US" dirty="0" smtClean="0"/>
              <a:t>Completes the S-Curve and moves to stage 4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3" y="2336873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138362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3- Births and 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4913803" cy="42400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Birth Rates Decrease</a:t>
            </a:r>
          </a:p>
          <a:p>
            <a:pPr lvl="1"/>
            <a:r>
              <a:rPr lang="en-US" dirty="0" smtClean="0"/>
              <a:t>Effects of </a:t>
            </a:r>
            <a:r>
              <a:rPr lang="en-US" b="1" i="1" dirty="0" smtClean="0"/>
              <a:t>urbanization</a:t>
            </a:r>
            <a:r>
              <a:rPr lang="en-US" dirty="0" smtClean="0"/>
              <a:t>, increases in health care, education, and female employment result in less fertility</a:t>
            </a:r>
          </a:p>
          <a:p>
            <a:pPr lvl="1"/>
            <a:r>
              <a:rPr lang="en-US" b="1" i="1" dirty="0" smtClean="0"/>
              <a:t>Women’s</a:t>
            </a:r>
            <a:r>
              <a:rPr lang="en-US" dirty="0" smtClean="0"/>
              <a:t> </a:t>
            </a:r>
            <a:r>
              <a:rPr lang="en-US" b="1" i="1" dirty="0" smtClean="0"/>
              <a:t>education</a:t>
            </a:r>
            <a:r>
              <a:rPr lang="en-US" dirty="0" smtClean="0"/>
              <a:t> and increased employment results in less children because of school and job commitments </a:t>
            </a:r>
          </a:p>
          <a:p>
            <a:r>
              <a:rPr lang="en-US" dirty="0" smtClean="0"/>
              <a:t>Death Rates</a:t>
            </a:r>
          </a:p>
          <a:p>
            <a:pPr lvl="1"/>
            <a:r>
              <a:rPr lang="en-US" dirty="0" smtClean="0"/>
              <a:t>Access to health care, better nutrition, and education lower death rates</a:t>
            </a:r>
          </a:p>
          <a:p>
            <a:pPr lvl="1"/>
            <a:r>
              <a:rPr lang="en-US" dirty="0" smtClean="0"/>
              <a:t>Death rates eventually bottom out</a:t>
            </a:r>
          </a:p>
          <a:p>
            <a:r>
              <a:rPr lang="en-US" dirty="0" smtClean="0"/>
              <a:t>Life expectancies can increase in stage 3, but the death rate eventually bottoms out during stages 3 and 4</a:t>
            </a:r>
            <a:endParaRPr lang="en-US" dirty="0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2" y="2657263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121468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Birth and Death Rates converge to result in limited population growth and even population decline</a:t>
            </a:r>
          </a:p>
          <a:p>
            <a:pPr lvl="1"/>
            <a:r>
              <a:rPr lang="en-US" dirty="0" smtClean="0"/>
              <a:t>MDCs with </a:t>
            </a:r>
            <a:r>
              <a:rPr lang="en-US" dirty="0" smtClean="0">
                <a:solidFill>
                  <a:schemeClr val="accent1"/>
                </a:solidFill>
              </a:rPr>
              <a:t>service-based economies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Services</a:t>
            </a:r>
            <a:r>
              <a:rPr lang="en-US" dirty="0" smtClean="0"/>
              <a:t> such as finance, insurance, real estate, health care, and communication drive the economy</a:t>
            </a:r>
          </a:p>
          <a:p>
            <a:pPr lvl="1"/>
            <a:r>
              <a:rPr lang="en-US" dirty="0" smtClean="0"/>
              <a:t>Decreasing manufacturing</a:t>
            </a:r>
          </a:p>
          <a:p>
            <a:pPr lvl="2"/>
            <a:r>
              <a:rPr lang="en-US" dirty="0" smtClean="0"/>
              <a:t>EX: In the US, services are 80% of the GDP and manufacturing is a mere 17%</a:t>
            </a:r>
          </a:p>
          <a:p>
            <a:r>
              <a:rPr lang="en-US" dirty="0" smtClean="0"/>
              <a:t>Highly urbanized countries with the longest life expectancies, sometimes averaging over 80 years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3" y="2336873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136971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4- Births and Deaths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4698358" cy="4063927"/>
          </a:xfrm>
        </p:spPr>
        <p:txBody>
          <a:bodyPr>
            <a:normAutofit fontScale="92500" lnSpcReduction="10000"/>
          </a:bodyPr>
          <a:lstStyle/>
          <a:p>
            <a:r>
              <a:rPr lang="en-US" sz="1750" dirty="0"/>
              <a:t>Birth Rates bottom out</a:t>
            </a:r>
          </a:p>
          <a:p>
            <a:pPr lvl="1"/>
            <a:r>
              <a:rPr lang="en-US" sz="1750" dirty="0"/>
              <a:t>High degree in access to medical care</a:t>
            </a:r>
          </a:p>
          <a:p>
            <a:pPr lvl="1"/>
            <a:r>
              <a:rPr lang="en-US" sz="1750" dirty="0"/>
              <a:t>Roles of women in society increase, therefore less time to have children</a:t>
            </a:r>
          </a:p>
          <a:p>
            <a:r>
              <a:rPr lang="en-US" sz="1750" dirty="0"/>
              <a:t>When birth rates reach the same as death rates there is a </a:t>
            </a:r>
            <a:r>
              <a:rPr lang="en-US" sz="1750" dirty="0">
                <a:solidFill>
                  <a:schemeClr val="accent1"/>
                </a:solidFill>
              </a:rPr>
              <a:t>zero population growth(ZPG) </a:t>
            </a:r>
            <a:r>
              <a:rPr lang="en-US" sz="1750" dirty="0"/>
              <a:t>and an RNI of 0.0%</a:t>
            </a:r>
          </a:p>
          <a:p>
            <a:pPr lvl="1"/>
            <a:r>
              <a:rPr lang="en-US" sz="1750" dirty="0"/>
              <a:t>Birth rates can decline until they are less than death rates, and this causes a population decrease and a negative RNI</a:t>
            </a:r>
          </a:p>
          <a:p>
            <a:r>
              <a:rPr lang="en-US" sz="1750" dirty="0"/>
              <a:t>Death Rates remain low</a:t>
            </a:r>
          </a:p>
          <a:p>
            <a:pPr lvl="1"/>
            <a:r>
              <a:rPr lang="en-US" sz="1750" dirty="0"/>
              <a:t>Vary slightly based on the age of the overall population</a:t>
            </a:r>
          </a:p>
          <a:p>
            <a:pPr lvl="2"/>
            <a:r>
              <a:rPr lang="en-US" sz="1750" dirty="0"/>
              <a:t>Younger average age will result in low death rates, and a higher average age will result in slightly higher death rates</a:t>
            </a:r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23" y="2569177"/>
            <a:ext cx="4615149" cy="35993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767664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471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Incentives</a:t>
            </a:r>
            <a:r>
              <a:rPr lang="en-US" dirty="0"/>
              <a:t> are offered in countries that are near or below zero population growth levels</a:t>
            </a:r>
          </a:p>
          <a:p>
            <a:pPr lvl="1"/>
            <a:r>
              <a:rPr lang="en-US" dirty="0" smtClean="0"/>
              <a:t>Small number of children = </a:t>
            </a:r>
            <a:r>
              <a:rPr lang="en-US" dirty="0"/>
              <a:t>less of a </a:t>
            </a:r>
            <a:r>
              <a:rPr lang="en-US" dirty="0" smtClean="0">
                <a:solidFill>
                  <a:schemeClr val="accent1"/>
                </a:solidFill>
              </a:rPr>
              <a:t>future work </a:t>
            </a:r>
            <a:r>
              <a:rPr lang="en-US" dirty="0">
                <a:solidFill>
                  <a:schemeClr val="accent1"/>
                </a:solidFill>
              </a:rPr>
              <a:t>force</a:t>
            </a:r>
            <a:r>
              <a:rPr lang="en-US" dirty="0"/>
              <a:t>; this is why they offer incentives- greater work force</a:t>
            </a:r>
          </a:p>
          <a:p>
            <a:pPr lvl="1"/>
            <a:r>
              <a:rPr lang="en-US" dirty="0"/>
              <a:t>Many of these countries have depended on foreign guest workers, like the </a:t>
            </a:r>
            <a:r>
              <a:rPr lang="en-US" dirty="0" err="1"/>
              <a:t>gastarbeiter</a:t>
            </a:r>
            <a:r>
              <a:rPr lang="en-US" dirty="0"/>
              <a:t> in Germany</a:t>
            </a:r>
          </a:p>
          <a:p>
            <a:pPr lvl="2"/>
            <a:r>
              <a:rPr lang="en-US" dirty="0"/>
              <a:t>These workers usually come from countries such as Turkey, North Africa, the Middle East, and more recently, the former Soviet </a:t>
            </a:r>
            <a:r>
              <a:rPr lang="en-US" dirty="0" smtClean="0"/>
              <a:t>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1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Also called </a:t>
            </a:r>
            <a:r>
              <a:rPr lang="en-US" dirty="0">
                <a:solidFill>
                  <a:schemeClr val="accent1"/>
                </a:solidFill>
              </a:rPr>
              <a:t>crude birth rate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CBR</a:t>
            </a:r>
          </a:p>
          <a:p>
            <a:r>
              <a:rPr lang="en-US" dirty="0"/>
              <a:t>Annual Statistic</a:t>
            </a:r>
          </a:p>
          <a:p>
            <a:r>
              <a:rPr lang="en-US" dirty="0"/>
              <a:t>Measures the total amount of infants born living in one calendar year</a:t>
            </a:r>
          </a:p>
          <a:p>
            <a:r>
              <a:rPr lang="en-US" dirty="0"/>
              <a:t>This number is divided by 1,000 to receive a small integer number for the birth rate</a:t>
            </a:r>
          </a:p>
          <a:p>
            <a:pPr lvl="1"/>
            <a:r>
              <a:rPr lang="en-US" dirty="0"/>
              <a:t>The 1,000 represents 1,000 members of the population</a:t>
            </a:r>
          </a:p>
          <a:p>
            <a:pPr lvl="1"/>
            <a:r>
              <a:rPr lang="en-US" dirty="0"/>
              <a:t>This makes the data easier to work </a:t>
            </a:r>
            <a:r>
              <a:rPr lang="en-US" dirty="0" smtClean="0"/>
              <a:t>with.</a:t>
            </a:r>
            <a:endParaRPr lang="en-US" dirty="0"/>
          </a:p>
          <a:p>
            <a:pPr algn="ctr">
              <a:buNone/>
            </a:pPr>
            <a:r>
              <a:rPr lang="en-US" dirty="0"/>
              <a:t>Birth Rate Formula:</a:t>
            </a:r>
          </a:p>
          <a:p>
            <a:pPr algn="ctr">
              <a:buNone/>
            </a:pPr>
            <a:r>
              <a:rPr lang="en-US" dirty="0"/>
              <a:t>Live Births</a:t>
            </a:r>
          </a:p>
          <a:p>
            <a:pPr algn="ctr">
              <a:buNone/>
            </a:pPr>
            <a:r>
              <a:rPr lang="en-US" dirty="0"/>
              <a:t>Population/1,000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72125" y="5510868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29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046468"/>
              </p:ext>
            </p:extLst>
          </p:nvPr>
        </p:nvGraphicFramePr>
        <p:xfrm>
          <a:off x="1167468" y="2355209"/>
          <a:ext cx="8229600" cy="4114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Birth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Death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Life Expectancy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RNI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High(25-50)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High(25-40)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Low(33-50)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Low-Moderate (-.1-1.9%)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  <a:r>
                        <a:rPr lang="en-US" baseline="0" dirty="0"/>
                        <a:t> 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High(25-50)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Decreasing     (8-25)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Increasing(&lt;70)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Highest</a:t>
                      </a:r>
                      <a:r>
                        <a:rPr lang="en-US" baseline="0" dirty="0"/>
                        <a:t>       </a:t>
                      </a:r>
                      <a:r>
                        <a:rPr lang="en-US" dirty="0"/>
                        <a:t>(1.5-3.5%)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Decreasing  (12-30)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Lowering(5-18)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Increasing(&lt;75)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       (1.1-2.7%)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 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Lowering     (12-20)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Low(5-12)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Higher(&lt;78)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Lowering      (.5-1.2%)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Stage Four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Low(8-16)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Low(5-12)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Highest(&lt;82)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  <a:r>
                        <a:rPr lang="en-US" baseline="0" dirty="0"/>
                        <a:t> to Negative        (.8 to -.6%)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965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pic>
        <p:nvPicPr>
          <p:cNvPr id="4" name="Picture 2" descr="http://geographyfieldwork.com/g4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927" y="2177642"/>
            <a:ext cx="5764648" cy="449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136973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Malthusian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5253041" cy="41020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Thomas Malthus </a:t>
            </a:r>
            <a:r>
              <a:rPr lang="en-US" dirty="0" smtClean="0"/>
              <a:t>published An Essay on the Principle of Population in 1798</a:t>
            </a:r>
          </a:p>
          <a:p>
            <a:pPr lvl="1"/>
            <a:r>
              <a:rPr lang="en-US" dirty="0" smtClean="0"/>
              <a:t>Predicted that the global population would one day expand to the point where it could not produce enough food to feed everyone</a:t>
            </a:r>
          </a:p>
          <a:p>
            <a:r>
              <a:rPr lang="en-US" dirty="0" smtClean="0"/>
              <a:t>Why this idea?</a:t>
            </a:r>
          </a:p>
          <a:p>
            <a:pPr lvl="1"/>
            <a:r>
              <a:rPr lang="en-US" dirty="0" smtClean="0"/>
              <a:t>UK was engaged in the Industrial Revolution and people were being born at a high rate</a:t>
            </a:r>
          </a:p>
          <a:p>
            <a:pPr lvl="1"/>
            <a:r>
              <a:rPr lang="en-US" dirty="0" smtClean="0"/>
              <a:t>Britain was moving from stage two to stage three on the DTM</a:t>
            </a:r>
          </a:p>
          <a:p>
            <a:pPr lvl="2"/>
            <a:r>
              <a:rPr lang="en-US" dirty="0" smtClean="0"/>
              <a:t>Malthus saw massive migration to the cities and enormous population growth</a:t>
            </a:r>
            <a:endParaRPr lang="en-US" dirty="0"/>
          </a:p>
        </p:txBody>
      </p:sp>
      <p:pic>
        <p:nvPicPr>
          <p:cNvPr id="34818" name="Picture 2" descr="http://wps.aw.com/wps/media/objects/1888/1934239/readings/fig9-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6517" y="2469152"/>
            <a:ext cx="4287665" cy="383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0170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Malthus saw that food production grew over time, but slowly linear</a:t>
            </a:r>
          </a:p>
          <a:p>
            <a:pPr lvl="1"/>
            <a:r>
              <a:rPr lang="en-US" dirty="0"/>
              <a:t>Meanwhile, human population grows exponentially</a:t>
            </a:r>
          </a:p>
          <a:p>
            <a:pPr lvl="2"/>
            <a:r>
              <a:rPr lang="en-US" dirty="0"/>
              <a:t>Population is the </a:t>
            </a:r>
            <a:r>
              <a:rPr lang="en-US" dirty="0">
                <a:solidFill>
                  <a:schemeClr val="accent1"/>
                </a:solidFill>
              </a:rPr>
              <a:t>J-Curve </a:t>
            </a:r>
            <a:r>
              <a:rPr lang="en-US" dirty="0"/>
              <a:t>of exponential population growth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ps.aw.com/wps/media/objects/1888/1934239/readings/fig9-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33361" y="2336873"/>
            <a:ext cx="4021581" cy="3599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478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Happened, Instead?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Agricultural technology was going to boost food production in multiples in the 1800s</a:t>
            </a:r>
          </a:p>
          <a:p>
            <a:pPr lvl="1"/>
            <a:r>
              <a:rPr lang="en-US" smtClean="0"/>
              <a:t>By 1900, inventions such as the internal combustion engine, artificial fertilizers, pesticides, irrigation pumps, the tin can, and the refrigerator would increase food production/storage</a:t>
            </a:r>
          </a:p>
          <a:p>
            <a:r>
              <a:rPr lang="en-US" smtClean="0"/>
              <a:t>A large volume of food would be added to global production and supply</a:t>
            </a:r>
          </a:p>
          <a:p>
            <a:pPr lvl="1"/>
            <a:r>
              <a:rPr lang="en-US" smtClean="0"/>
              <a:t>Food production has continued to stay ahead of population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64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Neo-Malthusians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Three Important Points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Sustainability-</a:t>
            </a:r>
            <a:r>
              <a:rPr lang="en-US" dirty="0" smtClean="0"/>
              <a:t> When the world does reach 10 billion people, there may be problems keeping up with food demand over the long-term</a:t>
            </a:r>
          </a:p>
          <a:p>
            <a:pPr lvl="1"/>
            <a:r>
              <a:rPr lang="en-US" dirty="0" smtClean="0"/>
              <a:t>Many agricultural regions already have significant ecological problems</a:t>
            </a:r>
          </a:p>
          <a:p>
            <a:pPr lvl="2"/>
            <a:r>
              <a:rPr lang="en-US" dirty="0" smtClean="0"/>
              <a:t>Soil erosion and soil nutrient loss and in arid regions, depletion of irrigation sources and soil salinization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Increasing Per Capita Demand- </a:t>
            </a:r>
            <a:r>
              <a:rPr lang="en-US" dirty="0" smtClean="0"/>
              <a:t>The amount of food consumed per person is increasing</a:t>
            </a:r>
          </a:p>
          <a:p>
            <a:pPr lvl="1"/>
            <a:r>
              <a:rPr lang="en-US" dirty="0" smtClean="0"/>
              <a:t>MDCs consume around eight times more the amount of food and resources that a LDC consumes</a:t>
            </a:r>
          </a:p>
          <a:p>
            <a:pPr lvl="2"/>
            <a:r>
              <a:rPr lang="en-US" dirty="0" smtClean="0"/>
              <a:t>As more LDCs develop, more food and resources will be consumed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Natural Resource Depletion-</a:t>
            </a:r>
            <a:r>
              <a:rPr lang="en-US" dirty="0" smtClean="0"/>
              <a:t> Theorists like Paul Ehrlich have also warned about our over-consumption of other resources such as timber, minerals, energy, and other nonrenewable resources</a:t>
            </a:r>
          </a:p>
          <a:p>
            <a:pPr lvl="1"/>
            <a:r>
              <a:rPr lang="en-US" dirty="0" smtClean="0"/>
              <a:t>We need to conserve and look for alternatives so that we can stretch out supplies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64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Population Pyramids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70964"/>
              </p:ext>
            </p:extLst>
          </p:nvPr>
        </p:nvGraphicFramePr>
        <p:xfrm>
          <a:off x="2064582" y="4063714"/>
          <a:ext cx="82296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Shape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Extended 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Reduced Pentagon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Growth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Fast-Growing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</a:t>
                      </a:r>
                      <a:r>
                        <a:rPr lang="en-US" baseline="0" dirty="0"/>
                        <a:t>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Shrinking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Examples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Laos,</a:t>
                      </a:r>
                      <a:r>
                        <a:rPr lang="en-US" baseline="0" dirty="0"/>
                        <a:t> Mozambique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Mexico,</a:t>
                      </a:r>
                      <a:r>
                        <a:rPr lang="en-US" baseline="0" dirty="0"/>
                        <a:t> Brazil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USA, Uruguay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Germany, Hungary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3957157" y="3048000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514638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715000" y="2752638"/>
            <a:ext cx="914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2819400"/>
            <a:ext cx="60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gular Pentagon 8"/>
          <p:cNvSpPr/>
          <p:nvPr/>
        </p:nvSpPr>
        <p:spPr>
          <a:xfrm>
            <a:off x="8915400" y="2600238"/>
            <a:ext cx="914400" cy="1219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28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Gaps and Busts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2570188" y="2374085"/>
            <a:ext cx="5834125" cy="4085437"/>
            <a:chOff x="1371600" y="2971800"/>
            <a:chExt cx="4167051" cy="2305594"/>
          </a:xfrm>
        </p:grpSpPr>
        <p:grpSp>
          <p:nvGrpSpPr>
            <p:cNvPr id="62" name="Group 61"/>
            <p:cNvGrpSpPr/>
            <p:nvPr/>
          </p:nvGrpSpPr>
          <p:grpSpPr>
            <a:xfrm>
              <a:off x="3657600" y="2971800"/>
              <a:ext cx="1219200" cy="1981200"/>
              <a:chOff x="3657600" y="2971800"/>
              <a:chExt cx="1219200" cy="1981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191000" y="2971800"/>
                <a:ext cx="0" cy="1981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57600" y="49530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191000" y="49530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657600" y="46482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4876800" y="46482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800600" y="46482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4800600" y="44196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3886200" y="44196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657600" y="4648200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57600" y="4419600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4800600" y="44196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3657600" y="39624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4876800" y="39624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4724400" y="39624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57600" y="3962400"/>
                <a:ext cx="304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3962400" y="37338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4724400" y="37338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733800" y="3733800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3733800" y="35052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4648200" y="35052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648200" y="37338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733800" y="35052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3810000" y="32766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4572000" y="3276600"/>
                <a:ext cx="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572000" y="35052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810000" y="3276600"/>
                <a:ext cx="152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495800" y="3276600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3962400" y="3124200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4495800" y="3124200"/>
                <a:ext cx="0" cy="152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962400" y="31242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Arc 62"/>
            <p:cNvSpPr/>
            <p:nvPr/>
          </p:nvSpPr>
          <p:spPr>
            <a:xfrm>
              <a:off x="1752600" y="4495800"/>
              <a:ext cx="2133600" cy="76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847703" y="4506686"/>
              <a:ext cx="2690948" cy="770708"/>
            </a:xfrm>
            <a:custGeom>
              <a:avLst/>
              <a:gdLst>
                <a:gd name="connsiteX0" fmla="*/ 1959428 w 2690948"/>
                <a:gd name="connsiteY0" fmla="*/ 0 h 770708"/>
                <a:gd name="connsiteX1" fmla="*/ 2364377 w 2690948"/>
                <a:gd name="connsiteY1" fmla="*/ 705394 h 770708"/>
                <a:gd name="connsiteX2" fmla="*/ 0 w 2690948"/>
                <a:gd name="connsiteY2" fmla="*/ 391885 h 77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0948" h="770708">
                  <a:moveTo>
                    <a:pt x="1959428" y="0"/>
                  </a:moveTo>
                  <a:cubicBezTo>
                    <a:pt x="2325188" y="320040"/>
                    <a:pt x="2690948" y="640080"/>
                    <a:pt x="2364377" y="705394"/>
                  </a:cubicBezTo>
                  <a:cubicBezTo>
                    <a:pt x="2037806" y="770708"/>
                    <a:pt x="400594" y="357051"/>
                    <a:pt x="0" y="39188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71600" y="4419600"/>
              <a:ext cx="14478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Baby Bust or Epidemic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3048000" y="3810000"/>
              <a:ext cx="914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752600" y="3581400"/>
              <a:ext cx="12192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External War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45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Elderly Citizens</a:t>
            </a:r>
          </a:p>
          <a:p>
            <a:r>
              <a:rPr lang="en-US" dirty="0"/>
              <a:t>Increased mortality and old age cause a significant decline in elderly population</a:t>
            </a:r>
          </a:p>
          <a:p>
            <a:r>
              <a:rPr lang="en-US" dirty="0"/>
              <a:t>Male side of the pyramid decreases quicker than the female side</a:t>
            </a:r>
          </a:p>
          <a:p>
            <a:pPr lvl="1"/>
            <a:r>
              <a:rPr lang="en-US" dirty="0"/>
              <a:t>Females live on average 4-5 years longer than males</a:t>
            </a:r>
          </a:p>
        </p:txBody>
      </p:sp>
    </p:spTree>
    <p:extLst>
      <p:ext uri="{BB962C8B-B14F-4D97-AF65-F5344CB8AC3E}">
        <p14:creationId xmlns:p14="http://schemas.microsoft.com/office/powerpoint/2010/main" val="7274383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main ways to calculate population density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Arithmetic density </a:t>
            </a:r>
            <a:r>
              <a:rPr lang="en-US" dirty="0"/>
              <a:t>is the number of people per square unit of land</a:t>
            </a:r>
          </a:p>
          <a:p>
            <a:pPr lvl="2"/>
            <a:r>
              <a:rPr lang="en-US" dirty="0"/>
              <a:t>Most island nations and microstates have extremely high arithmetic densities</a:t>
            </a:r>
          </a:p>
          <a:p>
            <a:pPr lvl="2"/>
            <a:r>
              <a:rPr lang="en-US" dirty="0"/>
              <a:t>Other countries that are known for their high arithmetic densities are India, Bangladesh, Japan, and South Korea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Physiologic density </a:t>
            </a:r>
            <a:r>
              <a:rPr lang="en-US" dirty="0"/>
              <a:t>is the number of people per square unit of farm land</a:t>
            </a:r>
          </a:p>
          <a:p>
            <a:pPr lvl="2"/>
            <a:r>
              <a:rPr lang="en-US" dirty="0"/>
              <a:t>More practical tool in understanding the sustainability of a population of a certain region or country</a:t>
            </a:r>
          </a:p>
          <a:p>
            <a:pPr lvl="2"/>
            <a:r>
              <a:rPr lang="en-US" dirty="0"/>
              <a:t>Limits can include overcrowding on farms or lack of abundant farming regions due to </a:t>
            </a:r>
            <a:r>
              <a:rPr lang="en-US" dirty="0" smtClean="0"/>
              <a:t>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4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 on Birth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High birth </a:t>
            </a:r>
            <a:r>
              <a:rPr lang="en-US" dirty="0" smtClean="0">
                <a:solidFill>
                  <a:schemeClr val="accent1"/>
                </a:solidFill>
              </a:rPr>
              <a:t>rates </a:t>
            </a:r>
            <a:r>
              <a:rPr lang="en-US" dirty="0" smtClean="0"/>
              <a:t>(</a:t>
            </a:r>
            <a:r>
              <a:rPr lang="en-US" dirty="0"/>
              <a:t>18-50) are found in rural </a:t>
            </a:r>
            <a:r>
              <a:rPr lang="en-US" dirty="0" smtClean="0"/>
              <a:t>LDCs with economies </a:t>
            </a:r>
            <a:r>
              <a:rPr lang="en-US" dirty="0"/>
              <a:t>based on agriculture</a:t>
            </a:r>
          </a:p>
          <a:p>
            <a:r>
              <a:rPr lang="en-US" dirty="0">
                <a:solidFill>
                  <a:schemeClr val="accent1"/>
                </a:solidFill>
              </a:rPr>
              <a:t>Low birth </a:t>
            </a:r>
            <a:r>
              <a:rPr lang="en-US" dirty="0" smtClean="0">
                <a:solidFill>
                  <a:schemeClr val="accent1"/>
                </a:solidFill>
              </a:rPr>
              <a:t>rates </a:t>
            </a:r>
            <a:r>
              <a:rPr lang="en-US" dirty="0" smtClean="0"/>
              <a:t>(</a:t>
            </a:r>
            <a:r>
              <a:rPr lang="en-US" dirty="0"/>
              <a:t>8-17) are found in urbanized </a:t>
            </a:r>
            <a:r>
              <a:rPr lang="en-US" dirty="0" smtClean="0"/>
              <a:t>MDCs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98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Center of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6564272" cy="43491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be found be averaging the spatial weight of population across the country</a:t>
            </a:r>
          </a:p>
          <a:p>
            <a:r>
              <a:rPr lang="en-US" dirty="0" smtClean="0"/>
              <a:t>In the US, the </a:t>
            </a:r>
            <a:r>
              <a:rPr lang="en-US" dirty="0" smtClean="0">
                <a:solidFill>
                  <a:schemeClr val="accent1"/>
                </a:solidFill>
              </a:rPr>
              <a:t>population center </a:t>
            </a:r>
            <a:r>
              <a:rPr lang="en-US" dirty="0" smtClean="0"/>
              <a:t>has continuously moved west each decade since the first census in 1790</a:t>
            </a:r>
          </a:p>
          <a:p>
            <a:pPr lvl="1"/>
            <a:r>
              <a:rPr lang="en-US" dirty="0" smtClean="0"/>
              <a:t>Originally, land in the Eastern United States was already owned and farm populations were high</a:t>
            </a:r>
          </a:p>
          <a:p>
            <a:pPr lvl="2"/>
            <a:r>
              <a:rPr lang="en-US" dirty="0" smtClean="0"/>
              <a:t>Because of this, people who wanted their own land were forced to migrate westward in order to start their own farms</a:t>
            </a:r>
          </a:p>
          <a:p>
            <a:pPr lvl="1"/>
            <a:r>
              <a:rPr lang="en-US" dirty="0" smtClean="0"/>
              <a:t>During WWII, arithmetic density and population center moved westward</a:t>
            </a:r>
          </a:p>
          <a:p>
            <a:pPr lvl="2"/>
            <a:r>
              <a:rPr lang="en-US" dirty="0" smtClean="0"/>
              <a:t>After WWII, population shifted South and West due to the Sunbelt Migration</a:t>
            </a:r>
            <a:endParaRPr lang="en-US" dirty="0"/>
          </a:p>
        </p:txBody>
      </p:sp>
      <p:pic>
        <p:nvPicPr>
          <p:cNvPr id="1026" name="Picture 2" descr="File:US Mean Center of Population 1790-2010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44594" y="2766191"/>
            <a:ext cx="4648200" cy="3490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4332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48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Across the </a:t>
            </a:r>
            <a:r>
              <a:rPr lang="en-US" dirty="0">
                <a:solidFill>
                  <a:schemeClr val="accent1"/>
                </a:solidFill>
              </a:rPr>
              <a:t>ecumene</a:t>
            </a:r>
            <a:r>
              <a:rPr lang="en-US" dirty="0"/>
              <a:t>, the living space of humans on the earth’s surface, there are certain limits to how many people an environment can support</a:t>
            </a:r>
          </a:p>
          <a:p>
            <a:pPr lvl="1"/>
            <a:r>
              <a:rPr lang="en-US" dirty="0"/>
              <a:t>Some regions support human settlement better than others</a:t>
            </a:r>
          </a:p>
          <a:p>
            <a:pPr lvl="2"/>
            <a:r>
              <a:rPr lang="en-US" dirty="0"/>
              <a:t>EX: Grasslands can support more people than deserts</a:t>
            </a:r>
          </a:p>
          <a:p>
            <a:pPr lvl="1"/>
            <a:r>
              <a:rPr lang="en-US" dirty="0"/>
              <a:t>More people are moving into </a:t>
            </a:r>
            <a:r>
              <a:rPr lang="en-US" dirty="0">
                <a:solidFill>
                  <a:schemeClr val="accent1"/>
                </a:solidFill>
              </a:rPr>
              <a:t>arid </a:t>
            </a:r>
            <a:r>
              <a:rPr lang="en-US" dirty="0" smtClean="0">
                <a:solidFill>
                  <a:schemeClr val="accent1"/>
                </a:solidFill>
              </a:rPr>
              <a:t>regions. </a:t>
            </a:r>
            <a:r>
              <a:rPr lang="en-US" dirty="0" smtClean="0"/>
              <a:t>Dry </a:t>
            </a:r>
            <a:r>
              <a:rPr lang="en-US" dirty="0"/>
              <a:t>regions will eventually lose sustainability, but we cannot predict when</a:t>
            </a:r>
          </a:p>
          <a:p>
            <a:r>
              <a:rPr lang="en-US" dirty="0">
                <a:solidFill>
                  <a:schemeClr val="accent1"/>
                </a:solidFill>
              </a:rPr>
              <a:t>Overpopulation</a:t>
            </a:r>
            <a:r>
              <a:rPr lang="en-US" dirty="0"/>
              <a:t> is a concern for all regions</a:t>
            </a:r>
          </a:p>
          <a:p>
            <a:pPr lvl="1"/>
            <a:r>
              <a:rPr lang="en-US" dirty="0"/>
              <a:t>Certain resources such as clean water, endangered plant and animal habitats, and nonrenewable energy sources like oil will be depleted </a:t>
            </a:r>
            <a:endParaRPr lang="en-US" dirty="0" smtClean="0"/>
          </a:p>
          <a:p>
            <a:pPr lvl="1"/>
            <a:r>
              <a:rPr lang="en-US" dirty="0" smtClean="0"/>
              <a:t>Many theorists have expressed a desire for large-scale family planning and contraceptive programs</a:t>
            </a:r>
          </a:p>
          <a:p>
            <a:pPr lvl="2"/>
            <a:r>
              <a:rPr lang="en-US" dirty="0" smtClean="0"/>
              <a:t>These </a:t>
            </a:r>
            <a:r>
              <a:rPr lang="en-US" dirty="0"/>
              <a:t>ideas are generally rejected based on religious beliefs</a:t>
            </a:r>
          </a:p>
          <a:p>
            <a:pPr lvl="1"/>
            <a:r>
              <a:rPr lang="en-US" dirty="0"/>
              <a:t>If there is overpopulation, personal space will decrease and this can cause social unrest and armed conflicts</a:t>
            </a:r>
          </a:p>
          <a:p>
            <a:r>
              <a:rPr lang="en-US" dirty="0" smtClean="0"/>
              <a:t>To </a:t>
            </a:r>
            <a:r>
              <a:rPr lang="en-US" dirty="0"/>
              <a:t>achieve sustainable resources for use in the coming decades, global programs that enforce recycling, energy conservation, farming practices, and a reduction of personal consumption are believed to be necessary</a:t>
            </a:r>
          </a:p>
        </p:txBody>
      </p:sp>
    </p:spTree>
    <p:extLst>
      <p:ext uri="{BB962C8B-B14F-4D97-AF65-F5344CB8AC3E}">
        <p14:creationId xmlns:p14="http://schemas.microsoft.com/office/powerpoint/2010/main" val="12815459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 types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Inter-regional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internal</a:t>
            </a:r>
            <a:r>
              <a:rPr lang="en-US" dirty="0" smtClean="0"/>
              <a:t> migrants move from one region of the country to another</a:t>
            </a:r>
          </a:p>
          <a:p>
            <a:pPr lvl="1"/>
            <a:r>
              <a:rPr lang="en-US" dirty="0" smtClean="0"/>
              <a:t>EX. Rural-urban migrants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Intraregional</a:t>
            </a:r>
            <a:r>
              <a:rPr lang="en-US" dirty="0" smtClean="0"/>
              <a:t> migrants move from one area to another within the same region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Transnational</a:t>
            </a:r>
            <a:r>
              <a:rPr lang="en-US" dirty="0" smtClean="0"/>
              <a:t> migrants are people that move from one country to another</a:t>
            </a:r>
          </a:p>
        </p:txBody>
      </p:sp>
    </p:spTree>
    <p:extLst>
      <p:ext uri="{BB962C8B-B14F-4D97-AF65-F5344CB8AC3E}">
        <p14:creationId xmlns:p14="http://schemas.microsoft.com/office/powerpoint/2010/main" val="2401320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voluntarily, but there are </a:t>
            </a:r>
            <a:r>
              <a:rPr lang="en-US" dirty="0" smtClean="0">
                <a:solidFill>
                  <a:schemeClr val="accent1"/>
                </a:solidFill>
              </a:rPr>
              <a:t>forced migrations</a:t>
            </a:r>
          </a:p>
          <a:p>
            <a:pPr lvl="1"/>
            <a:r>
              <a:rPr lang="en-US" dirty="0" smtClean="0"/>
              <a:t>People that are forced to move by war, disasters, or fear of government repression are known as </a:t>
            </a:r>
            <a:r>
              <a:rPr lang="en-US" dirty="0" smtClean="0">
                <a:solidFill>
                  <a:schemeClr val="accent1"/>
                </a:solidFill>
              </a:rPr>
              <a:t>refugees</a:t>
            </a:r>
          </a:p>
          <a:p>
            <a:pPr lvl="2"/>
            <a:r>
              <a:rPr lang="en-US" dirty="0" smtClean="0"/>
              <a:t>Some countries have programs to receive refugees from other countries and grant them </a:t>
            </a:r>
            <a:r>
              <a:rPr lang="en-US" dirty="0" smtClean="0">
                <a:solidFill>
                  <a:schemeClr val="accent1"/>
                </a:solidFill>
              </a:rPr>
              <a:t>asylum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temporarily or even permanently</a:t>
            </a:r>
          </a:p>
          <a:p>
            <a:pPr lvl="3"/>
            <a:r>
              <a:rPr lang="en-US" dirty="0" smtClean="0"/>
              <a:t>Host countries face economic burdens from supporting extra people</a:t>
            </a:r>
          </a:p>
          <a:p>
            <a:pPr lvl="3"/>
            <a:r>
              <a:rPr lang="en-US" dirty="0" smtClean="0"/>
              <a:t>Basic nutritional and sanitation needs are barely met if the host nation is a developing nation struggling to provide for its own people</a:t>
            </a:r>
          </a:p>
          <a:p>
            <a:pPr lvl="2"/>
            <a:r>
              <a:rPr lang="en-US" dirty="0" smtClean="0"/>
              <a:t>People seeking refuge that do not have government authorization are viewed as illegal immigrants</a:t>
            </a:r>
          </a:p>
          <a:p>
            <a:pPr lvl="3"/>
            <a:r>
              <a:rPr lang="en-US" dirty="0" smtClean="0"/>
              <a:t>Some countries have </a:t>
            </a:r>
            <a:r>
              <a:rPr lang="en-US" dirty="0" smtClean="0">
                <a:solidFill>
                  <a:schemeClr val="accent1"/>
                </a:solidFill>
              </a:rPr>
              <a:t>amnesty</a:t>
            </a:r>
            <a:r>
              <a:rPr lang="en-US" dirty="0" smtClean="0"/>
              <a:t> programs allowing illegal immigrants the opportunity to apply for official citizenship without facing arrest or deportation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52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Migrations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Step Migrations </a:t>
            </a:r>
            <a:r>
              <a:rPr lang="en-US" dirty="0"/>
              <a:t>are when people move up in a hierarchy of locations, with each move to a more prosperous location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Intervening opportunities </a:t>
            </a:r>
            <a:r>
              <a:rPr lang="en-US" dirty="0"/>
              <a:t>for work and economic improvement will increase the migrant’s distance </a:t>
            </a:r>
            <a:r>
              <a:rPr lang="en-US" dirty="0" smtClean="0"/>
              <a:t>traveled. Also </a:t>
            </a:r>
            <a:r>
              <a:rPr lang="en-US" dirty="0" smtClean="0">
                <a:solidFill>
                  <a:schemeClr val="accent1"/>
                </a:solidFill>
              </a:rPr>
              <a:t>intervening obstacles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Chain Migrations </a:t>
            </a:r>
            <a:r>
              <a:rPr lang="en-US" dirty="0"/>
              <a:t>are when a pioneering individual or group settles to a new place, establishing a new migrant threshold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pioneer</a:t>
            </a:r>
            <a:r>
              <a:rPr lang="en-US" dirty="0"/>
              <a:t> provides information on employment opportunities, access to markets or social networks, and encourages others to migrate to the location</a:t>
            </a:r>
          </a:p>
          <a:p>
            <a:pPr lvl="1"/>
            <a:r>
              <a:rPr lang="en-US" dirty="0"/>
              <a:t>More and more people move and a growing immigrant community is started</a:t>
            </a:r>
          </a:p>
        </p:txBody>
      </p:sp>
    </p:spTree>
    <p:extLst>
      <p:ext uri="{BB962C8B-B14F-4D97-AF65-F5344CB8AC3E}">
        <p14:creationId xmlns:p14="http://schemas.microsoft.com/office/powerpoint/2010/main" val="1592358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Movements and Remittances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645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Migrants who migrate purely for employment purposes have a cyclic movement from place to place</a:t>
            </a:r>
          </a:p>
          <a:p>
            <a:pPr lvl="1"/>
            <a:r>
              <a:rPr lang="en-US" dirty="0" smtClean="0"/>
              <a:t>For transnational labor migrants, foreign employees work for a limited period of time before returning to their home country</a:t>
            </a:r>
          </a:p>
          <a:p>
            <a:pPr lvl="2"/>
            <a:r>
              <a:rPr lang="en-US" dirty="0" smtClean="0"/>
              <a:t>This is sometimes called </a:t>
            </a:r>
            <a:r>
              <a:rPr lang="en-US" dirty="0" smtClean="0">
                <a:solidFill>
                  <a:schemeClr val="accent1"/>
                </a:solidFill>
              </a:rPr>
              <a:t>periodic movement </a:t>
            </a:r>
            <a:r>
              <a:rPr lang="en-US" dirty="0" smtClean="0"/>
              <a:t>if it is on an annual or seasonal basis</a:t>
            </a:r>
          </a:p>
          <a:p>
            <a:pPr lvl="3"/>
            <a:r>
              <a:rPr lang="en-US" dirty="0" smtClean="0"/>
              <a:t>EX: agricultural workers coming from Mexico to the US for different harvest periods, then coming home to return to their harvest on family farms</a:t>
            </a:r>
          </a:p>
          <a:p>
            <a:pPr lvl="2"/>
            <a:r>
              <a:rPr lang="en-US" dirty="0" smtClean="0"/>
              <a:t>The receiving country benefits from the inexpensive labor into their economy</a:t>
            </a:r>
          </a:p>
          <a:p>
            <a:pPr lvl="3"/>
            <a:r>
              <a:rPr lang="en-US" dirty="0" smtClean="0"/>
              <a:t>Socio-economic cost of receiving this flow of immigrants includes crime, unemployment, the social welfare burden, and national security concerns</a:t>
            </a:r>
          </a:p>
          <a:p>
            <a:pPr lvl="2"/>
            <a:r>
              <a:rPr lang="en-US" dirty="0" smtClean="0"/>
              <a:t>The loss of skilled workers in sending countries poses a problem (</a:t>
            </a:r>
            <a:r>
              <a:rPr lang="en-US" dirty="0" smtClean="0">
                <a:solidFill>
                  <a:schemeClr val="accent1"/>
                </a:solidFill>
              </a:rPr>
              <a:t>brain drain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largest positive economic effect of migration is the sending of remittances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Remittances</a:t>
            </a:r>
            <a:r>
              <a:rPr lang="en-US" dirty="0" smtClean="0"/>
              <a:t> are monetary and other cash transfers sent from transnational migrants to their families and communities back home</a:t>
            </a:r>
          </a:p>
          <a:p>
            <a:pPr lvl="2"/>
            <a:r>
              <a:rPr lang="en-US" dirty="0" smtClean="0"/>
              <a:t>Remittances create a positive impact in the migrant’s home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27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and Pull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NICs experience rapid internal </a:t>
            </a:r>
            <a:r>
              <a:rPr lang="en-US" dirty="0">
                <a:solidFill>
                  <a:schemeClr val="accent1"/>
                </a:solidFill>
              </a:rPr>
              <a:t>rural-to-urban</a:t>
            </a:r>
            <a:r>
              <a:rPr lang="en-US" dirty="0"/>
              <a:t> migrations</a:t>
            </a:r>
          </a:p>
          <a:p>
            <a:pPr lvl="1"/>
            <a:r>
              <a:rPr lang="en-US" dirty="0"/>
              <a:t>Employment at urban manufacturing locations seems to be the main intervening opportunity for internal immigrants</a:t>
            </a:r>
          </a:p>
          <a:p>
            <a:r>
              <a:rPr lang="en-US" dirty="0">
                <a:solidFill>
                  <a:schemeClr val="accent1"/>
                </a:solidFill>
              </a:rPr>
              <a:t>Push Factors </a:t>
            </a:r>
            <a:r>
              <a:rPr lang="en-US" dirty="0"/>
              <a:t>are things about the rural agricultural landscape and livelihood that force people out of the farms</a:t>
            </a:r>
          </a:p>
          <a:p>
            <a:r>
              <a:rPr lang="en-US" dirty="0">
                <a:solidFill>
                  <a:schemeClr val="accent1"/>
                </a:solidFill>
              </a:rPr>
              <a:t>Pull Factors </a:t>
            </a:r>
            <a:r>
              <a:rPr lang="en-US" dirty="0"/>
              <a:t>are things about cities that draw people to the urban landscape</a:t>
            </a:r>
          </a:p>
          <a:p>
            <a:r>
              <a:rPr lang="en-US" dirty="0"/>
              <a:t>The opposite of a pull factor is NOT a push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37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568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Push Factor</a:t>
            </a:r>
            <a:r>
              <a:rPr lang="en-US" dirty="0" smtClean="0"/>
              <a:t>: Armed Conflicts</a:t>
            </a:r>
          </a:p>
          <a:p>
            <a:pPr lvl="1"/>
            <a:r>
              <a:rPr lang="en-US" dirty="0" smtClean="0"/>
              <a:t>When conflicts emerge in rural areas, many people flee and become refugees to the safety of cities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Push Factor</a:t>
            </a:r>
            <a:r>
              <a:rPr lang="en-US" dirty="0" smtClean="0"/>
              <a:t>: Environmental Hazards</a:t>
            </a:r>
          </a:p>
          <a:p>
            <a:pPr lvl="1"/>
            <a:r>
              <a:rPr lang="en-US" dirty="0" smtClean="0"/>
              <a:t>Over usage of agricultural chemicals can poison soils and water supplies</a:t>
            </a:r>
          </a:p>
          <a:p>
            <a:pPr lvl="1"/>
            <a:r>
              <a:rPr lang="en-US" dirty="0" smtClean="0"/>
              <a:t>Improper use of pesticides can lead to birth defects in children</a:t>
            </a:r>
          </a:p>
          <a:p>
            <a:pPr lvl="1"/>
            <a:r>
              <a:rPr lang="en-US" dirty="0" smtClean="0"/>
              <a:t>Natural Disasters are also push factors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Push Factor</a:t>
            </a:r>
            <a:r>
              <a:rPr lang="en-US" dirty="0" smtClean="0"/>
              <a:t>: The High Cost of Land</a:t>
            </a:r>
          </a:p>
          <a:p>
            <a:pPr lvl="1"/>
            <a:r>
              <a:rPr lang="en-US" dirty="0" smtClean="0"/>
              <a:t>In NICs, land prices increase</a:t>
            </a:r>
          </a:p>
          <a:p>
            <a:pPr lvl="2"/>
            <a:r>
              <a:rPr lang="en-US" dirty="0" smtClean="0"/>
              <a:t>Farmers who have owned land may have the opportunity to sell their land for more money than several years of harvests. This money could be used for migration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Pull Factors</a:t>
            </a:r>
          </a:p>
          <a:p>
            <a:pPr lvl="1"/>
            <a:r>
              <a:rPr lang="en-US" dirty="0" smtClean="0"/>
              <a:t>Mainly employment related</a:t>
            </a:r>
          </a:p>
          <a:p>
            <a:pPr lvl="1"/>
            <a:r>
              <a:rPr lang="en-US" dirty="0" smtClean="0"/>
              <a:t>Pull of Services such as medical care or education are also substantial pull factors. Media can also be used as a pull factor</a:t>
            </a:r>
          </a:p>
          <a:p>
            <a:pPr lvl="1"/>
            <a:r>
              <a:rPr lang="en-US" dirty="0" smtClean="0"/>
              <a:t>Clean water is not considered as a pull factor since there are cases where the rural population has less contaminated water than the urban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</a:t>
            </a:r>
            <a:r>
              <a:rPr lang="en-US" dirty="0">
                <a:solidFill>
                  <a:schemeClr val="accent1"/>
                </a:solidFill>
              </a:rPr>
              <a:t>crude death rate </a:t>
            </a:r>
            <a:r>
              <a:rPr lang="en-US" dirty="0"/>
              <a:t>or </a:t>
            </a:r>
            <a:r>
              <a:rPr lang="en-US" dirty="0">
                <a:solidFill>
                  <a:schemeClr val="accent1"/>
                </a:solidFill>
              </a:rPr>
              <a:t>CDR</a:t>
            </a:r>
          </a:p>
          <a:p>
            <a:r>
              <a:rPr lang="en-US" dirty="0"/>
              <a:t>Annual statistic </a:t>
            </a:r>
          </a:p>
          <a:p>
            <a:r>
              <a:rPr lang="en-US" dirty="0"/>
              <a:t>Calculated the same way the birth rate is</a:t>
            </a:r>
          </a:p>
          <a:p>
            <a:pPr algn="ctr">
              <a:buNone/>
            </a:pPr>
            <a:r>
              <a:rPr lang="en-US" dirty="0"/>
              <a:t>Death Rate Formula:</a:t>
            </a:r>
          </a:p>
          <a:p>
            <a:pPr algn="ctr">
              <a:buNone/>
            </a:pPr>
            <a:r>
              <a:rPr lang="en-US" dirty="0"/>
              <a:t>Deaths</a:t>
            </a:r>
          </a:p>
          <a:p>
            <a:pPr algn="ctr">
              <a:buNone/>
            </a:pPr>
            <a:r>
              <a:rPr lang="en-US" dirty="0"/>
              <a:t>Population/1,000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63892" y="4596468"/>
            <a:ext cx="350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2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 on Death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high death rate can show whether a country is experiencing war, disease, or famine</a:t>
            </a:r>
          </a:p>
          <a:p>
            <a:r>
              <a:rPr lang="en-US" dirty="0" smtClean="0"/>
              <a:t>LDCs typically </a:t>
            </a:r>
            <a:r>
              <a:rPr lang="en-US" dirty="0"/>
              <a:t>have a high </a:t>
            </a:r>
            <a:r>
              <a:rPr lang="en-US" dirty="0" smtClean="0"/>
              <a:t>CDR due </a:t>
            </a:r>
            <a:r>
              <a:rPr lang="en-US" dirty="0"/>
              <a:t>to a combination of poverty, epidemics, and a lack of medical care</a:t>
            </a:r>
          </a:p>
          <a:p>
            <a:pPr lvl="1"/>
            <a:r>
              <a:rPr lang="en-US" dirty="0"/>
              <a:t>These lead to a low life expectancy, which results in a higher death rate</a:t>
            </a:r>
          </a:p>
          <a:p>
            <a:r>
              <a:rPr lang="en-US" dirty="0"/>
              <a:t>However, </a:t>
            </a:r>
            <a:r>
              <a:rPr lang="en-US" dirty="0" smtClean="0"/>
              <a:t>thanks to </a:t>
            </a:r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Green </a:t>
            </a:r>
            <a:r>
              <a:rPr lang="en-US" dirty="0" smtClean="0">
                <a:solidFill>
                  <a:schemeClr val="accent1"/>
                </a:solidFill>
              </a:rPr>
              <a:t>Revolution, </a:t>
            </a:r>
            <a:r>
              <a:rPr lang="en-US" dirty="0"/>
              <a:t>hygiene, health care, and life expectancy have increased resulting in lower death rates in </a:t>
            </a:r>
            <a:r>
              <a:rPr lang="en-US" dirty="0" smtClean="0"/>
              <a:t>LDCs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4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Rate of Natural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Rate of Natural Increase(RNI)</a:t>
            </a:r>
          </a:p>
          <a:p>
            <a:pPr lvl="1"/>
            <a:r>
              <a:rPr lang="en-US" dirty="0"/>
              <a:t>Sometimes referred to as the </a:t>
            </a:r>
            <a:r>
              <a:rPr lang="en-US" dirty="0">
                <a:solidFill>
                  <a:schemeClr val="accent1"/>
                </a:solidFill>
              </a:rPr>
              <a:t>natural increase rate(NIR) </a:t>
            </a:r>
          </a:p>
          <a:p>
            <a:r>
              <a:rPr lang="en-US" dirty="0"/>
              <a:t>The RNI is the annual percentage of population growth of that country for a one-year period</a:t>
            </a:r>
          </a:p>
          <a:p>
            <a:pPr lvl="1"/>
            <a:r>
              <a:rPr lang="en-US" dirty="0"/>
              <a:t>Includes % sign in answer</a:t>
            </a:r>
          </a:p>
          <a:p>
            <a:pPr algn="ctr">
              <a:buNone/>
            </a:pPr>
            <a:r>
              <a:rPr lang="en-US" dirty="0"/>
              <a:t>Rate of Natural Increase Formula:</a:t>
            </a:r>
          </a:p>
          <a:p>
            <a:pPr algn="ctr">
              <a:buNone/>
            </a:pPr>
            <a:r>
              <a:rPr lang="en-US" dirty="0"/>
              <a:t>Birth Rate – Death Rate</a:t>
            </a:r>
          </a:p>
          <a:p>
            <a:pPr algn="ctr">
              <a:buNone/>
            </a:pPr>
            <a:r>
              <a:rPr lang="en-US" dirty="0"/>
              <a:t>10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15236" y="5148044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49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RNI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possible to have a </a:t>
            </a:r>
            <a:r>
              <a:rPr lang="en-US" dirty="0">
                <a:solidFill>
                  <a:schemeClr val="accent1"/>
                </a:solidFill>
              </a:rPr>
              <a:t>negative RNI </a:t>
            </a:r>
            <a:r>
              <a:rPr lang="en-US" dirty="0"/>
              <a:t>if the death rate is more than the birth rate</a:t>
            </a:r>
          </a:p>
          <a:p>
            <a:pPr lvl="1"/>
            <a:r>
              <a:rPr lang="en-US" dirty="0"/>
              <a:t>If an RNI is negative, that means that the population in that country has </a:t>
            </a:r>
            <a:r>
              <a:rPr lang="en-US" b="1" i="1" dirty="0"/>
              <a:t>decreased</a:t>
            </a:r>
            <a:r>
              <a:rPr lang="en-US" dirty="0"/>
              <a:t> during that year it was measured</a:t>
            </a:r>
          </a:p>
          <a:p>
            <a:r>
              <a:rPr lang="en-US" dirty="0"/>
              <a:t>RNI is negative if </a:t>
            </a:r>
            <a:r>
              <a:rPr lang="en-US" dirty="0" smtClean="0"/>
              <a:t>an event </a:t>
            </a:r>
            <a:r>
              <a:rPr lang="en-US" dirty="0"/>
              <a:t>such as </a:t>
            </a:r>
            <a:r>
              <a:rPr lang="en-US" dirty="0" smtClean="0"/>
              <a:t>a </a:t>
            </a:r>
            <a:r>
              <a:rPr lang="en-US" dirty="0" smtClean="0"/>
              <a:t>natural </a:t>
            </a:r>
            <a:r>
              <a:rPr lang="en-US" dirty="0"/>
              <a:t>disaster has occurred or vicious epidemics hit the country</a:t>
            </a:r>
          </a:p>
          <a:p>
            <a:pPr lvl="1"/>
            <a:r>
              <a:rPr lang="en-US" dirty="0"/>
              <a:t>EX: Haiti(2010)- RNI: -7.39% </a:t>
            </a:r>
          </a:p>
          <a:p>
            <a:pPr lvl="2"/>
            <a:r>
              <a:rPr lang="en-US" dirty="0"/>
              <a:t>Reason: 2010 Earthquake in Haiti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2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Shrinkage in RNI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explanation of a negative RNI is in </a:t>
            </a:r>
            <a:r>
              <a:rPr lang="en-US" dirty="0" smtClean="0"/>
              <a:t>MDCs that </a:t>
            </a:r>
            <a:r>
              <a:rPr lang="en-US" dirty="0"/>
              <a:t>are highly urbanized and where their role of women in society is </a:t>
            </a:r>
            <a:r>
              <a:rPr lang="en-US" dirty="0" smtClean="0"/>
              <a:t>improving.</a:t>
            </a:r>
            <a:endParaRPr lang="en-US" dirty="0"/>
          </a:p>
          <a:p>
            <a:pPr lvl="1"/>
            <a:r>
              <a:rPr lang="en-US" dirty="0"/>
              <a:t>If a woman is engaged in business, political activity, or urban social networks, </a:t>
            </a:r>
            <a:r>
              <a:rPr lang="en-US" b="1" i="1" dirty="0"/>
              <a:t>she is less likely to have children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Double-income no-kid(DINK) </a:t>
            </a:r>
            <a:r>
              <a:rPr lang="en-US" dirty="0"/>
              <a:t>households are more common as well as single parent-single child </a:t>
            </a:r>
            <a:r>
              <a:rPr lang="en-US" dirty="0" smtClean="0"/>
              <a:t>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317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129</TotalTime>
  <Words>3065</Words>
  <Application>Microsoft Office PowerPoint</Application>
  <PresentationFormat>Widescreen</PresentationFormat>
  <Paragraphs>336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Trebuchet MS</vt:lpstr>
      <vt:lpstr>Berlin</vt:lpstr>
      <vt:lpstr>Analyzing Population and Migration</vt:lpstr>
      <vt:lpstr>Basic Population Statistics</vt:lpstr>
      <vt:lpstr>Birth Rate</vt:lpstr>
      <vt:lpstr>More Info on Birth Rate</vt:lpstr>
      <vt:lpstr>Death Rate</vt:lpstr>
      <vt:lpstr>More Info on Death Rate</vt:lpstr>
      <vt:lpstr>The Rate of Natural Increase</vt:lpstr>
      <vt:lpstr>Negative RNI</vt:lpstr>
      <vt:lpstr>Shrinkage in RNI</vt:lpstr>
      <vt:lpstr>A Flaw in the ‘Natural’ Increase</vt:lpstr>
      <vt:lpstr>Doubling Time</vt:lpstr>
      <vt:lpstr>The Net Migration Rate</vt:lpstr>
      <vt:lpstr>Total Fertility Rate</vt:lpstr>
      <vt:lpstr>The Replacement Rate</vt:lpstr>
      <vt:lpstr>The Demographic Transition Model</vt:lpstr>
      <vt:lpstr>The Demographic Transition Model</vt:lpstr>
      <vt:lpstr>Predictions</vt:lpstr>
      <vt:lpstr>NICs</vt:lpstr>
      <vt:lpstr>MDCs</vt:lpstr>
      <vt:lpstr>S-Curve of Population</vt:lpstr>
      <vt:lpstr>Stage 1</vt:lpstr>
      <vt:lpstr>Stage 1- Births and Deaths</vt:lpstr>
      <vt:lpstr>Stage 2</vt:lpstr>
      <vt:lpstr>Stage 2- Births and Deaths</vt:lpstr>
      <vt:lpstr>Stage 3</vt:lpstr>
      <vt:lpstr>Stage 3- Births and Deaths</vt:lpstr>
      <vt:lpstr>Stage 4</vt:lpstr>
      <vt:lpstr>Stage 4- Births and Deaths</vt:lpstr>
      <vt:lpstr>Stage 4</vt:lpstr>
      <vt:lpstr>The Big Picture</vt:lpstr>
      <vt:lpstr>The Big Picture</vt:lpstr>
      <vt:lpstr>Malthusian Theory</vt:lpstr>
      <vt:lpstr>Mathematically</vt:lpstr>
      <vt:lpstr>What Happened, Instead?</vt:lpstr>
      <vt:lpstr>Neo-Malthusians</vt:lpstr>
      <vt:lpstr>Population Pyramids</vt:lpstr>
      <vt:lpstr>Gaps and Busts</vt:lpstr>
      <vt:lpstr>The Top</vt:lpstr>
      <vt:lpstr>Population Density</vt:lpstr>
      <vt:lpstr>Center of Population</vt:lpstr>
      <vt:lpstr>Population and Sustainability</vt:lpstr>
      <vt:lpstr>Migration</vt:lpstr>
      <vt:lpstr>Migration</vt:lpstr>
      <vt:lpstr>Various Migrations</vt:lpstr>
      <vt:lpstr>Cyclic Movements and Remittances</vt:lpstr>
      <vt:lpstr>Push and Pull Factors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Bhakta D. Bosworth</dc:creator>
  <cp:lastModifiedBy>Bhakta D. Bosworth</cp:lastModifiedBy>
  <cp:revision>11</cp:revision>
  <dcterms:created xsi:type="dcterms:W3CDTF">2013-07-15T20:24:27Z</dcterms:created>
  <dcterms:modified xsi:type="dcterms:W3CDTF">2015-04-20T16:33:14Z</dcterms:modified>
</cp:coreProperties>
</file>