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3" r:id="rId6"/>
    <p:sldId id="264" r:id="rId7"/>
    <p:sldId id="266" r:id="rId8"/>
    <p:sldId id="267" r:id="rId9"/>
    <p:sldId id="268" r:id="rId10"/>
    <p:sldId id="269" r:id="rId11"/>
    <p:sldId id="270" r:id="rId12"/>
    <p:sldId id="271" r:id="rId13"/>
    <p:sldId id="272" r:id="rId14"/>
    <p:sldId id="276" r:id="rId15"/>
    <p:sldId id="280" r:id="rId16"/>
    <p:sldId id="281" r:id="rId17"/>
    <p:sldId id="282" r:id="rId18"/>
    <p:sldId id="283" r:id="rId19"/>
    <p:sldId id="284" r:id="rId20"/>
    <p:sldId id="285" r:id="rId21"/>
    <p:sldId id="286" r:id="rId22"/>
    <p:sldId id="288" r:id="rId23"/>
    <p:sldId id="289" r:id="rId24"/>
    <p:sldId id="290" r:id="rId25"/>
    <p:sldId id="291" r:id="rId26"/>
    <p:sldId id="292" r:id="rId27"/>
    <p:sldId id="293" r:id="rId28"/>
    <p:sldId id="294" r:id="rId29"/>
    <p:sldId id="295" r:id="rId30"/>
    <p:sldId id="296" r:id="rId31"/>
    <p:sldId id="299" r:id="rId32"/>
    <p:sldId id="300" r:id="rId33"/>
    <p:sldId id="30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86" d="100"/>
          <a:sy n="86" d="100"/>
        </p:scale>
        <p:origin x="422" y="62"/>
      </p:cViewPr>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4/20/2015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4/20/2015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739AC-709C-4C46-BF31-12C78841016D}" type="slidenum">
              <a:rPr lang="en-US" smtClean="0"/>
              <a:pPr/>
              <a:t>24</a:t>
            </a:fld>
            <a:endParaRPr lang="en-US"/>
          </a:p>
        </p:txBody>
      </p:sp>
    </p:spTree>
    <p:extLst>
      <p:ext uri="{BB962C8B-B14F-4D97-AF65-F5344CB8AC3E}">
        <p14:creationId xmlns:p14="http://schemas.microsoft.com/office/powerpoint/2010/main" val="370829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4/20/2015</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Human Geography</a:t>
            </a:r>
            <a:endParaRPr lang="en-US" dirty="0"/>
          </a:p>
        </p:txBody>
      </p:sp>
      <p:sp>
        <p:nvSpPr>
          <p:cNvPr id="3" name="Subtitle 2"/>
          <p:cNvSpPr>
            <a:spLocks noGrp="1"/>
          </p:cNvSpPr>
          <p:nvPr>
            <p:ph type="subTitle" idx="1"/>
          </p:nvPr>
        </p:nvSpPr>
        <p:spPr/>
        <p:txBody>
          <a:bodyPr>
            <a:normAutofit/>
          </a:bodyPr>
          <a:lstStyle/>
          <a:p>
            <a:endParaRPr lang="en-US" dirty="0" smtClean="0"/>
          </a:p>
        </p:txBody>
      </p:sp>
    </p:spTree>
    <p:extLst>
      <p:ext uri="{BB962C8B-B14F-4D97-AF65-F5344CB8AC3E}">
        <p14:creationId xmlns:p14="http://schemas.microsoft.com/office/powerpoint/2010/main" val="2951012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Space-Time Compression</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6"/>
                </a:solidFill>
              </a:rPr>
              <a:t>Space-Time Compression </a:t>
            </a:r>
            <a:r>
              <a:rPr lang="en-US" dirty="0" smtClean="0"/>
              <a:t>is the decreased time and relative distance between places due to technological advances in </a:t>
            </a:r>
            <a:r>
              <a:rPr lang="en-US" dirty="0" smtClean="0">
                <a:solidFill>
                  <a:schemeClr val="accent6"/>
                </a:solidFill>
              </a:rPr>
              <a:t>communication and transportation systems</a:t>
            </a:r>
            <a:r>
              <a:rPr lang="en-US" dirty="0" smtClean="0"/>
              <a:t>.</a:t>
            </a:r>
          </a:p>
          <a:p>
            <a:pPr lvl="1"/>
            <a:r>
              <a:rPr lang="en-US" dirty="0" smtClean="0"/>
              <a:t>Technology can reduce the relative distance between places</a:t>
            </a:r>
          </a:p>
          <a:p>
            <a:pPr lvl="2"/>
            <a:r>
              <a:rPr lang="en-US" dirty="0" smtClean="0"/>
              <a:t>Transportation such as airplanes or trains can reduce travel time between two distant points and, as a result, increase their interaction</a:t>
            </a:r>
          </a:p>
          <a:p>
            <a:pPr lvl="2"/>
            <a:r>
              <a:rPr lang="en-US" dirty="0" smtClean="0"/>
              <a:t>The Internet can also influence space-time compression. </a:t>
            </a:r>
            <a:endParaRPr lang="en-US" dirty="0"/>
          </a:p>
        </p:txBody>
      </p:sp>
    </p:spTree>
    <p:extLst>
      <p:ext uri="{BB962C8B-B14F-4D97-AF65-F5344CB8AC3E}">
        <p14:creationId xmlns:p14="http://schemas.microsoft.com/office/powerpoint/2010/main" val="1917144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Interactions </a:t>
            </a:r>
            <a:endParaRPr lang="en-US" dirty="0"/>
          </a:p>
        </p:txBody>
      </p:sp>
      <p:sp>
        <p:nvSpPr>
          <p:cNvPr id="3" name="Content Placeholder 2"/>
          <p:cNvSpPr>
            <a:spLocks noGrp="1"/>
          </p:cNvSpPr>
          <p:nvPr>
            <p:ph idx="1"/>
          </p:nvPr>
        </p:nvSpPr>
        <p:spPr/>
        <p:txBody>
          <a:bodyPr/>
          <a:lstStyle/>
          <a:p>
            <a:r>
              <a:rPr lang="en-US" dirty="0" smtClean="0"/>
              <a:t>Patterns</a:t>
            </a:r>
          </a:p>
          <a:p>
            <a:pPr lvl="1"/>
            <a:r>
              <a:rPr lang="en-US" dirty="0" smtClean="0"/>
              <a:t>Land survey patterns</a:t>
            </a:r>
          </a:p>
          <a:p>
            <a:r>
              <a:rPr lang="en-US" dirty="0" smtClean="0"/>
              <a:t>Diffusion Patterns</a:t>
            </a:r>
          </a:p>
          <a:p>
            <a:r>
              <a:rPr lang="en-US" dirty="0" smtClean="0"/>
              <a:t>Density</a:t>
            </a:r>
          </a:p>
          <a:p>
            <a:r>
              <a:rPr lang="en-US" dirty="0" smtClean="0"/>
              <a:t>Central Places</a:t>
            </a:r>
          </a:p>
          <a:p>
            <a:r>
              <a:rPr lang="en-US" dirty="0" smtClean="0"/>
              <a:t>Core and Periphery</a:t>
            </a:r>
            <a:endParaRPr lang="en-US" dirty="0"/>
          </a:p>
        </p:txBody>
      </p:sp>
    </p:spTree>
    <p:extLst>
      <p:ext uri="{BB962C8B-B14F-4D97-AF65-F5344CB8AC3E}">
        <p14:creationId xmlns:p14="http://schemas.microsoft.com/office/powerpoint/2010/main" val="3142161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Spatial </a:t>
            </a:r>
            <a:r>
              <a:rPr lang="en-US" dirty="0" smtClean="0"/>
              <a:t>Interactions</a:t>
            </a:r>
            <a:endParaRPr lang="en-US" dirty="0"/>
          </a:p>
        </p:txBody>
      </p:sp>
      <p:sp>
        <p:nvSpPr>
          <p:cNvPr id="3" name="Content Placeholder 2"/>
          <p:cNvSpPr>
            <a:spLocks noGrp="1"/>
          </p:cNvSpPr>
          <p:nvPr>
            <p:ph idx="1"/>
          </p:nvPr>
        </p:nvSpPr>
        <p:spPr/>
        <p:txBody>
          <a:bodyPr>
            <a:normAutofit/>
          </a:bodyPr>
          <a:lstStyle/>
          <a:p>
            <a:r>
              <a:rPr lang="en-US" dirty="0" smtClean="0"/>
              <a:t>Patterns</a:t>
            </a:r>
          </a:p>
          <a:p>
            <a:pPr lvl="1"/>
            <a:r>
              <a:rPr lang="en-US" dirty="0" smtClean="0">
                <a:solidFill>
                  <a:schemeClr val="accent6"/>
                </a:solidFill>
              </a:rPr>
              <a:t>Cluster-</a:t>
            </a:r>
            <a:r>
              <a:rPr lang="en-US" dirty="0" smtClean="0"/>
              <a:t> objects are grouped together on the earth’s surface</a:t>
            </a:r>
          </a:p>
          <a:p>
            <a:pPr lvl="1"/>
            <a:r>
              <a:rPr lang="en-US" dirty="0" smtClean="0">
                <a:solidFill>
                  <a:schemeClr val="accent6"/>
                </a:solidFill>
              </a:rPr>
              <a:t>Agglomeration-</a:t>
            </a:r>
            <a:r>
              <a:rPr lang="en-US" dirty="0" smtClean="0"/>
              <a:t> when clustering occurs purposefully around a central point or an economic growth pole</a:t>
            </a:r>
          </a:p>
          <a:p>
            <a:pPr lvl="1"/>
            <a:r>
              <a:rPr lang="en-US" dirty="0" smtClean="0">
                <a:solidFill>
                  <a:schemeClr val="accent6"/>
                </a:solidFill>
              </a:rPr>
              <a:t>Random pattern- </a:t>
            </a:r>
            <a:r>
              <a:rPr lang="en-US" dirty="0" smtClean="0"/>
              <a:t>no reason for a particular distribution of  a spatial phenomenon</a:t>
            </a:r>
          </a:p>
          <a:p>
            <a:pPr lvl="1"/>
            <a:r>
              <a:rPr lang="en-US" dirty="0" smtClean="0">
                <a:solidFill>
                  <a:schemeClr val="accent6"/>
                </a:solidFill>
              </a:rPr>
              <a:t>Scattered-</a:t>
            </a:r>
            <a:r>
              <a:rPr lang="en-US" dirty="0" smtClean="0"/>
              <a:t> objects that are normally ordered but appear dispersed</a:t>
            </a:r>
          </a:p>
        </p:txBody>
      </p:sp>
    </p:spTree>
    <p:extLst>
      <p:ext uri="{BB962C8B-B14F-4D97-AF65-F5344CB8AC3E}">
        <p14:creationId xmlns:p14="http://schemas.microsoft.com/office/powerpoint/2010/main" val="326185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Spatial Interactions </a:t>
            </a:r>
            <a:r>
              <a:rPr lang="en-US" dirty="0" smtClean="0"/>
              <a:t>- Land </a:t>
            </a:r>
            <a:r>
              <a:rPr lang="en-US" dirty="0" smtClean="0"/>
              <a:t>Survey Patterns</a:t>
            </a:r>
            <a:endParaRPr lang="en-US" dirty="0"/>
          </a:p>
        </p:txBody>
      </p:sp>
      <p:sp>
        <p:nvSpPr>
          <p:cNvPr id="3" name="Content Placeholder 2"/>
          <p:cNvSpPr>
            <a:spLocks noGrp="1"/>
          </p:cNvSpPr>
          <p:nvPr>
            <p:ph idx="1"/>
          </p:nvPr>
        </p:nvSpPr>
        <p:spPr/>
        <p:txBody>
          <a:bodyPr>
            <a:normAutofit/>
          </a:bodyPr>
          <a:lstStyle/>
          <a:p>
            <a:r>
              <a:rPr lang="en-US" dirty="0" smtClean="0"/>
              <a:t>Different types of land survey patterns</a:t>
            </a:r>
          </a:p>
          <a:p>
            <a:pPr lvl="1"/>
            <a:r>
              <a:rPr lang="en-US" dirty="0" smtClean="0">
                <a:solidFill>
                  <a:schemeClr val="accent6"/>
                </a:solidFill>
              </a:rPr>
              <a:t>Metes and Bounds</a:t>
            </a:r>
          </a:p>
          <a:p>
            <a:pPr lvl="2"/>
            <a:r>
              <a:rPr lang="en-US" dirty="0"/>
              <a:t>Developed in Europe centuries before the US used this method</a:t>
            </a:r>
          </a:p>
          <a:p>
            <a:pPr lvl="2"/>
            <a:r>
              <a:rPr lang="en-US" dirty="0"/>
              <a:t>East of central Ohio and Ontario, land surveys until the 1830s </a:t>
            </a:r>
            <a:r>
              <a:rPr lang="en-US" dirty="0"/>
              <a:t>used natural landscape features to divide the land (metes and bounds).</a:t>
            </a:r>
          </a:p>
          <a:p>
            <a:pPr lvl="1"/>
            <a:r>
              <a:rPr lang="en-US" dirty="0" smtClean="0">
                <a:solidFill>
                  <a:schemeClr val="accent6"/>
                </a:solidFill>
              </a:rPr>
              <a:t>Township and Range</a:t>
            </a:r>
          </a:p>
          <a:p>
            <a:pPr lvl="2"/>
            <a:r>
              <a:rPr lang="en-US" dirty="0"/>
              <a:t>After the 1830s, new technology allowed surveyors to divide the land based on lines of longitude and latitude</a:t>
            </a:r>
          </a:p>
          <a:p>
            <a:pPr lvl="3"/>
            <a:r>
              <a:rPr lang="en-US" dirty="0"/>
              <a:t>This produced the geometric shape to many western states of the United </a:t>
            </a:r>
            <a:r>
              <a:rPr lang="en-US" dirty="0" smtClean="0"/>
              <a:t>States.</a:t>
            </a:r>
            <a:endParaRPr lang="en-US" dirty="0" smtClean="0">
              <a:solidFill>
                <a:schemeClr val="accent6"/>
              </a:solidFill>
            </a:endParaRPr>
          </a:p>
          <a:p>
            <a:pPr lvl="1"/>
            <a:r>
              <a:rPr lang="en-US" dirty="0" smtClean="0">
                <a:solidFill>
                  <a:schemeClr val="accent6"/>
                </a:solidFill>
              </a:rPr>
              <a:t>Long lots</a:t>
            </a:r>
          </a:p>
          <a:p>
            <a:pPr lvl="2"/>
            <a:r>
              <a:rPr lang="en-US" dirty="0"/>
              <a:t>Former French colonial areas such as Quebec and Louisiana have long-lot patterns</a:t>
            </a:r>
          </a:p>
          <a:p>
            <a:pPr lvl="3"/>
            <a:r>
              <a:rPr lang="en-US" dirty="0"/>
              <a:t>These have a narrow frontage along a road or waterway with a long lot shape behind</a:t>
            </a:r>
          </a:p>
          <a:p>
            <a:pPr lvl="1"/>
            <a:endParaRPr lang="en-US" dirty="0">
              <a:solidFill>
                <a:schemeClr val="accent6"/>
              </a:solidFill>
            </a:endParaRPr>
          </a:p>
        </p:txBody>
      </p:sp>
    </p:spTree>
    <p:extLst>
      <p:ext uri="{BB962C8B-B14F-4D97-AF65-F5344CB8AC3E}">
        <p14:creationId xmlns:p14="http://schemas.microsoft.com/office/powerpoint/2010/main" val="357030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Spatial Interactions </a:t>
            </a:r>
            <a:r>
              <a:rPr lang="en-US" dirty="0" smtClean="0"/>
              <a:t>- Diffusion </a:t>
            </a:r>
            <a:r>
              <a:rPr lang="en-US" dirty="0"/>
              <a:t>Patterns</a:t>
            </a:r>
            <a:endParaRPr lang="en-US" dirty="0"/>
          </a:p>
        </p:txBody>
      </p:sp>
      <p:sp>
        <p:nvSpPr>
          <p:cNvPr id="3" name="Content Placeholder 2"/>
          <p:cNvSpPr>
            <a:spLocks noGrp="1"/>
          </p:cNvSpPr>
          <p:nvPr>
            <p:ph idx="1"/>
          </p:nvPr>
        </p:nvSpPr>
        <p:spPr>
          <a:xfrm>
            <a:off x="1295400" y="1828799"/>
            <a:ext cx="9233274" cy="4536489"/>
          </a:xfrm>
        </p:spPr>
        <p:txBody>
          <a:bodyPr>
            <a:normAutofit fontScale="92500" lnSpcReduction="10000"/>
          </a:bodyPr>
          <a:lstStyle/>
          <a:p>
            <a:r>
              <a:rPr lang="en-US" dirty="0" smtClean="0"/>
              <a:t>There are various ways and patterns in which human phenomena diffuse spatially or spread across the earth’s surface</a:t>
            </a:r>
          </a:p>
          <a:p>
            <a:pPr lvl="1"/>
            <a:r>
              <a:rPr lang="en-US" dirty="0" smtClean="0"/>
              <a:t>That point of origin or place of innovation can be called a </a:t>
            </a:r>
            <a:r>
              <a:rPr lang="en-US" dirty="0" smtClean="0">
                <a:solidFill>
                  <a:schemeClr val="accent6"/>
                </a:solidFill>
              </a:rPr>
              <a:t>hearth.</a:t>
            </a:r>
          </a:p>
          <a:p>
            <a:r>
              <a:rPr lang="en-US" dirty="0" smtClean="0">
                <a:solidFill>
                  <a:schemeClr val="accent6"/>
                </a:solidFill>
              </a:rPr>
              <a:t>Expansion Diffusion</a:t>
            </a:r>
          </a:p>
          <a:p>
            <a:pPr lvl="1"/>
            <a:r>
              <a:rPr lang="en-US" dirty="0" smtClean="0"/>
              <a:t>Originates </a:t>
            </a:r>
            <a:r>
              <a:rPr lang="en-US" dirty="0"/>
              <a:t>in a central place and expands outwards in all directions.</a:t>
            </a:r>
          </a:p>
          <a:p>
            <a:pPr lvl="1"/>
            <a:r>
              <a:rPr lang="en-US" dirty="0"/>
              <a:t>Distance does not have to be equal in all </a:t>
            </a:r>
            <a:r>
              <a:rPr lang="en-US" dirty="0" smtClean="0"/>
              <a:t>directions</a:t>
            </a:r>
            <a:endParaRPr lang="en-US" dirty="0">
              <a:solidFill>
                <a:schemeClr val="accent6"/>
              </a:solidFill>
            </a:endParaRPr>
          </a:p>
          <a:p>
            <a:r>
              <a:rPr lang="en-US" dirty="0" smtClean="0">
                <a:solidFill>
                  <a:schemeClr val="accent6"/>
                </a:solidFill>
              </a:rPr>
              <a:t>Hierarchical Diffusion</a:t>
            </a:r>
          </a:p>
          <a:p>
            <a:pPr lvl="1"/>
            <a:r>
              <a:rPr lang="en-US" dirty="0"/>
              <a:t>Originates in a first-order location and later moves to second-order locations, which move to tertiary-order locations, </a:t>
            </a:r>
            <a:r>
              <a:rPr lang="en-US" dirty="0" smtClean="0"/>
              <a:t>which leads to an endless cycle.</a:t>
            </a:r>
            <a:endParaRPr lang="en-US" dirty="0"/>
          </a:p>
          <a:p>
            <a:r>
              <a:rPr lang="en-US" dirty="0" smtClean="0">
                <a:solidFill>
                  <a:schemeClr val="accent6"/>
                </a:solidFill>
              </a:rPr>
              <a:t>Relocation Diffusion</a:t>
            </a:r>
          </a:p>
          <a:p>
            <a:pPr lvl="1"/>
            <a:r>
              <a:rPr lang="en-US" dirty="0"/>
              <a:t>Begins at a point of origin and then crosses a significant physical barrier, and later relocates on the other side</a:t>
            </a:r>
          </a:p>
          <a:p>
            <a:endParaRPr lang="en-US" dirty="0"/>
          </a:p>
        </p:txBody>
      </p:sp>
      <p:sp>
        <p:nvSpPr>
          <p:cNvPr id="4" name="Oval 3"/>
          <p:cNvSpPr/>
          <p:nvPr/>
        </p:nvSpPr>
        <p:spPr>
          <a:xfrm>
            <a:off x="609599" y="2806083"/>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4" idx="0"/>
          </p:cNvCxnSpPr>
          <p:nvPr/>
        </p:nvCxnSpPr>
        <p:spPr>
          <a:xfrm flipV="1">
            <a:off x="761999" y="2348883"/>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7"/>
          </p:cNvCxnSpPr>
          <p:nvPr/>
        </p:nvCxnSpPr>
        <p:spPr>
          <a:xfrm flipV="1">
            <a:off x="869763" y="2348884"/>
            <a:ext cx="425637" cy="501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6"/>
          </p:cNvCxnSpPr>
          <p:nvPr/>
        </p:nvCxnSpPr>
        <p:spPr>
          <a:xfrm>
            <a:off x="914399" y="2958483"/>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5"/>
          </p:cNvCxnSpPr>
          <p:nvPr/>
        </p:nvCxnSpPr>
        <p:spPr>
          <a:xfrm>
            <a:off x="869763" y="3066247"/>
            <a:ext cx="349437" cy="27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4"/>
          </p:cNvCxnSpPr>
          <p:nvPr/>
        </p:nvCxnSpPr>
        <p:spPr>
          <a:xfrm>
            <a:off x="761999" y="3110883"/>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3"/>
          </p:cNvCxnSpPr>
          <p:nvPr/>
        </p:nvCxnSpPr>
        <p:spPr>
          <a:xfrm flipH="1">
            <a:off x="228600" y="3066247"/>
            <a:ext cx="425637" cy="501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p:cNvCxnSpPr>
          <p:nvPr/>
        </p:nvCxnSpPr>
        <p:spPr>
          <a:xfrm flipH="1">
            <a:off x="380999" y="2958483"/>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1"/>
          </p:cNvCxnSpPr>
          <p:nvPr/>
        </p:nvCxnSpPr>
        <p:spPr>
          <a:xfrm flipH="1" flipV="1">
            <a:off x="381000" y="2653684"/>
            <a:ext cx="273237" cy="197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0744200" y="1586883"/>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13" idx="4"/>
          </p:cNvCxnSpPr>
          <p:nvPr/>
        </p:nvCxnSpPr>
        <p:spPr>
          <a:xfrm>
            <a:off x="10896600" y="1891683"/>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0668000" y="2729883"/>
            <a:ext cx="533400" cy="457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a:stCxn id="15" idx="3"/>
          </p:cNvCxnSpPr>
          <p:nvPr/>
        </p:nvCxnSpPr>
        <p:spPr>
          <a:xfrm flipH="1">
            <a:off x="10363201" y="3120129"/>
            <a:ext cx="382915" cy="2955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5" idx="5"/>
          </p:cNvCxnSpPr>
          <p:nvPr/>
        </p:nvCxnSpPr>
        <p:spPr>
          <a:xfrm>
            <a:off x="11123286" y="3120129"/>
            <a:ext cx="382915" cy="2955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9982200" y="3415683"/>
            <a:ext cx="609600" cy="6096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1277600" y="3415683"/>
            <a:ext cx="609600" cy="6096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a:stCxn id="18" idx="3"/>
          </p:cNvCxnSpPr>
          <p:nvPr/>
        </p:nvCxnSpPr>
        <p:spPr>
          <a:xfrm flipH="1">
            <a:off x="9827884" y="3936009"/>
            <a:ext cx="243590" cy="5464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8" idx="4"/>
          </p:cNvCxnSpPr>
          <p:nvPr/>
        </p:nvCxnSpPr>
        <p:spPr>
          <a:xfrm>
            <a:off x="10287000" y="4025283"/>
            <a:ext cx="6121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5"/>
          </p:cNvCxnSpPr>
          <p:nvPr/>
        </p:nvCxnSpPr>
        <p:spPr>
          <a:xfrm>
            <a:off x="10502526" y="3936009"/>
            <a:ext cx="3178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3"/>
          </p:cNvCxnSpPr>
          <p:nvPr/>
        </p:nvCxnSpPr>
        <p:spPr>
          <a:xfrm flipH="1">
            <a:off x="11201400" y="3936009"/>
            <a:ext cx="165474" cy="470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9" idx="4"/>
          </p:cNvCxnSpPr>
          <p:nvPr/>
        </p:nvCxnSpPr>
        <p:spPr>
          <a:xfrm>
            <a:off x="11582400" y="4025283"/>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9" idx="5"/>
          </p:cNvCxnSpPr>
          <p:nvPr/>
        </p:nvCxnSpPr>
        <p:spPr>
          <a:xfrm>
            <a:off x="11797926" y="3936009"/>
            <a:ext cx="165474" cy="5464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742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Contagious Diffusion (under Expansion Diffusion)</a:t>
            </a:r>
            <a:endParaRPr lang="en-US" dirty="0"/>
          </a:p>
        </p:txBody>
      </p:sp>
      <p:sp>
        <p:nvSpPr>
          <p:cNvPr id="3" name="Content Placeholder 2"/>
          <p:cNvSpPr>
            <a:spLocks noGrp="1"/>
          </p:cNvSpPr>
          <p:nvPr>
            <p:ph idx="1"/>
          </p:nvPr>
        </p:nvSpPr>
        <p:spPr/>
        <p:txBody>
          <a:bodyPr/>
          <a:lstStyle/>
          <a:p>
            <a:r>
              <a:rPr lang="en-US" dirty="0" smtClean="0"/>
              <a:t>Begins at a </a:t>
            </a:r>
            <a:r>
              <a:rPr lang="en-US" dirty="0" smtClean="0">
                <a:solidFill>
                  <a:schemeClr val="accent6"/>
                </a:solidFill>
              </a:rPr>
              <a:t>hearth</a:t>
            </a:r>
            <a:r>
              <a:rPr lang="en-US" dirty="0" smtClean="0"/>
              <a:t>, then moves outward to nearby locations, especially along adjoining transportation lines</a:t>
            </a:r>
          </a:p>
          <a:p>
            <a:pPr lvl="1"/>
            <a:r>
              <a:rPr lang="en-US" dirty="0" smtClean="0"/>
              <a:t>EX: Disease</a:t>
            </a:r>
          </a:p>
          <a:p>
            <a:pPr lvl="1"/>
            <a:r>
              <a:rPr lang="en-US" dirty="0" smtClean="0"/>
              <a:t>EX2: News in rural areas</a:t>
            </a:r>
            <a:endParaRPr lang="en-US" dirty="0"/>
          </a:p>
        </p:txBody>
      </p:sp>
      <p:sp>
        <p:nvSpPr>
          <p:cNvPr id="4" name="Oval 3"/>
          <p:cNvSpPr/>
          <p:nvPr/>
        </p:nvSpPr>
        <p:spPr>
          <a:xfrm>
            <a:off x="152400" y="1828800"/>
            <a:ext cx="224901" cy="23821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33400" y="2209800"/>
            <a:ext cx="224901" cy="238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14400" y="2590800"/>
            <a:ext cx="224901" cy="238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71600" y="3048000"/>
            <a:ext cx="224901" cy="238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1"/>
            <a:endCxn id="7" idx="5"/>
          </p:cNvCxnSpPr>
          <p:nvPr/>
        </p:nvCxnSpPr>
        <p:spPr>
          <a:xfrm>
            <a:off x="185336" y="1863686"/>
            <a:ext cx="1378229" cy="13876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0" y="2133600"/>
            <a:ext cx="1124505" cy="1250639"/>
          </a:xfrm>
          <a:prstGeom prst="straightConnector1">
            <a:avLst/>
          </a:prstGeom>
          <a:ln>
            <a:solidFill>
              <a:srgbClr val="00B050"/>
            </a:solidFill>
            <a:tailEnd type="arrow"/>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9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Stimulus Diffusion</a:t>
            </a:r>
            <a:endParaRPr lang="en-US" dirty="0"/>
          </a:p>
        </p:txBody>
      </p:sp>
      <p:sp>
        <p:nvSpPr>
          <p:cNvPr id="3" name="Content Placeholder 2"/>
          <p:cNvSpPr>
            <a:spLocks noGrp="1"/>
          </p:cNvSpPr>
          <p:nvPr>
            <p:ph idx="1"/>
          </p:nvPr>
        </p:nvSpPr>
        <p:spPr>
          <a:xfrm>
            <a:off x="1295400" y="1828800"/>
            <a:ext cx="9372600" cy="4343400"/>
          </a:xfrm>
        </p:spPr>
        <p:txBody>
          <a:bodyPr/>
          <a:lstStyle/>
          <a:p>
            <a:r>
              <a:rPr lang="en-US" dirty="0" smtClean="0"/>
              <a:t>A general or </a:t>
            </a:r>
            <a:r>
              <a:rPr lang="en-US" u="sng" dirty="0" smtClean="0"/>
              <a:t>underlying</a:t>
            </a:r>
            <a:r>
              <a:rPr lang="en-US" dirty="0" smtClean="0"/>
              <a:t> principle diffuses and then stimulates the creation of new products or ideas</a:t>
            </a:r>
          </a:p>
          <a:p>
            <a:pPr lvl="1"/>
            <a:r>
              <a:rPr lang="en-US" dirty="0" smtClean="0"/>
              <a:t>Hamburger becomes veggie burger or falafel burger.</a:t>
            </a:r>
            <a:endParaRPr lang="en-US" dirty="0"/>
          </a:p>
        </p:txBody>
      </p:sp>
      <p:sp>
        <p:nvSpPr>
          <p:cNvPr id="4" name="Oval 3"/>
          <p:cNvSpPr/>
          <p:nvPr/>
        </p:nvSpPr>
        <p:spPr>
          <a:xfrm>
            <a:off x="9602680" y="2718786"/>
            <a:ext cx="381000" cy="3810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0364680" y="218538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974280" y="218538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583880" y="2185386"/>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p:cNvCxnSpPr>
          <p:nvPr/>
        </p:nvCxnSpPr>
        <p:spPr>
          <a:xfrm>
            <a:off x="9983680" y="2909286"/>
            <a:ext cx="20574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4"/>
          </p:cNvCxnSpPr>
          <p:nvPr/>
        </p:nvCxnSpPr>
        <p:spPr>
          <a:xfrm flipV="1">
            <a:off x="10517080" y="2566386"/>
            <a:ext cx="381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6" idx="4"/>
          </p:cNvCxnSpPr>
          <p:nvPr/>
        </p:nvCxnSpPr>
        <p:spPr>
          <a:xfrm flipH="1" flipV="1">
            <a:off x="11164780" y="2566386"/>
            <a:ext cx="381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7" idx="4"/>
          </p:cNvCxnSpPr>
          <p:nvPr/>
        </p:nvCxnSpPr>
        <p:spPr>
          <a:xfrm flipH="1" flipV="1">
            <a:off x="11774380" y="2566386"/>
            <a:ext cx="381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0593280" y="1804386"/>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1126680" y="1804386"/>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1736280" y="1804386"/>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4220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Spatial Interactions </a:t>
            </a:r>
            <a:r>
              <a:rPr lang="en-US" dirty="0" smtClean="0"/>
              <a:t>- Density</a:t>
            </a:r>
            <a:endParaRPr lang="en-US" dirty="0"/>
          </a:p>
        </p:txBody>
      </p:sp>
      <p:sp>
        <p:nvSpPr>
          <p:cNvPr id="3" name="Content Placeholder 2"/>
          <p:cNvSpPr>
            <a:spLocks noGrp="1"/>
          </p:cNvSpPr>
          <p:nvPr>
            <p:ph idx="1"/>
          </p:nvPr>
        </p:nvSpPr>
        <p:spPr/>
        <p:txBody>
          <a:bodyPr/>
          <a:lstStyle/>
          <a:p>
            <a:r>
              <a:rPr lang="en-US" dirty="0" smtClean="0"/>
              <a:t>Number of objects per square unit of distance is known as </a:t>
            </a:r>
            <a:r>
              <a:rPr lang="en-US" dirty="0" smtClean="0">
                <a:solidFill>
                  <a:schemeClr val="accent6"/>
                </a:solidFill>
              </a:rPr>
              <a:t>arithmetic density</a:t>
            </a:r>
            <a:r>
              <a:rPr lang="en-US" dirty="0" smtClean="0"/>
              <a:t>.</a:t>
            </a:r>
          </a:p>
          <a:p>
            <a:r>
              <a:rPr lang="en-US" dirty="0" smtClean="0">
                <a:solidFill>
                  <a:schemeClr val="accent6"/>
                </a:solidFill>
              </a:rPr>
              <a:t>Agricultural density </a:t>
            </a:r>
            <a:r>
              <a:rPr lang="en-US" dirty="0" smtClean="0"/>
              <a:t>is the people per square unit of land actively under cultivation.</a:t>
            </a:r>
          </a:p>
          <a:p>
            <a:r>
              <a:rPr lang="en-US" dirty="0" smtClean="0">
                <a:solidFill>
                  <a:schemeClr val="accent6"/>
                </a:solidFill>
              </a:rPr>
              <a:t>Physiologic density </a:t>
            </a:r>
            <a:r>
              <a:rPr lang="en-US" dirty="0" smtClean="0"/>
              <a:t>measures the number of people per square unit of </a:t>
            </a:r>
            <a:r>
              <a:rPr lang="en-US" dirty="0" smtClean="0">
                <a:solidFill>
                  <a:schemeClr val="accent6"/>
                </a:solidFill>
              </a:rPr>
              <a:t>arable</a:t>
            </a:r>
            <a:r>
              <a:rPr lang="en-US" dirty="0" smtClean="0"/>
              <a:t> land.</a:t>
            </a:r>
            <a:endParaRPr lang="en-US" dirty="0"/>
          </a:p>
        </p:txBody>
      </p:sp>
    </p:spTree>
    <p:extLst>
      <p:ext uri="{BB962C8B-B14F-4D97-AF65-F5344CB8AC3E}">
        <p14:creationId xmlns:p14="http://schemas.microsoft.com/office/powerpoint/2010/main" val="57089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Spatial Interactions </a:t>
            </a:r>
            <a:r>
              <a:rPr lang="en-US" dirty="0" smtClean="0"/>
              <a:t>- Central </a:t>
            </a:r>
            <a:r>
              <a:rPr lang="en-US" dirty="0"/>
              <a:t>Places</a:t>
            </a:r>
            <a:endParaRPr lang="en-US" dirty="0"/>
          </a:p>
        </p:txBody>
      </p:sp>
      <p:sp>
        <p:nvSpPr>
          <p:cNvPr id="3" name="Content Placeholder 2"/>
          <p:cNvSpPr>
            <a:spLocks noGrp="1"/>
          </p:cNvSpPr>
          <p:nvPr>
            <p:ph idx="1"/>
          </p:nvPr>
        </p:nvSpPr>
        <p:spPr/>
        <p:txBody>
          <a:bodyPr>
            <a:normAutofit/>
          </a:bodyPr>
          <a:lstStyle/>
          <a:p>
            <a:r>
              <a:rPr lang="en-US" dirty="0" smtClean="0"/>
              <a:t>Central Places are any node of human activity</a:t>
            </a:r>
          </a:p>
          <a:p>
            <a:pPr lvl="1"/>
            <a:r>
              <a:rPr lang="en-US" dirty="0" smtClean="0"/>
              <a:t>Most often the centers of </a:t>
            </a:r>
            <a:r>
              <a:rPr lang="en-US" dirty="0" smtClean="0">
                <a:solidFill>
                  <a:schemeClr val="accent6"/>
                </a:solidFill>
              </a:rPr>
              <a:t>economic exchange</a:t>
            </a:r>
          </a:p>
          <a:p>
            <a:pPr lvl="1"/>
            <a:r>
              <a:rPr lang="en-US" dirty="0" smtClean="0"/>
              <a:t>Markets are often located at transportation nodes</a:t>
            </a:r>
          </a:p>
          <a:p>
            <a:r>
              <a:rPr lang="en-US" dirty="0" smtClean="0"/>
              <a:t>Central Place Theory</a:t>
            </a:r>
          </a:p>
          <a:p>
            <a:pPr lvl="1"/>
            <a:r>
              <a:rPr lang="en-US" dirty="0" smtClean="0"/>
              <a:t>Developed in the 1930s by a German geographer Walter </a:t>
            </a:r>
            <a:r>
              <a:rPr lang="en-US" dirty="0" err="1" smtClean="0"/>
              <a:t>Christaller</a:t>
            </a:r>
            <a:endParaRPr lang="en-US" dirty="0" smtClean="0"/>
          </a:p>
          <a:p>
            <a:pPr lvl="1"/>
            <a:r>
              <a:rPr lang="en-US" dirty="0" smtClean="0"/>
              <a:t>In the model, city location and the level of urban economic exchange could be analyzed using central places within </a:t>
            </a:r>
            <a:r>
              <a:rPr lang="en-US" dirty="0" smtClean="0">
                <a:solidFill>
                  <a:schemeClr val="accent6"/>
                </a:solidFill>
              </a:rPr>
              <a:t>hexagonal market areas </a:t>
            </a:r>
            <a:r>
              <a:rPr lang="en-US" dirty="0" smtClean="0"/>
              <a:t>which overlapped each other</a:t>
            </a:r>
          </a:p>
          <a:p>
            <a:pPr lvl="2"/>
            <a:r>
              <a:rPr lang="en-US" dirty="0" smtClean="0"/>
              <a:t>Fewer large settlements than smaller ones</a:t>
            </a:r>
            <a:endParaRPr lang="en-US" dirty="0"/>
          </a:p>
        </p:txBody>
      </p:sp>
    </p:spTree>
    <p:extLst>
      <p:ext uri="{BB962C8B-B14F-4D97-AF65-F5344CB8AC3E}">
        <p14:creationId xmlns:p14="http://schemas.microsoft.com/office/powerpoint/2010/main" val="2809796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Spatial Interactions </a:t>
            </a:r>
            <a:r>
              <a:rPr lang="en-US" dirty="0" smtClean="0"/>
              <a:t>- Cores </a:t>
            </a:r>
            <a:r>
              <a:rPr lang="en-US" dirty="0"/>
              <a:t>and </a:t>
            </a:r>
            <a:r>
              <a:rPr lang="en-US" dirty="0" smtClean="0"/>
              <a:t>Peripheries</a:t>
            </a:r>
            <a:endParaRPr lang="en-US" dirty="0"/>
          </a:p>
        </p:txBody>
      </p:sp>
      <p:sp>
        <p:nvSpPr>
          <p:cNvPr id="3" name="Content Placeholder 2"/>
          <p:cNvSpPr>
            <a:spLocks noGrp="1"/>
          </p:cNvSpPr>
          <p:nvPr>
            <p:ph idx="1"/>
          </p:nvPr>
        </p:nvSpPr>
        <p:spPr/>
        <p:txBody>
          <a:bodyPr/>
          <a:lstStyle/>
          <a:p>
            <a:r>
              <a:rPr lang="en-US" dirty="0" smtClean="0"/>
              <a:t>Many different regional, cultural, economic, political, and environmental phenomena and human activities display some sort of core and periphery relationship</a:t>
            </a:r>
          </a:p>
          <a:p>
            <a:pPr lvl="1"/>
            <a:r>
              <a:rPr lang="en-US" dirty="0" smtClean="0"/>
              <a:t>A country’s capital is the </a:t>
            </a:r>
            <a:r>
              <a:rPr lang="en-US" dirty="0" smtClean="0">
                <a:solidFill>
                  <a:schemeClr val="accent6"/>
                </a:solidFill>
              </a:rPr>
              <a:t>core</a:t>
            </a:r>
            <a:r>
              <a:rPr lang="en-US" dirty="0" smtClean="0"/>
              <a:t> of its political landscape</a:t>
            </a:r>
          </a:p>
          <a:p>
            <a:pPr lvl="1"/>
            <a:r>
              <a:rPr lang="en-US" dirty="0" smtClean="0"/>
              <a:t>The core does not have to be in the center of the peripheral landscape</a:t>
            </a:r>
          </a:p>
        </p:txBody>
      </p:sp>
    </p:spTree>
    <p:extLst>
      <p:ext uri="{BB962C8B-B14F-4D97-AF65-F5344CB8AC3E}">
        <p14:creationId xmlns:p14="http://schemas.microsoft.com/office/powerpoint/2010/main" val="336316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Space and Place</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6"/>
                </a:solidFill>
              </a:rPr>
              <a:t>Space</a:t>
            </a:r>
            <a:r>
              <a:rPr lang="en-US" dirty="0" smtClean="0"/>
              <a:t> refers to the geometric surface of the earth</a:t>
            </a:r>
          </a:p>
          <a:p>
            <a:r>
              <a:rPr lang="en-US" dirty="0" smtClean="0">
                <a:solidFill>
                  <a:schemeClr val="accent6"/>
                </a:solidFill>
              </a:rPr>
              <a:t>Place</a:t>
            </a:r>
            <a:r>
              <a:rPr lang="en-US" dirty="0" smtClean="0"/>
              <a:t> is an area of bounded space that is viewed as significant </a:t>
            </a:r>
          </a:p>
          <a:p>
            <a:pPr lvl="1"/>
            <a:r>
              <a:rPr lang="en-US" dirty="0" smtClean="0"/>
              <a:t>When this is recognized, we normally assign a </a:t>
            </a:r>
            <a:r>
              <a:rPr lang="en-US" dirty="0" err="1" smtClean="0">
                <a:solidFill>
                  <a:schemeClr val="accent6"/>
                </a:solidFill>
              </a:rPr>
              <a:t>toponym</a:t>
            </a:r>
            <a:r>
              <a:rPr lang="en-US" dirty="0" smtClean="0">
                <a:solidFill>
                  <a:schemeClr val="accent6"/>
                </a:solidFill>
              </a:rPr>
              <a:t> </a:t>
            </a:r>
            <a:r>
              <a:rPr lang="en-US" dirty="0" smtClean="0"/>
              <a:t>(place name)</a:t>
            </a:r>
          </a:p>
          <a:p>
            <a:r>
              <a:rPr lang="en-US" dirty="0" smtClean="0"/>
              <a:t>Places change over time</a:t>
            </a:r>
          </a:p>
          <a:p>
            <a:pPr lvl="1"/>
            <a:r>
              <a:rPr lang="en-US" dirty="0" smtClean="0">
                <a:solidFill>
                  <a:schemeClr val="accent6"/>
                </a:solidFill>
              </a:rPr>
              <a:t>Sequent occupancy</a:t>
            </a:r>
            <a:r>
              <a:rPr lang="en-US" dirty="0" smtClean="0"/>
              <a:t>- the succession of groups and cultural influences throughout a place’s history</a:t>
            </a:r>
          </a:p>
        </p:txBody>
      </p:sp>
    </p:spTree>
    <p:extLst>
      <p:ext uri="{BB962C8B-B14F-4D97-AF65-F5344CB8AC3E}">
        <p14:creationId xmlns:p14="http://schemas.microsoft.com/office/powerpoint/2010/main" val="211815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Map Types</a:t>
            </a:r>
            <a:endParaRPr lang="en-US" dirty="0"/>
          </a:p>
        </p:txBody>
      </p:sp>
      <p:sp>
        <p:nvSpPr>
          <p:cNvPr id="3" name="Content Placeholder 2"/>
          <p:cNvSpPr>
            <a:spLocks noGrp="1"/>
          </p:cNvSpPr>
          <p:nvPr>
            <p:ph idx="1"/>
          </p:nvPr>
        </p:nvSpPr>
        <p:spPr/>
        <p:txBody>
          <a:bodyPr/>
          <a:lstStyle/>
          <a:p>
            <a:r>
              <a:rPr lang="en-US" smtClean="0"/>
              <a:t>Topographic Maps</a:t>
            </a:r>
          </a:p>
          <a:p>
            <a:r>
              <a:rPr lang="en-US" smtClean="0"/>
              <a:t>Thematic Maps</a:t>
            </a:r>
          </a:p>
          <a:p>
            <a:pPr lvl="1"/>
            <a:r>
              <a:rPr lang="en-US" smtClean="0"/>
              <a:t>Chloropleth Maps</a:t>
            </a:r>
          </a:p>
          <a:p>
            <a:pPr lvl="1"/>
            <a:r>
              <a:rPr lang="en-US" smtClean="0"/>
              <a:t>Isoline Maps</a:t>
            </a:r>
          </a:p>
          <a:p>
            <a:pPr lvl="1"/>
            <a:r>
              <a:rPr lang="en-US" smtClean="0"/>
              <a:t>Dot Density Maps</a:t>
            </a:r>
          </a:p>
          <a:p>
            <a:pPr lvl="1"/>
            <a:r>
              <a:rPr lang="en-US" smtClean="0"/>
              <a:t>Flow-line Maps</a:t>
            </a:r>
          </a:p>
          <a:p>
            <a:pPr lvl="1"/>
            <a:r>
              <a:rPr lang="en-US" smtClean="0"/>
              <a:t>Cartograms</a:t>
            </a:r>
            <a:endParaRPr lang="en-US" dirty="0"/>
          </a:p>
        </p:txBody>
      </p:sp>
    </p:spTree>
    <p:extLst>
      <p:ext uri="{BB962C8B-B14F-4D97-AF65-F5344CB8AC3E}">
        <p14:creationId xmlns:p14="http://schemas.microsoft.com/office/powerpoint/2010/main" val="210520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Topographic Maps</a:t>
            </a:r>
            <a:endParaRPr lang="en-US" dirty="0"/>
          </a:p>
        </p:txBody>
      </p:sp>
      <p:sp>
        <p:nvSpPr>
          <p:cNvPr id="11" name="Content Placeholder 10"/>
          <p:cNvSpPr>
            <a:spLocks noGrp="1"/>
          </p:cNvSpPr>
          <p:nvPr>
            <p:ph sz="half" idx="1"/>
          </p:nvPr>
        </p:nvSpPr>
        <p:spPr>
          <a:xfrm>
            <a:off x="1295400" y="1828800"/>
            <a:ext cx="5851124" cy="4343400"/>
          </a:xfrm>
        </p:spPr>
        <p:txBody>
          <a:bodyPr/>
          <a:lstStyle/>
          <a:p>
            <a:r>
              <a:rPr lang="en-US" dirty="0"/>
              <a:t>Show the </a:t>
            </a:r>
            <a:r>
              <a:rPr lang="en-US" dirty="0">
                <a:solidFill>
                  <a:schemeClr val="accent6"/>
                </a:solidFill>
              </a:rPr>
              <a:t>contour</a:t>
            </a:r>
            <a:r>
              <a:rPr lang="en-US" dirty="0"/>
              <a:t> lines of elevation</a:t>
            </a:r>
          </a:p>
          <a:p>
            <a:r>
              <a:rPr lang="en-US" dirty="0"/>
              <a:t>Highly accurate in location and topography</a:t>
            </a:r>
          </a:p>
          <a:p>
            <a:r>
              <a:rPr lang="en-US" dirty="0"/>
              <a:t>Used for engineering surveys and land </a:t>
            </a:r>
            <a:r>
              <a:rPr lang="en-US" dirty="0" smtClean="0"/>
              <a:t>navigation</a:t>
            </a:r>
            <a:endParaRPr lang="en-US" dirty="0"/>
          </a:p>
        </p:txBody>
      </p:sp>
      <p:pic>
        <p:nvPicPr>
          <p:cNvPr id="33794" name="Picture 2" descr="http://mail.colonial.net/~hkaiter/imagextras/topographic-map.jpg"/>
          <p:cNvPicPr>
            <a:picLocks noChangeAspect="1" noChangeArrowheads="1"/>
          </p:cNvPicPr>
          <p:nvPr/>
        </p:nvPicPr>
        <p:blipFill>
          <a:blip r:embed="rId2" cstate="print"/>
          <a:srcRect/>
          <a:stretch>
            <a:fillRect/>
          </a:stretch>
        </p:blipFill>
        <p:spPr bwMode="auto">
          <a:xfrm>
            <a:off x="7215514" y="2133600"/>
            <a:ext cx="4667249" cy="3733800"/>
          </a:xfrm>
          <a:prstGeom prst="rect">
            <a:avLst/>
          </a:prstGeom>
          <a:noFill/>
        </p:spPr>
      </p:pic>
    </p:spTree>
    <p:extLst>
      <p:ext uri="{BB962C8B-B14F-4D97-AF65-F5344CB8AC3E}">
        <p14:creationId xmlns:p14="http://schemas.microsoft.com/office/powerpoint/2010/main" val="334541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Thematic Maps </a:t>
            </a:r>
            <a:r>
              <a:rPr lang="en-US" dirty="0" smtClean="0"/>
              <a:t>- </a:t>
            </a:r>
            <a:r>
              <a:rPr lang="en-US" dirty="0" err="1" smtClean="0"/>
              <a:t>Chloropleth</a:t>
            </a:r>
            <a:r>
              <a:rPr lang="en-US" dirty="0" smtClean="0"/>
              <a:t> </a:t>
            </a:r>
            <a:r>
              <a:rPr lang="en-US" dirty="0" smtClean="0"/>
              <a:t>Maps</a:t>
            </a:r>
            <a:endParaRPr lang="en-US" dirty="0"/>
          </a:p>
        </p:txBody>
      </p:sp>
      <p:sp>
        <p:nvSpPr>
          <p:cNvPr id="3" name="Content Placeholder 2"/>
          <p:cNvSpPr>
            <a:spLocks noGrp="1"/>
          </p:cNvSpPr>
          <p:nvPr>
            <p:ph idx="1"/>
          </p:nvPr>
        </p:nvSpPr>
        <p:spPr>
          <a:xfrm>
            <a:off x="1295400" y="1828800"/>
            <a:ext cx="5256320" cy="4343400"/>
          </a:xfrm>
        </p:spPr>
        <p:txBody>
          <a:bodyPr/>
          <a:lstStyle/>
          <a:p>
            <a:r>
              <a:rPr lang="en-US" dirty="0" smtClean="0"/>
              <a:t>Expresses geographic variability of a particular theme using color variations</a:t>
            </a:r>
          </a:p>
          <a:p>
            <a:pPr lvl="1"/>
            <a:r>
              <a:rPr lang="en-US" dirty="0" smtClean="0"/>
              <a:t>Root word “</a:t>
            </a:r>
            <a:r>
              <a:rPr lang="en-US" dirty="0" err="1" smtClean="0"/>
              <a:t>chloro</a:t>
            </a:r>
            <a:r>
              <a:rPr lang="en-US" dirty="0" smtClean="0"/>
              <a:t>”</a:t>
            </a:r>
          </a:p>
          <a:p>
            <a:pPr lvl="1"/>
            <a:r>
              <a:rPr lang="en-US" dirty="0" smtClean="0"/>
              <a:t>These variations can be expressed using colorized symbols, contour areas filled with different colors, or polygons denoting country boundaries to express the variability in map data</a:t>
            </a:r>
          </a:p>
          <a:p>
            <a:pPr lvl="1"/>
            <a:r>
              <a:rPr lang="en-US" dirty="0" smtClean="0"/>
              <a:t>Map shown is based on 2004 presidential election statistics</a:t>
            </a:r>
            <a:endParaRPr lang="en-US" dirty="0"/>
          </a:p>
        </p:txBody>
      </p:sp>
      <p:pic>
        <p:nvPicPr>
          <p:cNvPr id="41986" name="Picture 2" descr="http://upload.wikimedia.org/wikipedia/commons/thumb/c/ca/2004US_election_map.svg/280px-2004US_election_map.svg.png"/>
          <p:cNvPicPr>
            <a:picLocks noChangeAspect="1" noChangeArrowheads="1"/>
          </p:cNvPicPr>
          <p:nvPr/>
        </p:nvPicPr>
        <p:blipFill>
          <a:blip r:embed="rId2" cstate="print"/>
          <a:srcRect/>
          <a:stretch>
            <a:fillRect/>
          </a:stretch>
        </p:blipFill>
        <p:spPr bwMode="auto">
          <a:xfrm>
            <a:off x="6474631" y="2476500"/>
            <a:ext cx="4421969" cy="3048000"/>
          </a:xfrm>
          <a:prstGeom prst="rect">
            <a:avLst/>
          </a:prstGeom>
          <a:noFill/>
        </p:spPr>
      </p:pic>
    </p:spTree>
    <p:extLst>
      <p:ext uri="{BB962C8B-B14F-4D97-AF65-F5344CB8AC3E}">
        <p14:creationId xmlns:p14="http://schemas.microsoft.com/office/powerpoint/2010/main" val="1440833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Thematic Maps </a:t>
            </a:r>
            <a:r>
              <a:rPr lang="en-US" dirty="0" smtClean="0"/>
              <a:t>- </a:t>
            </a:r>
            <a:r>
              <a:rPr lang="en-US" dirty="0" err="1" smtClean="0"/>
              <a:t>Isoline</a:t>
            </a:r>
            <a:r>
              <a:rPr lang="en-US" dirty="0" smtClean="0"/>
              <a:t> </a:t>
            </a:r>
            <a:r>
              <a:rPr lang="en-US" dirty="0" smtClean="0"/>
              <a:t>Maps</a:t>
            </a:r>
            <a:endParaRPr lang="en-US" dirty="0"/>
          </a:p>
        </p:txBody>
      </p:sp>
      <p:sp>
        <p:nvSpPr>
          <p:cNvPr id="3" name="Content Placeholder 2"/>
          <p:cNvSpPr>
            <a:spLocks noGrp="1"/>
          </p:cNvSpPr>
          <p:nvPr>
            <p:ph idx="1"/>
          </p:nvPr>
        </p:nvSpPr>
        <p:spPr>
          <a:xfrm>
            <a:off x="1295400" y="1828800"/>
            <a:ext cx="4800600" cy="4343400"/>
          </a:xfrm>
        </p:spPr>
        <p:txBody>
          <a:bodyPr/>
          <a:lstStyle/>
          <a:p>
            <a:r>
              <a:rPr lang="en-US" dirty="0" smtClean="0"/>
              <a:t>Calculate data values between points across a variable surface</a:t>
            </a:r>
          </a:p>
          <a:p>
            <a:pPr lvl="1"/>
            <a:r>
              <a:rPr lang="en-US" dirty="0" smtClean="0"/>
              <a:t>Series of contour lines can be drawn to show changes in data</a:t>
            </a:r>
          </a:p>
          <a:p>
            <a:r>
              <a:rPr lang="en-US" dirty="0" smtClean="0"/>
              <a:t>Weather maps showing temperature contours are the most common type of </a:t>
            </a:r>
            <a:r>
              <a:rPr lang="en-US" dirty="0" err="1" smtClean="0"/>
              <a:t>isoline</a:t>
            </a:r>
            <a:r>
              <a:rPr lang="en-US" dirty="0" smtClean="0"/>
              <a:t> map</a:t>
            </a:r>
            <a:endParaRPr lang="en-US" dirty="0"/>
          </a:p>
        </p:txBody>
      </p:sp>
      <p:pic>
        <p:nvPicPr>
          <p:cNvPr id="44034" name="Picture 2" descr="http://1.bp.blogspot.com/-gcQ6mcbeUZY/TYtWhBGP_xI/AAAAAAAAAC0/9bcRJChLE3Y/s1600/Isoline.png"/>
          <p:cNvPicPr>
            <a:picLocks noChangeAspect="1" noChangeArrowheads="1"/>
          </p:cNvPicPr>
          <p:nvPr/>
        </p:nvPicPr>
        <p:blipFill>
          <a:blip r:embed="rId2" cstate="print"/>
          <a:srcRect/>
          <a:stretch>
            <a:fillRect/>
          </a:stretch>
        </p:blipFill>
        <p:spPr bwMode="auto">
          <a:xfrm>
            <a:off x="6324600" y="2171699"/>
            <a:ext cx="4572000" cy="3657601"/>
          </a:xfrm>
          <a:prstGeom prst="rect">
            <a:avLst/>
          </a:prstGeom>
          <a:noFill/>
        </p:spPr>
      </p:pic>
    </p:spTree>
    <p:extLst>
      <p:ext uri="{BB962C8B-B14F-4D97-AF65-F5344CB8AC3E}">
        <p14:creationId xmlns:p14="http://schemas.microsoft.com/office/powerpoint/2010/main" val="2741544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Thematic Maps </a:t>
            </a:r>
            <a:r>
              <a:rPr lang="en-US" dirty="0" smtClean="0"/>
              <a:t>- Dot </a:t>
            </a:r>
            <a:r>
              <a:rPr lang="en-US" dirty="0"/>
              <a:t>Density Maps</a:t>
            </a:r>
            <a:endParaRPr lang="en-US" dirty="0"/>
          </a:p>
        </p:txBody>
      </p:sp>
      <p:sp>
        <p:nvSpPr>
          <p:cNvPr id="3" name="Content Placeholder 2"/>
          <p:cNvSpPr>
            <a:spLocks noGrp="1"/>
          </p:cNvSpPr>
          <p:nvPr>
            <p:ph idx="1"/>
          </p:nvPr>
        </p:nvSpPr>
        <p:spPr>
          <a:xfrm>
            <a:off x="1295400" y="1828800"/>
            <a:ext cx="4874581" cy="4343400"/>
          </a:xfrm>
        </p:spPr>
        <p:txBody>
          <a:bodyPr/>
          <a:lstStyle/>
          <a:p>
            <a:r>
              <a:rPr lang="en-US" dirty="0" smtClean="0"/>
              <a:t>Use dots to express the </a:t>
            </a:r>
            <a:r>
              <a:rPr lang="en-US" dirty="0" smtClean="0">
                <a:solidFill>
                  <a:schemeClr val="accent6"/>
                </a:solidFill>
              </a:rPr>
              <a:t>volume and density</a:t>
            </a:r>
            <a:r>
              <a:rPr lang="en-US" dirty="0" smtClean="0"/>
              <a:t> of a geographic feature</a:t>
            </a:r>
          </a:p>
          <a:p>
            <a:pPr lvl="1"/>
            <a:r>
              <a:rPr lang="en-US" dirty="0" smtClean="0"/>
              <a:t>Dots can represent statistics such as population density, or the frequency of phenomena</a:t>
            </a:r>
          </a:p>
          <a:p>
            <a:r>
              <a:rPr lang="en-US" dirty="0" smtClean="0"/>
              <a:t>Map shown is the volume of earthquakes in Japan following the 2011 Tohoku Earthquake</a:t>
            </a:r>
            <a:endParaRPr lang="en-US" dirty="0"/>
          </a:p>
        </p:txBody>
      </p:sp>
      <p:pic>
        <p:nvPicPr>
          <p:cNvPr id="45062" name="Picture 6" descr="http://farm6.static.flickr.com/5173/5517735689_3c99394312.jpg"/>
          <p:cNvPicPr>
            <a:picLocks noChangeAspect="1" noChangeArrowheads="1"/>
          </p:cNvPicPr>
          <p:nvPr/>
        </p:nvPicPr>
        <p:blipFill>
          <a:blip r:embed="rId3" cstate="print">
            <a:clrChange>
              <a:clrFrom>
                <a:srgbClr val="010101"/>
              </a:clrFrom>
              <a:clrTo>
                <a:srgbClr val="010101">
                  <a:alpha val="0"/>
                </a:srgbClr>
              </a:clrTo>
            </a:clrChange>
          </a:blip>
          <a:srcRect/>
          <a:stretch>
            <a:fillRect/>
          </a:stretch>
        </p:blipFill>
        <p:spPr bwMode="auto">
          <a:xfrm>
            <a:off x="6248400" y="2466975"/>
            <a:ext cx="4648200" cy="3067050"/>
          </a:xfrm>
          <a:prstGeom prst="rect">
            <a:avLst/>
          </a:prstGeom>
          <a:noFill/>
        </p:spPr>
      </p:pic>
    </p:spTree>
    <p:extLst>
      <p:ext uri="{BB962C8B-B14F-4D97-AF65-F5344CB8AC3E}">
        <p14:creationId xmlns:p14="http://schemas.microsoft.com/office/powerpoint/2010/main" val="387860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Thematic Maps </a:t>
            </a:r>
            <a:r>
              <a:rPr lang="en-US" dirty="0" smtClean="0"/>
              <a:t>- Flow-line </a:t>
            </a:r>
            <a:r>
              <a:rPr lang="en-US" dirty="0"/>
              <a:t>Maps</a:t>
            </a:r>
            <a:endParaRPr lang="en-US" dirty="0"/>
          </a:p>
        </p:txBody>
      </p:sp>
      <p:sp>
        <p:nvSpPr>
          <p:cNvPr id="3" name="Content Placeholder 2"/>
          <p:cNvSpPr>
            <a:spLocks noGrp="1"/>
          </p:cNvSpPr>
          <p:nvPr>
            <p:ph idx="1"/>
          </p:nvPr>
        </p:nvSpPr>
        <p:spPr>
          <a:xfrm>
            <a:off x="1295400" y="1828800"/>
            <a:ext cx="4766884" cy="4343400"/>
          </a:xfrm>
        </p:spPr>
        <p:txBody>
          <a:bodyPr/>
          <a:lstStyle/>
          <a:p>
            <a:r>
              <a:rPr lang="en-US" dirty="0" smtClean="0"/>
              <a:t>Use lines of varying thickness to show the direction and volume of a particular geographic movement pattern</a:t>
            </a:r>
          </a:p>
          <a:p>
            <a:r>
              <a:rPr lang="en-US" dirty="0" smtClean="0"/>
              <a:t>Map shown is Triangular Trade</a:t>
            </a:r>
            <a:endParaRPr lang="en-US" dirty="0"/>
          </a:p>
        </p:txBody>
      </p:sp>
      <p:pic>
        <p:nvPicPr>
          <p:cNvPr id="46084" name="Picture 4" descr="http://www.hopeforthesold.com/wp-content/uploads/2011/04/triangular-slave.jpg"/>
          <p:cNvPicPr>
            <a:picLocks noChangeAspect="1" noChangeArrowheads="1"/>
          </p:cNvPicPr>
          <p:nvPr/>
        </p:nvPicPr>
        <p:blipFill>
          <a:blip r:embed="rId2" cstate="print"/>
          <a:srcRect/>
          <a:stretch>
            <a:fillRect/>
          </a:stretch>
        </p:blipFill>
        <p:spPr bwMode="auto">
          <a:xfrm>
            <a:off x="6443283" y="2019300"/>
            <a:ext cx="4453317" cy="3962400"/>
          </a:xfrm>
          <a:prstGeom prst="rect">
            <a:avLst/>
          </a:prstGeom>
          <a:noFill/>
        </p:spPr>
      </p:pic>
    </p:spTree>
    <p:extLst>
      <p:ext uri="{BB962C8B-B14F-4D97-AF65-F5344CB8AC3E}">
        <p14:creationId xmlns:p14="http://schemas.microsoft.com/office/powerpoint/2010/main" val="80569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Thematic Maps </a:t>
            </a:r>
            <a:r>
              <a:rPr lang="en-US" dirty="0" smtClean="0"/>
              <a:t>- Cartograms</a:t>
            </a:r>
            <a:endParaRPr lang="en-US" dirty="0"/>
          </a:p>
        </p:txBody>
      </p:sp>
      <p:sp>
        <p:nvSpPr>
          <p:cNvPr id="3" name="Content Placeholder 2"/>
          <p:cNvSpPr>
            <a:spLocks noGrp="1"/>
          </p:cNvSpPr>
          <p:nvPr>
            <p:ph idx="1"/>
          </p:nvPr>
        </p:nvSpPr>
        <p:spPr>
          <a:xfrm>
            <a:off x="1295400" y="1828800"/>
            <a:ext cx="5034379" cy="4343400"/>
          </a:xfrm>
        </p:spPr>
        <p:txBody>
          <a:bodyPr/>
          <a:lstStyle/>
          <a:p>
            <a:r>
              <a:rPr lang="en-US" dirty="0" smtClean="0"/>
              <a:t>Use simplified geometries to represent real-world places</a:t>
            </a:r>
          </a:p>
          <a:p>
            <a:pPr lvl="1"/>
            <a:r>
              <a:rPr lang="en-US" dirty="0" smtClean="0"/>
              <a:t>More about the data expressed than about landscape</a:t>
            </a:r>
          </a:p>
          <a:p>
            <a:pPr lvl="1"/>
            <a:r>
              <a:rPr lang="en-US" dirty="0" smtClean="0"/>
              <a:t>Often used in subway systems</a:t>
            </a:r>
            <a:endParaRPr lang="en-US" dirty="0"/>
          </a:p>
        </p:txBody>
      </p:sp>
      <p:pic>
        <p:nvPicPr>
          <p:cNvPr id="49154" name="Picture 2" descr="http://urbanist.typepad.com/.a/6a00d83454714d69e2016760073feb970b-800wi"/>
          <p:cNvPicPr>
            <a:picLocks noChangeAspect="1" noChangeArrowheads="1"/>
          </p:cNvPicPr>
          <p:nvPr/>
        </p:nvPicPr>
        <p:blipFill>
          <a:blip r:embed="rId2" cstate="print"/>
          <a:srcRect/>
          <a:stretch>
            <a:fillRect/>
          </a:stretch>
        </p:blipFill>
        <p:spPr bwMode="auto">
          <a:xfrm>
            <a:off x="6972300" y="1971675"/>
            <a:ext cx="3924300" cy="4057650"/>
          </a:xfrm>
          <a:prstGeom prst="rect">
            <a:avLst/>
          </a:prstGeom>
          <a:noFill/>
        </p:spPr>
      </p:pic>
    </p:spTree>
    <p:extLst>
      <p:ext uri="{BB962C8B-B14F-4D97-AF65-F5344CB8AC3E}">
        <p14:creationId xmlns:p14="http://schemas.microsoft.com/office/powerpoint/2010/main" val="2230640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Projections</a:t>
            </a:r>
            <a:endParaRPr lang="en-US" dirty="0"/>
          </a:p>
        </p:txBody>
      </p:sp>
      <p:sp>
        <p:nvSpPr>
          <p:cNvPr id="3" name="Content Placeholder 2"/>
          <p:cNvSpPr>
            <a:spLocks noGrp="1"/>
          </p:cNvSpPr>
          <p:nvPr>
            <p:ph idx="1"/>
          </p:nvPr>
        </p:nvSpPr>
        <p:spPr/>
        <p:txBody>
          <a:bodyPr/>
          <a:lstStyle/>
          <a:p>
            <a:r>
              <a:rPr lang="en-US" smtClean="0"/>
              <a:t>A map projection's level of accuracy is based upon two concepts</a:t>
            </a:r>
          </a:p>
          <a:p>
            <a:pPr lvl="1"/>
            <a:r>
              <a:rPr lang="en-US" smtClean="0"/>
              <a:t>Area preservation</a:t>
            </a:r>
          </a:p>
          <a:p>
            <a:pPr lvl="1"/>
            <a:r>
              <a:rPr lang="en-US" smtClean="0"/>
              <a:t>Shape preservation</a:t>
            </a:r>
            <a:endParaRPr lang="en-US" dirty="0"/>
          </a:p>
        </p:txBody>
      </p:sp>
    </p:spTree>
    <p:extLst>
      <p:ext uri="{BB962C8B-B14F-4D97-AF65-F5344CB8AC3E}">
        <p14:creationId xmlns:p14="http://schemas.microsoft.com/office/powerpoint/2010/main" val="329912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Equal-area Projections</a:t>
            </a:r>
            <a:endParaRPr lang="en-US" dirty="0"/>
          </a:p>
        </p:txBody>
      </p:sp>
      <p:sp>
        <p:nvSpPr>
          <p:cNvPr id="3" name="Content Placeholder 2"/>
          <p:cNvSpPr>
            <a:spLocks noGrp="1"/>
          </p:cNvSpPr>
          <p:nvPr>
            <p:ph idx="1"/>
          </p:nvPr>
        </p:nvSpPr>
        <p:spPr>
          <a:xfrm>
            <a:off x="1295400" y="1828800"/>
            <a:ext cx="4800600" cy="4343400"/>
          </a:xfrm>
        </p:spPr>
        <p:txBody>
          <a:bodyPr/>
          <a:lstStyle/>
          <a:p>
            <a:r>
              <a:rPr lang="en-US" dirty="0" smtClean="0"/>
              <a:t>Attempt to maintain the relative spatial science and the areas on the map</a:t>
            </a:r>
          </a:p>
          <a:p>
            <a:pPr lvl="1"/>
            <a:r>
              <a:rPr lang="en-US" dirty="0" smtClean="0"/>
              <a:t>These projections can distort the shape of polygons</a:t>
            </a:r>
          </a:p>
          <a:p>
            <a:pPr lvl="1"/>
            <a:r>
              <a:rPr lang="en-US" dirty="0" smtClean="0"/>
              <a:t>EX: Lambert Projection</a:t>
            </a:r>
          </a:p>
          <a:p>
            <a:pPr lvl="2"/>
            <a:r>
              <a:rPr lang="en-US" dirty="0" smtClean="0"/>
              <a:t>Distorted size of northern Canadian islands</a:t>
            </a:r>
          </a:p>
          <a:p>
            <a:endParaRPr lang="en-US" dirty="0"/>
          </a:p>
        </p:txBody>
      </p:sp>
      <p:pic>
        <p:nvPicPr>
          <p:cNvPr id="50178" name="Picture 2" descr="http://upload.wikimedia.org/wikipedia/commons/f/f7/Resolute_Bay,_Nunavut,_Canada_-_Lambert_Projection.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96000" y="1514475"/>
            <a:ext cx="4886325" cy="4972050"/>
          </a:xfrm>
          <a:prstGeom prst="rect">
            <a:avLst/>
          </a:prstGeom>
          <a:noFill/>
        </p:spPr>
      </p:pic>
    </p:spTree>
    <p:extLst>
      <p:ext uri="{BB962C8B-B14F-4D97-AF65-F5344CB8AC3E}">
        <p14:creationId xmlns:p14="http://schemas.microsoft.com/office/powerpoint/2010/main" val="389877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Conformal Projections</a:t>
            </a:r>
            <a:endParaRPr lang="en-US" dirty="0"/>
          </a:p>
        </p:txBody>
      </p:sp>
      <p:sp>
        <p:nvSpPr>
          <p:cNvPr id="3" name="Content Placeholder 2"/>
          <p:cNvSpPr>
            <a:spLocks noGrp="1"/>
          </p:cNvSpPr>
          <p:nvPr>
            <p:ph idx="1"/>
          </p:nvPr>
        </p:nvSpPr>
        <p:spPr>
          <a:xfrm>
            <a:off x="1295400" y="1828800"/>
            <a:ext cx="4648200" cy="4343400"/>
          </a:xfrm>
        </p:spPr>
        <p:txBody>
          <a:bodyPr/>
          <a:lstStyle/>
          <a:p>
            <a:r>
              <a:rPr lang="en-US" dirty="0" smtClean="0"/>
              <a:t>Attempt to maintain the shape of polygons on the map</a:t>
            </a:r>
          </a:p>
          <a:p>
            <a:pPr lvl="1"/>
            <a:r>
              <a:rPr lang="en-US" dirty="0" smtClean="0"/>
              <a:t>Downside= distorts the relative area from one part of the map to another</a:t>
            </a:r>
          </a:p>
          <a:p>
            <a:pPr lvl="1"/>
            <a:r>
              <a:rPr lang="en-US" dirty="0" smtClean="0"/>
              <a:t>EX: Mercator projection</a:t>
            </a:r>
          </a:p>
          <a:p>
            <a:pPr lvl="2"/>
            <a:r>
              <a:rPr lang="en-US" dirty="0" smtClean="0"/>
              <a:t>Distorts Greenland’s size</a:t>
            </a:r>
            <a:endParaRPr lang="en-US" dirty="0"/>
          </a:p>
        </p:txBody>
      </p:sp>
      <p:pic>
        <p:nvPicPr>
          <p:cNvPr id="55300" name="Picture 4" descr="http://www.culturaldetective.com/images/Mercator.gif"/>
          <p:cNvPicPr>
            <a:picLocks noChangeAspect="1" noChangeArrowheads="1"/>
          </p:cNvPicPr>
          <p:nvPr/>
        </p:nvPicPr>
        <p:blipFill>
          <a:blip r:embed="rId2" cstate="print"/>
          <a:srcRect/>
          <a:stretch>
            <a:fillRect/>
          </a:stretch>
        </p:blipFill>
        <p:spPr bwMode="auto">
          <a:xfrm>
            <a:off x="6172200" y="2509361"/>
            <a:ext cx="4724400" cy="2982278"/>
          </a:xfrm>
          <a:prstGeom prst="rect">
            <a:avLst/>
          </a:prstGeom>
          <a:noFill/>
        </p:spPr>
      </p:pic>
    </p:spTree>
    <p:extLst>
      <p:ext uri="{BB962C8B-B14F-4D97-AF65-F5344CB8AC3E}">
        <p14:creationId xmlns:p14="http://schemas.microsoft.com/office/powerpoint/2010/main" val="33030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Scale</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6"/>
                </a:solidFill>
              </a:rPr>
              <a:t>Scale</a:t>
            </a:r>
            <a:r>
              <a:rPr lang="en-US" dirty="0" smtClean="0"/>
              <a:t> is the relationship of an object or place to the earth as a whole</a:t>
            </a:r>
          </a:p>
          <a:p>
            <a:pPr lvl="1"/>
            <a:r>
              <a:rPr lang="en-US" dirty="0" smtClean="0"/>
              <a:t>Two types of scale</a:t>
            </a:r>
          </a:p>
          <a:p>
            <a:pPr lvl="2"/>
            <a:r>
              <a:rPr lang="en-US" dirty="0" smtClean="0">
                <a:solidFill>
                  <a:schemeClr val="accent6"/>
                </a:solidFill>
              </a:rPr>
              <a:t>Map Scale</a:t>
            </a:r>
          </a:p>
          <a:p>
            <a:pPr lvl="3"/>
            <a:r>
              <a:rPr lang="en-US" dirty="0" smtClean="0"/>
              <a:t>The ratio of distance on a map to actual distance</a:t>
            </a:r>
          </a:p>
          <a:p>
            <a:pPr lvl="2"/>
            <a:r>
              <a:rPr lang="en-US" dirty="0" smtClean="0">
                <a:solidFill>
                  <a:schemeClr val="accent6"/>
                </a:solidFill>
              </a:rPr>
              <a:t>Relative Scale</a:t>
            </a:r>
          </a:p>
          <a:p>
            <a:pPr lvl="3"/>
            <a:r>
              <a:rPr lang="en-US" dirty="0" smtClean="0"/>
              <a:t>Also known as the scale of analysis</a:t>
            </a:r>
          </a:p>
          <a:p>
            <a:pPr lvl="3"/>
            <a:r>
              <a:rPr lang="en-US" dirty="0" smtClean="0"/>
              <a:t>Describes the level of </a:t>
            </a:r>
            <a:r>
              <a:rPr lang="en-US" dirty="0" smtClean="0">
                <a:solidFill>
                  <a:schemeClr val="accent6"/>
                </a:solidFill>
              </a:rPr>
              <a:t>aggregation</a:t>
            </a:r>
          </a:p>
          <a:p>
            <a:pPr lvl="4"/>
            <a:r>
              <a:rPr lang="en-US" dirty="0" smtClean="0"/>
              <a:t>The level at which you group objects together for examination</a:t>
            </a:r>
          </a:p>
        </p:txBody>
      </p:sp>
    </p:spTree>
    <p:extLst>
      <p:ext uri="{BB962C8B-B14F-4D97-AF65-F5344CB8AC3E}">
        <p14:creationId xmlns:p14="http://schemas.microsoft.com/office/powerpoint/2010/main" val="2936654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Projections</a:t>
            </a:r>
            <a:endParaRPr lang="en-US" dirty="0"/>
          </a:p>
        </p:txBody>
      </p:sp>
      <p:sp>
        <p:nvSpPr>
          <p:cNvPr id="3" name="Content Placeholder 2"/>
          <p:cNvSpPr>
            <a:spLocks noGrp="1"/>
          </p:cNvSpPr>
          <p:nvPr>
            <p:ph idx="1"/>
          </p:nvPr>
        </p:nvSpPr>
        <p:spPr>
          <a:xfrm>
            <a:off x="1295400" y="1828800"/>
            <a:ext cx="4495800" cy="4343400"/>
          </a:xfrm>
        </p:spPr>
        <p:txBody>
          <a:bodyPr/>
          <a:lstStyle/>
          <a:p>
            <a:r>
              <a:rPr lang="en-US" dirty="0" smtClean="0"/>
              <a:t>Some map projections attempt to balance area and form</a:t>
            </a:r>
          </a:p>
          <a:p>
            <a:pPr lvl="1"/>
            <a:r>
              <a:rPr lang="en-US" dirty="0" smtClean="0"/>
              <a:t>EX: Robinson Projection(top)</a:t>
            </a:r>
          </a:p>
          <a:p>
            <a:pPr lvl="1"/>
            <a:r>
              <a:rPr lang="en-US" dirty="0" smtClean="0"/>
              <a:t>EX2: Goode’s </a:t>
            </a:r>
            <a:r>
              <a:rPr lang="en-US" dirty="0" err="1" smtClean="0"/>
              <a:t>homolosine</a:t>
            </a:r>
            <a:r>
              <a:rPr lang="en-US" dirty="0" smtClean="0"/>
              <a:t> projection(bottom)</a:t>
            </a:r>
            <a:endParaRPr lang="en-US" dirty="0"/>
          </a:p>
        </p:txBody>
      </p:sp>
      <p:pic>
        <p:nvPicPr>
          <p:cNvPr id="56322" name="Picture 2" descr="https://bashapedia.pbworks.com/f/1224293817/512px-Robinson-projection.jpg"/>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auto">
          <a:xfrm>
            <a:off x="6019800" y="1520997"/>
            <a:ext cx="4876800" cy="2476501"/>
          </a:xfrm>
          <a:prstGeom prst="rect">
            <a:avLst/>
          </a:prstGeom>
          <a:noFill/>
        </p:spPr>
      </p:pic>
      <p:pic>
        <p:nvPicPr>
          <p:cNvPr id="56324" name="Picture 4" descr="http://upload.wikimedia.org/wikipedia/commons/b/b3/Goode-homolosine-projection.jpg"/>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6019800" y="4226511"/>
            <a:ext cx="4724400" cy="2048471"/>
          </a:xfrm>
          <a:prstGeom prst="rect">
            <a:avLst/>
          </a:prstGeom>
          <a:noFill/>
        </p:spPr>
      </p:pic>
    </p:spTree>
    <p:extLst>
      <p:ext uri="{BB962C8B-B14F-4D97-AF65-F5344CB8AC3E}">
        <p14:creationId xmlns:p14="http://schemas.microsoft.com/office/powerpoint/2010/main" val="1247481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Geographic Technology - Geographical Information Systems(GIS)</a:t>
            </a:r>
            <a:endParaRPr lang="en-US" dirty="0"/>
          </a:p>
        </p:txBody>
      </p:sp>
      <p:sp>
        <p:nvSpPr>
          <p:cNvPr id="3" name="Content Placeholder 2"/>
          <p:cNvSpPr>
            <a:spLocks noGrp="1"/>
          </p:cNvSpPr>
          <p:nvPr>
            <p:ph idx="1"/>
          </p:nvPr>
        </p:nvSpPr>
        <p:spPr/>
        <p:txBody>
          <a:bodyPr/>
          <a:lstStyle/>
          <a:p>
            <a:r>
              <a:rPr lang="en-US" smtClean="0"/>
              <a:t>Uses one or more data layers in a computer program capable of spatial analysis and mapping</a:t>
            </a:r>
          </a:p>
          <a:p>
            <a:pPr lvl="1"/>
            <a:r>
              <a:rPr lang="en-US" smtClean="0"/>
              <a:t>Data layers are numerical, coded, or textual data that is attributed to specific geographic coordinates or areas</a:t>
            </a:r>
          </a:p>
          <a:p>
            <a:pPr lvl="1"/>
            <a:r>
              <a:rPr lang="en-US" smtClean="0"/>
              <a:t>Date between layers can be analyzed spatially</a:t>
            </a:r>
          </a:p>
          <a:p>
            <a:r>
              <a:rPr lang="en-US" smtClean="0"/>
              <a:t>Used when calling 911</a:t>
            </a:r>
            <a:endParaRPr lang="en-US" dirty="0"/>
          </a:p>
        </p:txBody>
      </p:sp>
    </p:spTree>
    <p:extLst>
      <p:ext uri="{BB962C8B-B14F-4D97-AF65-F5344CB8AC3E}">
        <p14:creationId xmlns:p14="http://schemas.microsoft.com/office/powerpoint/2010/main" val="381932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Geographic Technology - Global Positioning Systems(GPS) </a:t>
            </a:r>
            <a:endParaRPr lang="en-US" dirty="0"/>
          </a:p>
        </p:txBody>
      </p:sp>
      <p:sp>
        <p:nvSpPr>
          <p:cNvPr id="3" name="Content Placeholder 2"/>
          <p:cNvSpPr>
            <a:spLocks noGrp="1"/>
          </p:cNvSpPr>
          <p:nvPr>
            <p:ph idx="1"/>
          </p:nvPr>
        </p:nvSpPr>
        <p:spPr/>
        <p:txBody>
          <a:bodyPr/>
          <a:lstStyle/>
          <a:p>
            <a:r>
              <a:rPr lang="en-US" dirty="0" smtClean="0"/>
              <a:t>Utilizes a worldwide network of satellites</a:t>
            </a:r>
          </a:p>
          <a:p>
            <a:r>
              <a:rPr lang="en-US" dirty="0" smtClean="0"/>
              <a:t>A GPS receiver is able to triangulate a coordinate location and display map data for the user</a:t>
            </a:r>
          </a:p>
          <a:p>
            <a:endParaRPr lang="en-US" dirty="0"/>
          </a:p>
        </p:txBody>
      </p:sp>
    </p:spTree>
    <p:extLst>
      <p:ext uri="{BB962C8B-B14F-4D97-AF65-F5344CB8AC3E}">
        <p14:creationId xmlns:p14="http://schemas.microsoft.com/office/powerpoint/2010/main" val="41866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Geographic Technology - Remote Sensing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Aerial photography and satellite-based remote sensing make up a large amount of the geographic and GIS data used today</a:t>
            </a:r>
          </a:p>
          <a:p>
            <a:r>
              <a:rPr lang="en-US" dirty="0" smtClean="0"/>
              <a:t>Remote sensing can record data from the earth’s surface</a:t>
            </a:r>
          </a:p>
          <a:p>
            <a:pPr lvl="1"/>
            <a:r>
              <a:rPr lang="en-US" dirty="0" smtClean="0"/>
              <a:t>Data not only includes visual light wavelengths, but infrared and radar information</a:t>
            </a:r>
          </a:p>
          <a:p>
            <a:r>
              <a:rPr lang="en-US" dirty="0" smtClean="0"/>
              <a:t>Commonly used by local governments to record property data and set tax assessments</a:t>
            </a:r>
          </a:p>
          <a:p>
            <a:pPr lvl="1"/>
            <a:r>
              <a:rPr lang="en-US" dirty="0" smtClean="0"/>
              <a:t>Aerial photographs can also be used to revise topographic map data without sending out a survey team to gather new data</a:t>
            </a:r>
          </a:p>
          <a:p>
            <a:r>
              <a:rPr lang="en-US" dirty="0" smtClean="0"/>
              <a:t>Infrared satellite imagery is commonly used to determine the health of vegetation on the earth’s surface</a:t>
            </a:r>
          </a:p>
          <a:p>
            <a:pPr lvl="1"/>
            <a:r>
              <a:rPr lang="en-US" dirty="0" smtClean="0"/>
              <a:t>Helps to maintain stable prices for farm goods such as milk, eggs, and bread</a:t>
            </a:r>
            <a:endParaRPr lang="en-US" dirty="0"/>
          </a:p>
        </p:txBody>
      </p:sp>
    </p:spTree>
    <p:extLst>
      <p:ext uri="{BB962C8B-B14F-4D97-AF65-F5344CB8AC3E}">
        <p14:creationId xmlns:p14="http://schemas.microsoft.com/office/powerpoint/2010/main" val="352683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Region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6"/>
                </a:solidFill>
              </a:rPr>
              <a:t>Vernacular Region </a:t>
            </a:r>
            <a:r>
              <a:rPr lang="en-US" dirty="0" smtClean="0"/>
              <a:t>(also Perceptual Region)</a:t>
            </a:r>
          </a:p>
          <a:p>
            <a:pPr lvl="1"/>
            <a:r>
              <a:rPr lang="en-US" dirty="0"/>
              <a:t>A place where the language or customs of the people are </a:t>
            </a:r>
            <a:r>
              <a:rPr lang="en-US" dirty="0" smtClean="0"/>
              <a:t>constant</a:t>
            </a:r>
            <a:endParaRPr lang="en-US" dirty="0" smtClean="0"/>
          </a:p>
          <a:p>
            <a:r>
              <a:rPr lang="en-US" dirty="0" smtClean="0">
                <a:solidFill>
                  <a:schemeClr val="accent6"/>
                </a:solidFill>
              </a:rPr>
              <a:t>Formal Region</a:t>
            </a:r>
          </a:p>
          <a:p>
            <a:pPr lvl="1"/>
            <a:r>
              <a:rPr lang="en-US" dirty="0" smtClean="0"/>
              <a:t>A </a:t>
            </a:r>
            <a:r>
              <a:rPr lang="en-US" dirty="0"/>
              <a:t>region with a defined boundary that has a homogeneous characteristic or </a:t>
            </a:r>
            <a:r>
              <a:rPr lang="en-US" dirty="0" smtClean="0"/>
              <a:t>uniformity. </a:t>
            </a:r>
            <a:r>
              <a:rPr lang="en-US" dirty="0"/>
              <a:t>A homogeneous characteristic could be </a:t>
            </a:r>
            <a:r>
              <a:rPr lang="en-US" dirty="0" smtClean="0"/>
              <a:t>language</a:t>
            </a:r>
          </a:p>
          <a:p>
            <a:pPr lvl="2"/>
            <a:r>
              <a:rPr lang="en-US" dirty="0" smtClean="0">
                <a:solidFill>
                  <a:schemeClr val="accent5"/>
                </a:solidFill>
              </a:rPr>
              <a:t>Understand the contrast in the use of language for both Vernacular and Formal regions.</a:t>
            </a:r>
          </a:p>
          <a:p>
            <a:r>
              <a:rPr lang="en-US" dirty="0" smtClean="0">
                <a:solidFill>
                  <a:schemeClr val="accent6"/>
                </a:solidFill>
              </a:rPr>
              <a:t>Functional Regions </a:t>
            </a:r>
            <a:r>
              <a:rPr lang="en-US" dirty="0" smtClean="0"/>
              <a:t>have </a:t>
            </a:r>
            <a:r>
              <a:rPr lang="en-US" dirty="0"/>
              <a:t>a central </a:t>
            </a:r>
            <a:r>
              <a:rPr lang="en-US" dirty="0" smtClean="0"/>
              <a:t>place or node </a:t>
            </a:r>
            <a:r>
              <a:rPr lang="en-US" dirty="0"/>
              <a:t>that is a point of </a:t>
            </a:r>
            <a:r>
              <a:rPr lang="en-US" dirty="0" smtClean="0"/>
              <a:t>origin</a:t>
            </a:r>
            <a:endParaRPr lang="en-US" dirty="0" smtClean="0"/>
          </a:p>
          <a:p>
            <a:pPr lvl="1"/>
            <a:r>
              <a:rPr lang="en-US" dirty="0"/>
              <a:t>The influence of this point is strongest in the areas close to the center, and the strength of influence diminishes as distance increases from that </a:t>
            </a:r>
            <a:r>
              <a:rPr lang="en-US" dirty="0" smtClean="0"/>
              <a:t>point</a:t>
            </a:r>
          </a:p>
          <a:p>
            <a:pPr lvl="1"/>
            <a:r>
              <a:rPr lang="en-US" dirty="0" smtClean="0">
                <a:solidFill>
                  <a:schemeClr val="accent6"/>
                </a:solidFill>
              </a:rPr>
              <a:t>Distance decay </a:t>
            </a:r>
            <a:r>
              <a:rPr lang="en-US" dirty="0" smtClean="0"/>
              <a:t>plays a big factor!</a:t>
            </a:r>
            <a:endParaRPr lang="en-US" dirty="0"/>
          </a:p>
          <a:p>
            <a:pPr lvl="2"/>
            <a:r>
              <a:rPr lang="en-US" dirty="0" smtClean="0"/>
              <a:t>Example - A </a:t>
            </a:r>
            <a:r>
              <a:rPr lang="en-US" dirty="0"/>
              <a:t>sports team will have the strongest fan base and media coverage in areas close to their home city. There are fans in other nearby cities, but their numbers decrease as the distance between the two cities increase</a:t>
            </a:r>
          </a:p>
          <a:p>
            <a:pPr lvl="1"/>
            <a:r>
              <a:rPr lang="en-US" dirty="0"/>
              <a:t>Based on a central </a:t>
            </a:r>
            <a:r>
              <a:rPr lang="en-US" dirty="0" smtClean="0"/>
              <a:t>location</a:t>
            </a:r>
            <a:endParaRPr lang="en-US" dirty="0"/>
          </a:p>
        </p:txBody>
      </p:sp>
    </p:spTree>
    <p:extLst>
      <p:ext uri="{BB962C8B-B14F-4D97-AF65-F5344CB8AC3E}">
        <p14:creationId xmlns:p14="http://schemas.microsoft.com/office/powerpoint/2010/main" val="284852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Regional Boundaries</a:t>
            </a:r>
            <a:endParaRPr lang="en-US" dirty="0"/>
          </a:p>
        </p:txBody>
      </p:sp>
      <p:sp>
        <p:nvSpPr>
          <p:cNvPr id="3" name="Content Placeholder 2"/>
          <p:cNvSpPr>
            <a:spLocks noGrp="1"/>
          </p:cNvSpPr>
          <p:nvPr>
            <p:ph idx="1"/>
          </p:nvPr>
        </p:nvSpPr>
        <p:spPr/>
        <p:txBody>
          <a:bodyPr/>
          <a:lstStyle/>
          <a:p>
            <a:r>
              <a:rPr lang="en-US" dirty="0" smtClean="0">
                <a:solidFill>
                  <a:schemeClr val="accent6"/>
                </a:solidFill>
              </a:rPr>
              <a:t>Culture regions </a:t>
            </a:r>
            <a:r>
              <a:rPr lang="en-US" dirty="0" smtClean="0"/>
              <a:t>tend to have unclear borders</a:t>
            </a:r>
          </a:p>
          <a:p>
            <a:r>
              <a:rPr lang="en-US" dirty="0" smtClean="0">
                <a:solidFill>
                  <a:schemeClr val="accent6"/>
                </a:solidFill>
              </a:rPr>
              <a:t>Political regions </a:t>
            </a:r>
            <a:r>
              <a:rPr lang="en-US" dirty="0" smtClean="0"/>
              <a:t>have well defined boundaries</a:t>
            </a:r>
          </a:p>
          <a:p>
            <a:r>
              <a:rPr lang="en-US" dirty="0" smtClean="0">
                <a:solidFill>
                  <a:schemeClr val="accent6"/>
                </a:solidFill>
              </a:rPr>
              <a:t>Environmental region boundaries </a:t>
            </a:r>
            <a:r>
              <a:rPr lang="en-US" dirty="0" smtClean="0"/>
              <a:t>are transitional and measureable</a:t>
            </a:r>
          </a:p>
          <a:p>
            <a:pPr lvl="1"/>
            <a:r>
              <a:rPr lang="en-US" dirty="0" smtClean="0"/>
              <a:t>The environmental transition zone between two bioregions, or </a:t>
            </a:r>
            <a:r>
              <a:rPr lang="en-US" dirty="0" smtClean="0">
                <a:solidFill>
                  <a:schemeClr val="accent6"/>
                </a:solidFill>
              </a:rPr>
              <a:t>biomes</a:t>
            </a:r>
            <a:r>
              <a:rPr lang="en-US" dirty="0" smtClean="0"/>
              <a:t>, is known as an </a:t>
            </a:r>
            <a:r>
              <a:rPr lang="en-US" dirty="0" smtClean="0">
                <a:solidFill>
                  <a:schemeClr val="accent6"/>
                </a:solidFill>
              </a:rPr>
              <a:t>ecotone</a:t>
            </a:r>
          </a:p>
          <a:p>
            <a:pPr lvl="2"/>
            <a:r>
              <a:rPr lang="en-US" dirty="0" smtClean="0"/>
              <a:t>EX: The space between the Sahara Desert and the tropical savanna of Africa is known as the </a:t>
            </a:r>
            <a:r>
              <a:rPr lang="en-US" dirty="0" smtClean="0">
                <a:solidFill>
                  <a:schemeClr val="accent6"/>
                </a:solidFill>
              </a:rPr>
              <a:t>Sahel</a:t>
            </a:r>
            <a:endParaRPr lang="en-US" dirty="0">
              <a:solidFill>
                <a:schemeClr val="accent6"/>
              </a:solidFill>
            </a:endParaRPr>
          </a:p>
        </p:txBody>
      </p:sp>
    </p:spTree>
    <p:extLst>
      <p:ext uri="{BB962C8B-B14F-4D97-AF65-F5344CB8AC3E}">
        <p14:creationId xmlns:p14="http://schemas.microsoft.com/office/powerpoint/2010/main" val="124515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Location..(Location, Location)</a:t>
            </a:r>
            <a:endParaRPr lang="en-US" dirty="0"/>
          </a:p>
        </p:txBody>
      </p:sp>
      <p:sp>
        <p:nvSpPr>
          <p:cNvPr id="3" name="Content Placeholder 2"/>
          <p:cNvSpPr>
            <a:spLocks noGrp="1"/>
          </p:cNvSpPr>
          <p:nvPr>
            <p:ph idx="1"/>
          </p:nvPr>
        </p:nvSpPr>
        <p:spPr/>
        <p:txBody>
          <a:bodyPr/>
          <a:lstStyle/>
          <a:p>
            <a:r>
              <a:rPr lang="en-US" dirty="0">
                <a:solidFill>
                  <a:schemeClr val="accent6"/>
                </a:solidFill>
              </a:rPr>
              <a:t>Absolute location </a:t>
            </a:r>
            <a:r>
              <a:rPr lang="en-US" dirty="0"/>
              <a:t>describes a place using coordinates such as latitude and longitude</a:t>
            </a:r>
          </a:p>
          <a:p>
            <a:pPr lvl="1"/>
            <a:r>
              <a:rPr lang="en-US" dirty="0"/>
              <a:t>Notation</a:t>
            </a:r>
          </a:p>
          <a:p>
            <a:pPr lvl="2"/>
            <a:r>
              <a:rPr lang="en-US" dirty="0" smtClean="0">
                <a:solidFill>
                  <a:schemeClr val="accent6"/>
                </a:solidFill>
              </a:rPr>
              <a:t>Latitude &amp; </a:t>
            </a:r>
            <a:r>
              <a:rPr lang="en-US" dirty="0">
                <a:solidFill>
                  <a:schemeClr val="accent6"/>
                </a:solidFill>
              </a:rPr>
              <a:t>Longitude</a:t>
            </a:r>
          </a:p>
          <a:p>
            <a:pPr lvl="2"/>
            <a:r>
              <a:rPr lang="en-US" dirty="0">
                <a:solidFill>
                  <a:schemeClr val="accent6"/>
                </a:solidFill>
              </a:rPr>
              <a:t>Degrees</a:t>
            </a:r>
            <a:r>
              <a:rPr lang="en-US" dirty="0"/>
              <a:t> can be divided into minutes, and minutes can be divided into seconds</a:t>
            </a:r>
          </a:p>
          <a:p>
            <a:r>
              <a:rPr lang="en-US" dirty="0" smtClean="0">
                <a:solidFill>
                  <a:schemeClr val="accent6"/>
                </a:solidFill>
              </a:rPr>
              <a:t>Relative Location</a:t>
            </a:r>
          </a:p>
          <a:p>
            <a:pPr lvl="1"/>
            <a:r>
              <a:rPr lang="en-US" dirty="0" smtClean="0"/>
              <a:t>Measured in terms of spatial relationships</a:t>
            </a:r>
          </a:p>
          <a:p>
            <a:pPr lvl="2"/>
            <a:r>
              <a:rPr lang="en-US" dirty="0" smtClean="0"/>
              <a:t>Next to the gymnasium, across from the bell tower</a:t>
            </a:r>
            <a:r>
              <a:rPr lang="en-US" dirty="0" smtClean="0"/>
              <a:t>, etc.</a:t>
            </a:r>
            <a:endParaRPr lang="en-US" dirty="0"/>
          </a:p>
        </p:txBody>
      </p:sp>
    </p:spTree>
    <p:extLst>
      <p:ext uri="{BB962C8B-B14F-4D97-AF65-F5344CB8AC3E}">
        <p14:creationId xmlns:p14="http://schemas.microsoft.com/office/powerpoint/2010/main" val="72488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Time Zones</a:t>
            </a:r>
            <a:endParaRPr lang="en-US" dirty="0"/>
          </a:p>
        </p:txBody>
      </p:sp>
      <p:sp>
        <p:nvSpPr>
          <p:cNvPr id="3" name="Content Placeholder 2"/>
          <p:cNvSpPr>
            <a:spLocks noGrp="1"/>
          </p:cNvSpPr>
          <p:nvPr>
            <p:ph idx="1"/>
          </p:nvPr>
        </p:nvSpPr>
        <p:spPr/>
        <p:txBody>
          <a:bodyPr/>
          <a:lstStyle/>
          <a:p>
            <a:r>
              <a:rPr lang="en-US" dirty="0" smtClean="0"/>
              <a:t>Divided up into 15 degree wide longitudinal zones around the world</a:t>
            </a:r>
          </a:p>
          <a:p>
            <a:pPr lvl="1"/>
            <a:r>
              <a:rPr lang="en-US" dirty="0" smtClean="0"/>
              <a:t>Because 360(degrees in a rotation)/24(hours in a day)= 15</a:t>
            </a:r>
          </a:p>
          <a:p>
            <a:pPr lvl="1"/>
            <a:r>
              <a:rPr lang="en-US" dirty="0" smtClean="0"/>
              <a:t>Dividing lines between time zones often follow political boundaries, and can occasionally follow local area divisions</a:t>
            </a:r>
          </a:p>
          <a:p>
            <a:r>
              <a:rPr lang="en-US" dirty="0" smtClean="0">
                <a:solidFill>
                  <a:schemeClr val="accent6"/>
                </a:solidFill>
              </a:rPr>
              <a:t>Time zones </a:t>
            </a:r>
            <a:r>
              <a:rPr lang="en-US" dirty="0" smtClean="0"/>
              <a:t>were created during the era of transcontinental railways to standardize time across long east-west train lines</a:t>
            </a:r>
            <a:endParaRPr lang="en-US" dirty="0"/>
          </a:p>
        </p:txBody>
      </p:sp>
    </p:spTree>
    <p:extLst>
      <p:ext uri="{BB962C8B-B14F-4D97-AF65-F5344CB8AC3E}">
        <p14:creationId xmlns:p14="http://schemas.microsoft.com/office/powerpoint/2010/main" val="59893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Site and Situation</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6"/>
                </a:solidFill>
              </a:rPr>
              <a:t>Site</a:t>
            </a:r>
          </a:p>
          <a:p>
            <a:pPr lvl="1"/>
            <a:r>
              <a:rPr lang="en-US" dirty="0" smtClean="0"/>
              <a:t>The physical characteristics of a place</a:t>
            </a:r>
          </a:p>
          <a:p>
            <a:pPr lvl="2"/>
            <a:r>
              <a:rPr lang="en-US" dirty="0" smtClean="0"/>
              <a:t>EX: The Acropolis is located on elevated ground</a:t>
            </a:r>
          </a:p>
          <a:p>
            <a:r>
              <a:rPr lang="en-US" dirty="0" smtClean="0">
                <a:solidFill>
                  <a:schemeClr val="accent6"/>
                </a:solidFill>
              </a:rPr>
              <a:t>Situation</a:t>
            </a:r>
          </a:p>
          <a:p>
            <a:pPr lvl="1"/>
            <a:r>
              <a:rPr lang="en-US" dirty="0" smtClean="0"/>
              <a:t>The place’s interrelatedness with other places</a:t>
            </a:r>
          </a:p>
          <a:p>
            <a:pPr lvl="2"/>
            <a:r>
              <a:rPr lang="en-US" dirty="0" smtClean="0"/>
              <a:t>EX: The Acropolis relates to other  defensive Greek monuments because of their Ancient Greek architectural style and their frequent location of construction on an elevated hill</a:t>
            </a:r>
            <a:endParaRPr lang="en-US" dirty="0"/>
          </a:p>
        </p:txBody>
      </p:sp>
    </p:spTree>
    <p:extLst>
      <p:ext uri="{BB962C8B-B14F-4D97-AF65-F5344CB8AC3E}">
        <p14:creationId xmlns:p14="http://schemas.microsoft.com/office/powerpoint/2010/main" val="429097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Distance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Distance can be regarded in both absolute and relative terms like scale and location</a:t>
            </a:r>
          </a:p>
          <a:p>
            <a:pPr lvl="1"/>
            <a:r>
              <a:rPr lang="en-US" dirty="0" smtClean="0">
                <a:solidFill>
                  <a:schemeClr val="accent6"/>
                </a:solidFill>
              </a:rPr>
              <a:t>Linear absolute distance </a:t>
            </a:r>
            <a:r>
              <a:rPr lang="en-US" dirty="0" smtClean="0"/>
              <a:t>can be measured as Euclidean distance, the straight line of distance from one point to another</a:t>
            </a:r>
          </a:p>
          <a:p>
            <a:r>
              <a:rPr lang="en-US" dirty="0" smtClean="0"/>
              <a:t>Geographers often use the concept of distance decay to explain relative distance</a:t>
            </a:r>
          </a:p>
          <a:p>
            <a:pPr lvl="1"/>
            <a:r>
              <a:rPr lang="en-US" dirty="0" smtClean="0">
                <a:solidFill>
                  <a:schemeClr val="accent6"/>
                </a:solidFill>
              </a:rPr>
              <a:t>Distance decay </a:t>
            </a:r>
            <a:r>
              <a:rPr lang="en-US" dirty="0" smtClean="0"/>
              <a:t>is a concept that states the further away different places are from a place of origin, the less likely interaction will be with the original place</a:t>
            </a:r>
          </a:p>
          <a:p>
            <a:pPr lvl="1"/>
            <a:r>
              <a:rPr lang="en-US" dirty="0" smtClean="0">
                <a:solidFill>
                  <a:schemeClr val="accent6"/>
                </a:solidFill>
              </a:rPr>
              <a:t>Relative distance </a:t>
            </a:r>
            <a:r>
              <a:rPr lang="en-US" dirty="0" smtClean="0"/>
              <a:t>is expressed by the principle of </a:t>
            </a:r>
            <a:r>
              <a:rPr lang="en-US" dirty="0" smtClean="0">
                <a:solidFill>
                  <a:schemeClr val="accent6"/>
                </a:solidFill>
              </a:rPr>
              <a:t>Tobler’s Law which states that all places are interrelated, but closer places are more related than further ones</a:t>
            </a:r>
          </a:p>
          <a:p>
            <a:pPr lvl="2"/>
            <a:r>
              <a:rPr lang="en-US" dirty="0" smtClean="0"/>
              <a:t>When the length of distance becomes a factor that inhibits the interaction between two points, this is known as the friction of distance</a:t>
            </a:r>
          </a:p>
          <a:p>
            <a:pPr lvl="3"/>
            <a:r>
              <a:rPr lang="en-US" dirty="0" smtClean="0"/>
              <a:t>EX: When the time and cost of moving a product prevents it from being sold in far away locations</a:t>
            </a:r>
            <a:endParaRPr lang="en-US" dirty="0"/>
          </a:p>
        </p:txBody>
      </p:sp>
    </p:spTree>
    <p:extLst>
      <p:ext uri="{BB962C8B-B14F-4D97-AF65-F5344CB8AC3E}">
        <p14:creationId xmlns:p14="http://schemas.microsoft.com/office/powerpoint/2010/main" val="190955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TotalTime>
  <Words>1756</Words>
  <Application>Microsoft Office PowerPoint</Application>
  <PresentationFormat>Widescreen</PresentationFormat>
  <Paragraphs>190</Paragraphs>
  <Slides>33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Book Antiqua</vt:lpstr>
      <vt:lpstr>Sales Direction 16X9</vt:lpstr>
      <vt:lpstr>Intro to Human Geography</vt:lpstr>
      <vt:lpstr>Space and Place</vt:lpstr>
      <vt:lpstr>Scale</vt:lpstr>
      <vt:lpstr>Three Types of Region</vt:lpstr>
      <vt:lpstr>Regional Boundaries</vt:lpstr>
      <vt:lpstr>Location..(Location, Location)</vt:lpstr>
      <vt:lpstr>Time Zones</vt:lpstr>
      <vt:lpstr>Site and Situation</vt:lpstr>
      <vt:lpstr>Distance</vt:lpstr>
      <vt:lpstr>Space-Time Compression</vt:lpstr>
      <vt:lpstr>Spatial Interactions </vt:lpstr>
      <vt:lpstr>Spatial Interactions</vt:lpstr>
      <vt:lpstr>Spatial Interactions - Land Survey Patterns</vt:lpstr>
      <vt:lpstr>Spatial Interactions - Diffusion Patterns</vt:lpstr>
      <vt:lpstr>Contagious Diffusion (under Expansion Diffusion)</vt:lpstr>
      <vt:lpstr>Stimulus Diffusion</vt:lpstr>
      <vt:lpstr>Spatial Interactions - Density</vt:lpstr>
      <vt:lpstr>Spatial Interactions - Central Places</vt:lpstr>
      <vt:lpstr>Spatial Interactions - Cores and Peripheries</vt:lpstr>
      <vt:lpstr>Map Types</vt:lpstr>
      <vt:lpstr>Topographic Maps</vt:lpstr>
      <vt:lpstr>Thematic Maps - Chloropleth Maps</vt:lpstr>
      <vt:lpstr>Thematic Maps - Isoline Maps</vt:lpstr>
      <vt:lpstr>Thematic Maps - Dot Density Maps</vt:lpstr>
      <vt:lpstr>Thematic Maps - Flow-line Maps</vt:lpstr>
      <vt:lpstr>Thematic Maps - Cartograms</vt:lpstr>
      <vt:lpstr>Projections</vt:lpstr>
      <vt:lpstr>Equal-area Projections</vt:lpstr>
      <vt:lpstr>Conformal Projections</vt:lpstr>
      <vt:lpstr>Other Projections</vt:lpstr>
      <vt:lpstr>Geographic Technology - Geographical Information Systems(GIS)</vt:lpstr>
      <vt:lpstr>Geographic Technology - Global Positioning Systems(GPS) </vt:lpstr>
      <vt:lpstr>Geographic Technology - Remote Sensing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Bhakta D. Bosworth</dc:creator>
  <cp:lastModifiedBy>Ish Bosworth</cp:lastModifiedBy>
  <cp:revision>9</cp:revision>
  <dcterms:created xsi:type="dcterms:W3CDTF">2012-08-30T21:52:00Z</dcterms:created>
  <dcterms:modified xsi:type="dcterms:W3CDTF">2015-04-20T14:23:12Z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