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24" r:id="rId2"/>
  </p:sldMasterIdLst>
  <p:notesMasterIdLst>
    <p:notesMasterId r:id="rId52"/>
  </p:notesMasterIdLst>
  <p:handoutMasterIdLst>
    <p:handoutMasterId r:id="rId5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1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2" r:id="rId43"/>
    <p:sldId id="307" r:id="rId44"/>
    <p:sldId id="308" r:id="rId45"/>
    <p:sldId id="309" r:id="rId46"/>
    <p:sldId id="310" r:id="rId47"/>
    <p:sldId id="311" r:id="rId48"/>
    <p:sldId id="312" r:id="rId49"/>
    <p:sldId id="314" r:id="rId50"/>
    <p:sldId id="315" r:id="rId5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1" d="100"/>
          <a:sy n="91" d="100"/>
        </p:scale>
        <p:origin x="370" y="6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4/27/2015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4/27/2015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4/27/2015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2876" y="5638800"/>
            <a:ext cx="91435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TextBox 15"/>
          <p:cNvSpPr txBox="1"/>
          <p:nvPr userDrawn="1"/>
        </p:nvSpPr>
        <p:spPr>
          <a:xfrm>
            <a:off x="1522876" y="5638800"/>
            <a:ext cx="91435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Analyzing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6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Plantation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143538" cy="4038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Plantation agriculture</a:t>
            </a:r>
          </a:p>
          <a:p>
            <a:pPr lvl="1"/>
            <a:r>
              <a:rPr lang="en-US" dirty="0"/>
              <a:t>Specialized crops grown for both </a:t>
            </a:r>
            <a:r>
              <a:rPr lang="en-US" dirty="0">
                <a:solidFill>
                  <a:srgbClr val="00B050"/>
                </a:solidFill>
              </a:rPr>
              <a:t>domestic consumption </a:t>
            </a:r>
            <a:r>
              <a:rPr lang="en-US" dirty="0"/>
              <a:t>and for export</a:t>
            </a:r>
          </a:p>
          <a:p>
            <a:pPr lvl="1"/>
            <a:r>
              <a:rPr lang="en-US" dirty="0"/>
              <a:t>Plantations are usually large, extensive monoculture farms that depend on low-wage labor</a:t>
            </a:r>
          </a:p>
          <a:p>
            <a:pPr lvl="2"/>
            <a:r>
              <a:rPr lang="en-US" dirty="0"/>
              <a:t>Used in the U.S. until 1865, when slave labor was banned</a:t>
            </a:r>
          </a:p>
          <a:p>
            <a:r>
              <a:rPr lang="en-US" dirty="0"/>
              <a:t>Today, plantations can be found in </a:t>
            </a:r>
            <a:r>
              <a:rPr lang="en-US" dirty="0" smtClean="0"/>
              <a:t>LDCs. </a:t>
            </a:r>
            <a:endParaRPr lang="en-US" dirty="0"/>
          </a:p>
          <a:p>
            <a:pPr lvl="1"/>
            <a:r>
              <a:rPr lang="en-US" dirty="0"/>
              <a:t>The exported crops can produce economic value for its country</a:t>
            </a:r>
          </a:p>
          <a:p>
            <a:r>
              <a:rPr lang="en-US" dirty="0"/>
              <a:t>Frequent fluctuations in commodity prices</a:t>
            </a:r>
          </a:p>
          <a:p>
            <a:pPr lvl="1"/>
            <a:r>
              <a:rPr lang="en-US" dirty="0"/>
              <a:t>Plantation production can be a risky financial investment</a:t>
            </a:r>
          </a:p>
          <a:p>
            <a:pPr lvl="2"/>
            <a:r>
              <a:rPr lang="en-US" dirty="0"/>
              <a:t>Led to diversification of crops produced on plantations</a:t>
            </a:r>
          </a:p>
        </p:txBody>
      </p:sp>
    </p:spTree>
    <p:extLst>
      <p:ext uri="{BB962C8B-B14F-4D97-AF65-F5344CB8AC3E}">
        <p14:creationId xmlns:p14="http://schemas.microsoft.com/office/powerpoint/2010/main" val="132273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World Plantations and their Products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942992"/>
              </p:ext>
            </p:extLst>
          </p:nvPr>
        </p:nvGraphicFramePr>
        <p:xfrm>
          <a:off x="1979612" y="2133600"/>
          <a:ext cx="8229600" cy="35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Plantation Crop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Countries</a:t>
                      </a:r>
                    </a:p>
                  </a:txBody>
                  <a:tcPr/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Brazil, Costa</a:t>
                      </a:r>
                      <a:r>
                        <a:rPr lang="en-US" baseline="0" dirty="0"/>
                        <a:t> Rica, </a:t>
                      </a:r>
                      <a:r>
                        <a:rPr lang="en-US" dirty="0"/>
                        <a:t>Dominica</a:t>
                      </a:r>
                      <a:r>
                        <a:rPr lang="en-US" baseline="0" dirty="0"/>
                        <a:t>, Honduras</a:t>
                      </a:r>
                      <a:endParaRPr lang="en-US" dirty="0"/>
                    </a:p>
                  </a:txBody>
                  <a:tcPr/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Sugar</a:t>
                      </a:r>
                      <a:r>
                        <a:rPr lang="en-US" baseline="0" dirty="0"/>
                        <a:t> Cane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Brazil, China,</a:t>
                      </a:r>
                      <a:r>
                        <a:rPr lang="en-US" baseline="0" dirty="0"/>
                        <a:t> Cuba, </a:t>
                      </a:r>
                      <a:r>
                        <a:rPr lang="en-US" dirty="0"/>
                        <a:t>U.S.(Florida)</a:t>
                      </a:r>
                    </a:p>
                  </a:txBody>
                  <a:tcPr/>
                </a:tc>
              </a:tr>
              <a:tr h="7830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Coffee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Brazil, Colombia, Ethiopia, Kenya,</a:t>
                      </a:r>
                      <a:r>
                        <a:rPr lang="en-US" baseline="0" dirty="0"/>
                        <a:t> U.S.(Hawaii)</a:t>
                      </a:r>
                      <a:endParaRPr lang="en-US" dirty="0"/>
                    </a:p>
                  </a:txBody>
                  <a:tcPr/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China, India, Sri Lanka, Thailand</a:t>
                      </a:r>
                    </a:p>
                  </a:txBody>
                  <a:tcPr/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Brazil, Indonesia, Malaysia, Mexico</a:t>
                      </a:r>
                    </a:p>
                  </a:txBody>
                  <a:tcPr/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Cacao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Brazil, Ghana, </a:t>
                      </a:r>
                      <a:r>
                        <a:rPr lang="en-US" baseline="0" dirty="0"/>
                        <a:t>Indonesia, </a:t>
                      </a:r>
                      <a:r>
                        <a:rPr lang="en-US" dirty="0"/>
                        <a:t>Mexico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19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Feudalism and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Wealthy landholders and aristocrats owned most of the </a:t>
            </a:r>
            <a:r>
              <a:rPr lang="en-US" dirty="0">
                <a:solidFill>
                  <a:srgbClr val="00B050"/>
                </a:solidFill>
              </a:rPr>
              <a:t>arable</a:t>
            </a:r>
            <a:r>
              <a:rPr lang="en-US" dirty="0"/>
              <a:t> </a:t>
            </a:r>
            <a:r>
              <a:rPr lang="en-US" dirty="0" smtClean="0"/>
              <a:t>land.</a:t>
            </a:r>
            <a:endParaRPr lang="en-US" dirty="0"/>
          </a:p>
          <a:p>
            <a:pPr lvl="1"/>
            <a:r>
              <a:rPr lang="en-US" dirty="0"/>
              <a:t>~5% of the </a:t>
            </a:r>
            <a:r>
              <a:rPr lang="en-US" dirty="0" smtClean="0"/>
              <a:t>population.</a:t>
            </a:r>
            <a:endParaRPr lang="en-US" dirty="0"/>
          </a:p>
          <a:p>
            <a:pPr lvl="1"/>
            <a:r>
              <a:rPr lang="en-US" dirty="0"/>
              <a:t>The majority of the population were peasants, serfs, and slaves who farmed the </a:t>
            </a:r>
            <a:r>
              <a:rPr lang="en-US" dirty="0" smtClean="0"/>
              <a:t>lands.</a:t>
            </a:r>
            <a:endParaRPr lang="en-US" dirty="0"/>
          </a:p>
          <a:p>
            <a:r>
              <a:rPr lang="en-US" dirty="0"/>
              <a:t>In the late 1700s, the American and French revolutions rejected this large </a:t>
            </a:r>
            <a:r>
              <a:rPr lang="en-US" dirty="0">
                <a:solidFill>
                  <a:srgbClr val="00B050"/>
                </a:solidFill>
              </a:rPr>
              <a:t>income disparity </a:t>
            </a:r>
            <a:r>
              <a:rPr lang="en-US" dirty="0"/>
              <a:t>between the rich and the </a:t>
            </a:r>
            <a:r>
              <a:rPr lang="en-US" dirty="0" smtClean="0"/>
              <a:t>poor.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9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Communism and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late 1800s, peasants staged uprisings in Eastern Europe that called for a reject of the aristocracy and landlords, and the </a:t>
            </a:r>
            <a:r>
              <a:rPr lang="en-US" dirty="0">
                <a:solidFill>
                  <a:srgbClr val="00B050"/>
                </a:solidFill>
              </a:rPr>
              <a:t>capitalist</a:t>
            </a:r>
            <a:r>
              <a:rPr lang="en-US" dirty="0"/>
              <a:t> </a:t>
            </a:r>
            <a:r>
              <a:rPr lang="en-US" dirty="0" smtClean="0"/>
              <a:t>system.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Russian Revolution of 1917 </a:t>
            </a:r>
            <a:r>
              <a:rPr lang="en-US" dirty="0"/>
              <a:t>had political and military causes combined with widespread poverty in many rural Russian farming </a:t>
            </a:r>
            <a:r>
              <a:rPr lang="en-US" dirty="0" smtClean="0"/>
              <a:t>communities.</a:t>
            </a:r>
            <a:endParaRPr lang="en-US" dirty="0"/>
          </a:p>
          <a:p>
            <a:pPr lvl="1"/>
            <a:r>
              <a:rPr lang="en-US" dirty="0"/>
              <a:t>The solution under </a:t>
            </a:r>
            <a:r>
              <a:rPr lang="en-US" dirty="0">
                <a:solidFill>
                  <a:srgbClr val="00B050"/>
                </a:solidFill>
              </a:rPr>
              <a:t>Marxism-Socialism</a:t>
            </a:r>
            <a:r>
              <a:rPr lang="en-US" dirty="0"/>
              <a:t> policy was to eliminate privately owned land and promote the collectivization of </a:t>
            </a:r>
            <a:r>
              <a:rPr lang="en-US" dirty="0" smtClean="0"/>
              <a:t>farms.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communes </a:t>
            </a:r>
            <a:r>
              <a:rPr lang="en-US" dirty="0"/>
              <a:t>that resulted were large farms where several families were organized as labor </a:t>
            </a:r>
            <a:r>
              <a:rPr lang="en-US" dirty="0" smtClean="0"/>
              <a:t>units.</a:t>
            </a:r>
            <a:endParaRPr lang="en-US" dirty="0"/>
          </a:p>
          <a:p>
            <a:pPr lvl="1"/>
            <a:r>
              <a:rPr lang="en-US" dirty="0"/>
              <a:t>Land was collectively owned by the whole </a:t>
            </a:r>
            <a:r>
              <a:rPr lang="en-US" dirty="0" smtClean="0"/>
              <a:t>state.</a:t>
            </a:r>
            <a:endParaRPr lang="en-US" dirty="0"/>
          </a:p>
          <a:p>
            <a:pPr lvl="1"/>
            <a:r>
              <a:rPr lang="en-US" dirty="0"/>
              <a:t>Similar communes were established after WWII in Eastern Europe, China, and other Soviet </a:t>
            </a:r>
            <a:r>
              <a:rPr lang="en-US" dirty="0" smtClean="0"/>
              <a:t>satellites.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4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Communist Agricultural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372136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collectivization</a:t>
            </a:r>
            <a:r>
              <a:rPr lang="en-US" dirty="0"/>
              <a:t> of agricultural production often had the initial effect of leading to food shortages due to disorganized production </a:t>
            </a:r>
            <a:r>
              <a:rPr lang="en-US" dirty="0" smtClean="0"/>
              <a:t>networks.</a:t>
            </a:r>
            <a:endParaRPr lang="en-US" dirty="0"/>
          </a:p>
          <a:p>
            <a:pPr lvl="1"/>
            <a:r>
              <a:rPr lang="en-US" dirty="0"/>
              <a:t>Over time, farming communes began to produce crop yields comparable to capitalist </a:t>
            </a:r>
            <a:r>
              <a:rPr lang="en-US" dirty="0" smtClean="0"/>
              <a:t>agriculture.</a:t>
            </a:r>
            <a:endParaRPr lang="en-US" dirty="0"/>
          </a:p>
          <a:p>
            <a:r>
              <a:rPr lang="en-US" dirty="0"/>
              <a:t>Communes were assigned </a:t>
            </a:r>
            <a:r>
              <a:rPr lang="en-US" dirty="0">
                <a:solidFill>
                  <a:srgbClr val="00B050"/>
                </a:solidFill>
              </a:rPr>
              <a:t>quotas</a:t>
            </a:r>
            <a:r>
              <a:rPr lang="en-US" dirty="0"/>
              <a:t> for production</a:t>
            </a:r>
          </a:p>
          <a:p>
            <a:pPr lvl="1"/>
            <a:r>
              <a:rPr lang="en-US" dirty="0"/>
              <a:t>If quotas were met, celebration and </a:t>
            </a:r>
            <a:r>
              <a:rPr lang="en-US" dirty="0" smtClean="0"/>
              <a:t>reward.</a:t>
            </a:r>
          </a:p>
          <a:p>
            <a:pPr lvl="1"/>
            <a:r>
              <a:rPr lang="en-US" dirty="0" smtClean="0"/>
              <a:t>If quotas were not met, penalties.</a:t>
            </a:r>
          </a:p>
          <a:p>
            <a:r>
              <a:rPr lang="en-US" dirty="0" smtClean="0"/>
              <a:t>Main </a:t>
            </a:r>
            <a:r>
              <a:rPr lang="en-US" dirty="0"/>
              <a:t>problems</a:t>
            </a:r>
          </a:p>
          <a:p>
            <a:pPr lvl="1"/>
            <a:r>
              <a:rPr lang="en-US" dirty="0"/>
              <a:t>No incentive to produce over the quote or extra </a:t>
            </a:r>
            <a:r>
              <a:rPr lang="en-US" dirty="0" smtClean="0"/>
              <a:t>crops.</a:t>
            </a:r>
            <a:endParaRPr lang="en-US" dirty="0"/>
          </a:p>
          <a:p>
            <a:pPr lvl="2"/>
            <a:r>
              <a:rPr lang="en-US" dirty="0"/>
              <a:t>This encouraged </a:t>
            </a:r>
            <a:r>
              <a:rPr lang="en-US" dirty="0" smtClean="0"/>
              <a:t>monoculture.</a:t>
            </a:r>
            <a:endParaRPr lang="en-US" dirty="0"/>
          </a:p>
          <a:p>
            <a:pPr lvl="2"/>
            <a:r>
              <a:rPr lang="en-US" dirty="0"/>
              <a:t>No surplus and not much variety for </a:t>
            </a:r>
            <a:r>
              <a:rPr lang="en-US" dirty="0" smtClean="0"/>
              <a:t>consumers.</a:t>
            </a:r>
            <a:endParaRPr lang="en-US" dirty="0"/>
          </a:p>
          <a:p>
            <a:pPr lvl="2"/>
            <a:r>
              <a:rPr lang="en-US" dirty="0"/>
              <a:t>Fruits and summer vegetables were a </a:t>
            </a:r>
            <a:r>
              <a:rPr lang="en-US" dirty="0" smtClean="0"/>
              <a:t>rarity.</a:t>
            </a:r>
            <a:endParaRPr lang="en-US" dirty="0"/>
          </a:p>
          <a:p>
            <a:pPr lvl="1"/>
            <a:r>
              <a:rPr lang="en-US" dirty="0"/>
              <a:t>During regional </a:t>
            </a:r>
            <a:r>
              <a:rPr lang="en-US" dirty="0">
                <a:solidFill>
                  <a:srgbClr val="00B050"/>
                </a:solidFill>
              </a:rPr>
              <a:t>droughts</a:t>
            </a:r>
            <a:r>
              <a:rPr lang="en-US" dirty="0"/>
              <a:t>, food had to be transferred from other areas, resulting in nationwide </a:t>
            </a:r>
            <a:r>
              <a:rPr lang="en-US" dirty="0" smtClean="0"/>
              <a:t>shortages.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 used to describe human interactions with </a:t>
            </a:r>
            <a:r>
              <a:rPr lang="en-US" dirty="0" smtClean="0"/>
              <a:t>nature.</a:t>
            </a:r>
            <a:endParaRPr lang="en-US" dirty="0"/>
          </a:p>
          <a:p>
            <a:pPr lvl="1"/>
            <a:r>
              <a:rPr lang="en-US" dirty="0"/>
              <a:t>In the 1940s and ‘50s, this term was used to describe a “man to land relationship” specific to </a:t>
            </a:r>
            <a:r>
              <a:rPr lang="en-US" dirty="0" smtClean="0"/>
              <a:t>farming.</a:t>
            </a:r>
            <a:endParaRPr lang="en-US" dirty="0"/>
          </a:p>
          <a:p>
            <a:r>
              <a:rPr lang="en-US" dirty="0"/>
              <a:t>Today, the term </a:t>
            </a:r>
            <a:r>
              <a:rPr lang="en-US" dirty="0">
                <a:solidFill>
                  <a:srgbClr val="00B050"/>
                </a:solidFill>
              </a:rPr>
              <a:t>human-environment interactions </a:t>
            </a:r>
            <a:r>
              <a:rPr lang="en-US" dirty="0" smtClean="0"/>
              <a:t>now describes </a:t>
            </a:r>
            <a:r>
              <a:rPr lang="en-US" dirty="0"/>
              <a:t>forestry techniques, fisheries, and environmental regulation as well as </a:t>
            </a:r>
            <a:r>
              <a:rPr lang="en-US" dirty="0" smtClean="0"/>
              <a:t>farming.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Crop rotation </a:t>
            </a:r>
            <a:r>
              <a:rPr lang="en-US" dirty="0"/>
              <a:t>is when one crop is planted on a plot of land and then switched to another plot in later </a:t>
            </a:r>
            <a:r>
              <a:rPr lang="en-US" dirty="0" smtClean="0"/>
              <a:t>years.</a:t>
            </a:r>
            <a:endParaRPr lang="en-US" dirty="0"/>
          </a:p>
          <a:p>
            <a:pPr lvl="1"/>
            <a:r>
              <a:rPr lang="en-US" dirty="0"/>
              <a:t>Rotation cycle </a:t>
            </a:r>
            <a:r>
              <a:rPr lang="en-US" dirty="0" smtClean="0"/>
              <a:t>will </a:t>
            </a:r>
            <a:r>
              <a:rPr lang="en-US" dirty="0"/>
              <a:t>vary due to one or more </a:t>
            </a:r>
            <a:r>
              <a:rPr lang="en-US" dirty="0" smtClean="0"/>
              <a:t>factors.</a:t>
            </a:r>
            <a:endParaRPr lang="en-US" dirty="0"/>
          </a:p>
          <a:p>
            <a:pPr lvl="2"/>
            <a:r>
              <a:rPr lang="en-US" dirty="0"/>
              <a:t>Soil nitrogen quality is a common factor in </a:t>
            </a:r>
            <a:r>
              <a:rPr lang="en-US" dirty="0" smtClean="0"/>
              <a:t>farming.</a:t>
            </a:r>
            <a:endParaRPr lang="en-US" dirty="0"/>
          </a:p>
          <a:p>
            <a:pPr lvl="3"/>
            <a:r>
              <a:rPr lang="en-US" dirty="0"/>
              <a:t>EX: Corn is heavily nitrogen dependent, but soybeans help to replenish the lost </a:t>
            </a:r>
            <a:r>
              <a:rPr lang="en-US" dirty="0" smtClean="0"/>
              <a:t>nitrogen.</a:t>
            </a:r>
            <a:endParaRPr lang="en-US" dirty="0"/>
          </a:p>
          <a:p>
            <a:pPr lvl="4"/>
            <a:r>
              <a:rPr lang="en-US" dirty="0"/>
              <a:t>Farmers can rotate planting corn and soybeans without the need to buy additional </a:t>
            </a:r>
            <a:r>
              <a:rPr lang="en-US" dirty="0" smtClean="0"/>
              <a:t>fertilizer.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Multi-cropping</a:t>
            </a:r>
            <a:r>
              <a:rPr lang="en-US" dirty="0"/>
              <a:t> is the planting of more than one crop on the same plot of </a:t>
            </a:r>
            <a:r>
              <a:rPr lang="en-US" dirty="0" smtClean="0"/>
              <a:t>land.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Double cropping </a:t>
            </a:r>
            <a:r>
              <a:rPr lang="en-US" dirty="0"/>
              <a:t>is planting two crops in a single plot in one year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Triple cropping </a:t>
            </a:r>
            <a:r>
              <a:rPr lang="en-US" dirty="0"/>
              <a:t>is planting three crops in a single plot in one year</a:t>
            </a:r>
          </a:p>
          <a:p>
            <a:pPr lvl="2"/>
            <a:r>
              <a:rPr lang="en-US" dirty="0"/>
              <a:t>These practices often rely on fertilizers and irrigation</a:t>
            </a:r>
          </a:p>
        </p:txBody>
      </p:sp>
    </p:spTree>
    <p:extLst>
      <p:ext uri="{BB962C8B-B14F-4D97-AF65-F5344CB8AC3E}">
        <p14:creationId xmlns:p14="http://schemas.microsoft.com/office/powerpoint/2010/main" val="422618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Growing Seasons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crop has its own growing </a:t>
            </a:r>
            <a:r>
              <a:rPr lang="en-US" dirty="0" smtClean="0"/>
              <a:t>season.</a:t>
            </a:r>
            <a:endParaRPr lang="en-US" dirty="0"/>
          </a:p>
          <a:p>
            <a:r>
              <a:rPr lang="en-US" dirty="0"/>
              <a:t>However, most crops are planted in spring, grown during summer, and harvested in the </a:t>
            </a:r>
            <a:r>
              <a:rPr lang="en-US" dirty="0" smtClean="0"/>
              <a:t>fall.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Opens up more land to cultivation than would normally be possible in arid </a:t>
            </a:r>
            <a:r>
              <a:rPr lang="en-US" dirty="0" smtClean="0"/>
              <a:t>climates.</a:t>
            </a:r>
            <a:endParaRPr lang="en-US" dirty="0"/>
          </a:p>
          <a:p>
            <a:pPr lvl="1"/>
            <a:r>
              <a:rPr lang="en-US" dirty="0"/>
              <a:t>Irrigation is responsible for a near ¾ of world freshwater use and up to 90% of freshwater use in poverty stricken </a:t>
            </a:r>
            <a:r>
              <a:rPr lang="en-US" dirty="0" smtClean="0"/>
              <a:t>LDCs.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6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Farming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Conservation </a:t>
            </a:r>
            <a:r>
              <a:rPr lang="en-US" dirty="0"/>
              <a:t>is the practice of preserving and carefully managing the environment and its natural </a:t>
            </a:r>
            <a:r>
              <a:rPr lang="en-US" dirty="0" smtClean="0"/>
              <a:t>resources.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Conservation agriculture</a:t>
            </a:r>
          </a:p>
          <a:p>
            <a:pPr lvl="1"/>
            <a:r>
              <a:rPr lang="en-US" dirty="0"/>
              <a:t>Maintaining a sustainable farming system without sacrificing crop production</a:t>
            </a:r>
          </a:p>
          <a:p>
            <a:pPr lvl="1"/>
            <a:r>
              <a:rPr lang="en-US" dirty="0"/>
              <a:t>Not plowing the soil</a:t>
            </a:r>
          </a:p>
          <a:p>
            <a:pPr lvl="2"/>
            <a:r>
              <a:rPr lang="en-US" dirty="0"/>
              <a:t>Soil erosion is reduced and soil fertility is increased by natural vegetation</a:t>
            </a:r>
          </a:p>
          <a:p>
            <a:pPr lvl="1"/>
            <a:r>
              <a:rPr lang="en-US" dirty="0"/>
              <a:t>Crop rotation and inter-planting</a:t>
            </a:r>
          </a:p>
          <a:p>
            <a:pPr lvl="2"/>
            <a:r>
              <a:rPr lang="en-US" dirty="0"/>
              <a:t>Increase soil fertility and expels pests</a:t>
            </a:r>
          </a:p>
          <a:p>
            <a:r>
              <a:rPr lang="en-US" dirty="0"/>
              <a:t>Sustainable yield describes the amount of crops or animals that can be raised without endangering local resources such as the soil, irrigation, or ground </a:t>
            </a:r>
            <a:r>
              <a:rPr lang="en-US" dirty="0" smtClean="0"/>
              <a:t>water. 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Sustainability </a:t>
            </a:r>
            <a:r>
              <a:rPr lang="en-US" dirty="0"/>
              <a:t>can be viewed in environmental and economic </a:t>
            </a:r>
            <a:r>
              <a:rPr lang="en-US" dirty="0" smtClean="0"/>
              <a:t>terms.</a:t>
            </a:r>
            <a:endParaRPr lang="en-US" dirty="0"/>
          </a:p>
          <a:p>
            <a:r>
              <a:rPr lang="en-US" dirty="0"/>
              <a:t>By reducing inputs and using environmentally safe farming methods, farmers can reduce the risk that their farming practices may lead to environmental or economic </a:t>
            </a:r>
            <a:r>
              <a:rPr lang="en-US" dirty="0" smtClean="0"/>
              <a:t>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5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of the activities that makes up the </a:t>
            </a:r>
            <a:r>
              <a:rPr lang="en-US" dirty="0">
                <a:solidFill>
                  <a:srgbClr val="00B050"/>
                </a:solidFill>
              </a:rPr>
              <a:t>primary </a:t>
            </a:r>
            <a:r>
              <a:rPr lang="en-US" dirty="0" smtClean="0">
                <a:solidFill>
                  <a:srgbClr val="00B050"/>
                </a:solidFill>
              </a:rPr>
              <a:t>economy.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In stage two of the Demographic Transition Model as well as </a:t>
            </a:r>
            <a:r>
              <a:rPr lang="en-US" dirty="0" smtClean="0"/>
              <a:t>in LDCs, </a:t>
            </a:r>
            <a:r>
              <a:rPr lang="en-US" dirty="0"/>
              <a:t>agriculture is the primary mode of economic </a:t>
            </a:r>
            <a:r>
              <a:rPr lang="en-US" dirty="0" smtClean="0"/>
              <a:t>productivity.</a:t>
            </a:r>
            <a:endParaRPr lang="en-US" dirty="0"/>
          </a:p>
          <a:p>
            <a:pPr lvl="1"/>
            <a:r>
              <a:rPr lang="en-US" dirty="0"/>
              <a:t>The majority of </a:t>
            </a:r>
            <a:r>
              <a:rPr lang="en-US" dirty="0" smtClean="0"/>
              <a:t>LDC’s population </a:t>
            </a:r>
            <a:r>
              <a:rPr lang="en-US" dirty="0"/>
              <a:t>is engaged in agriculture for </a:t>
            </a:r>
            <a:r>
              <a:rPr lang="en-US" dirty="0" smtClean="0"/>
              <a:t>employment.</a:t>
            </a:r>
            <a:endParaRPr lang="en-US" dirty="0"/>
          </a:p>
          <a:p>
            <a:pPr lvl="1"/>
            <a:r>
              <a:rPr lang="en-US" dirty="0"/>
              <a:t>The majority of the country’s </a:t>
            </a:r>
            <a:r>
              <a:rPr lang="en-US" dirty="0">
                <a:solidFill>
                  <a:srgbClr val="00B050"/>
                </a:solidFill>
              </a:rPr>
              <a:t>gross domestic product(GDP)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is from the sales of agricultural </a:t>
            </a:r>
            <a:r>
              <a:rPr lang="en-US" dirty="0" smtClean="0"/>
              <a:t>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Non-Crop Foods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energy crops have become increasingly important as oil prices raise over </a:t>
            </a:r>
            <a:r>
              <a:rPr lang="en-US" dirty="0" smtClean="0"/>
              <a:t>time.</a:t>
            </a:r>
            <a:endParaRPr lang="en-US" dirty="0"/>
          </a:p>
          <a:p>
            <a:pPr lvl="1"/>
            <a:r>
              <a:rPr lang="en-US" dirty="0"/>
              <a:t>Since the 1970s, corn has been harvested to make </a:t>
            </a:r>
            <a:r>
              <a:rPr lang="en-US" dirty="0">
                <a:solidFill>
                  <a:srgbClr val="00B050"/>
                </a:solidFill>
              </a:rPr>
              <a:t>ethanol</a:t>
            </a:r>
            <a:r>
              <a:rPr lang="en-US" dirty="0"/>
              <a:t>, an alcohol that can supplement gasoline and make a cleaner </a:t>
            </a:r>
            <a:r>
              <a:rPr lang="en-US" dirty="0" smtClean="0"/>
              <a:t>burning.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Biodiesel </a:t>
            </a:r>
            <a:r>
              <a:rPr lang="en-US" dirty="0"/>
              <a:t>from soybeans and vegetable oils has became an alternative to petroleum-based diesel fuel for trucking in the United States, Canada, and </a:t>
            </a:r>
            <a:r>
              <a:rPr lang="en-US" dirty="0" smtClean="0"/>
              <a:t>Europe.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7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Cultivation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Slash and burn agriculture </a:t>
            </a:r>
            <a:r>
              <a:rPr lang="en-US" dirty="0"/>
              <a:t>has occurred in tropical rainforest regions with farmers shifting from one plot of land to another every few years as soil nutrients become </a:t>
            </a:r>
            <a:r>
              <a:rPr lang="en-US" dirty="0" smtClean="0"/>
              <a:t>depleted.</a:t>
            </a:r>
            <a:endParaRPr lang="en-US" dirty="0"/>
          </a:p>
          <a:p>
            <a:pPr lvl="1"/>
            <a:r>
              <a:rPr lang="en-US" dirty="0"/>
              <a:t>Land was allowed to </a:t>
            </a:r>
            <a:r>
              <a:rPr lang="en-US" dirty="0">
                <a:solidFill>
                  <a:srgbClr val="00B050"/>
                </a:solidFill>
              </a:rPr>
              <a:t>fallow</a:t>
            </a:r>
            <a:r>
              <a:rPr lang="en-US" dirty="0"/>
              <a:t>, and vegetation would return and increase the nutrient biomass of the </a:t>
            </a:r>
            <a:r>
              <a:rPr lang="en-US" dirty="0" smtClean="0"/>
              <a:t>area.</a:t>
            </a:r>
            <a:endParaRPr lang="en-US" dirty="0"/>
          </a:p>
          <a:p>
            <a:r>
              <a:rPr lang="en-US" dirty="0"/>
              <a:t>Before the </a:t>
            </a:r>
            <a:r>
              <a:rPr lang="en-US" dirty="0">
                <a:solidFill>
                  <a:srgbClr val="00B050"/>
                </a:solidFill>
              </a:rPr>
              <a:t>population explosion in the 20</a:t>
            </a:r>
            <a:r>
              <a:rPr lang="en-US" baseline="30000" dirty="0">
                <a:solidFill>
                  <a:srgbClr val="00B050"/>
                </a:solidFill>
              </a:rPr>
              <a:t>th</a:t>
            </a:r>
            <a:r>
              <a:rPr lang="en-US" dirty="0">
                <a:solidFill>
                  <a:srgbClr val="00B050"/>
                </a:solidFill>
              </a:rPr>
              <a:t> century</a:t>
            </a:r>
            <a:r>
              <a:rPr lang="en-US" dirty="0"/>
              <a:t>, slash and burn agriculture was </a:t>
            </a:r>
            <a:r>
              <a:rPr lang="en-US" dirty="0">
                <a:solidFill>
                  <a:srgbClr val="00B050"/>
                </a:solidFill>
              </a:rPr>
              <a:t>ecologically sustainable</a:t>
            </a:r>
            <a:r>
              <a:rPr lang="en-US" dirty="0"/>
              <a:t> because of the small number of active </a:t>
            </a:r>
            <a:r>
              <a:rPr lang="en-US" dirty="0" smtClean="0"/>
              <a:t>areas.</a:t>
            </a:r>
            <a:endParaRPr lang="en-US" dirty="0"/>
          </a:p>
          <a:p>
            <a:pPr lvl="1"/>
            <a:r>
              <a:rPr lang="en-US" dirty="0"/>
              <a:t>Today, slash and burn techniques are considered unsustainable due to the large amount of forest land </a:t>
            </a:r>
            <a:r>
              <a:rPr lang="en-US" dirty="0" smtClean="0"/>
              <a:t>burned.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5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Tropical Deforestation and Desertification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Rainforest soils are very poor</a:t>
            </a:r>
            <a:r>
              <a:rPr lang="en-US" dirty="0"/>
              <a:t> due to the water and nutrients in the environment being used by the natural </a:t>
            </a:r>
            <a:r>
              <a:rPr lang="en-US" dirty="0" smtClean="0"/>
              <a:t>vegetation.</a:t>
            </a:r>
            <a:endParaRPr lang="en-US" dirty="0"/>
          </a:p>
          <a:p>
            <a:pPr lvl="1"/>
            <a:r>
              <a:rPr lang="en-US" dirty="0"/>
              <a:t>When the rainforest is destroyed, it takes a very long time for it </a:t>
            </a:r>
            <a:r>
              <a:rPr lang="en-US" dirty="0" smtClean="0"/>
              <a:t>re-grow.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Extensive pastoralism</a:t>
            </a:r>
            <a:r>
              <a:rPr lang="en-US" dirty="0"/>
              <a:t>, the shifting of animal herds between grazing pastures, has led to desertification by </a:t>
            </a:r>
            <a:r>
              <a:rPr lang="en-US" dirty="0" smtClean="0"/>
              <a:t>overgrazing.</a:t>
            </a:r>
            <a:endParaRPr lang="en-US" dirty="0"/>
          </a:p>
          <a:p>
            <a:pPr lvl="1"/>
            <a:r>
              <a:rPr lang="en-US" dirty="0"/>
              <a:t>This also leads to too much </a:t>
            </a:r>
            <a:r>
              <a:rPr lang="en-US" dirty="0">
                <a:solidFill>
                  <a:srgbClr val="00B050"/>
                </a:solidFill>
              </a:rPr>
              <a:t>population pressure </a:t>
            </a:r>
            <a:r>
              <a:rPr lang="en-US" dirty="0"/>
              <a:t>being placed on the </a:t>
            </a:r>
            <a:r>
              <a:rPr lang="en-US" dirty="0" smtClean="0"/>
              <a:t>land.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Desertification </a:t>
            </a:r>
            <a:r>
              <a:rPr lang="en-US" dirty="0"/>
              <a:t>is any human process that turns a vegetated environment into a desert-like </a:t>
            </a:r>
            <a:r>
              <a:rPr lang="en-US" dirty="0" smtClean="0"/>
              <a:t>landscape.</a:t>
            </a:r>
            <a:endParaRPr lang="en-US" dirty="0"/>
          </a:p>
          <a:p>
            <a:pPr lvl="2"/>
            <a:r>
              <a:rPr lang="en-US" dirty="0">
                <a:solidFill>
                  <a:srgbClr val="00B050"/>
                </a:solidFill>
              </a:rPr>
              <a:t>Deforestation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soil salinization </a:t>
            </a:r>
            <a:r>
              <a:rPr lang="en-US" dirty="0"/>
              <a:t>can also lead to </a:t>
            </a:r>
            <a:r>
              <a:rPr lang="en-US" dirty="0" smtClean="0"/>
              <a:t>desertification.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9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Risks of farming in dryland and desert regions</a:t>
            </a:r>
          </a:p>
          <a:p>
            <a:pPr lvl="1"/>
            <a:r>
              <a:rPr lang="en-US" dirty="0" smtClean="0"/>
              <a:t>Evaporation of water can trap mineral salts on the surface soil layer</a:t>
            </a:r>
          </a:p>
          <a:p>
            <a:pPr lvl="1"/>
            <a:r>
              <a:rPr lang="en-US" dirty="0" smtClean="0"/>
              <a:t>High daytime temperatures cause water vapor to be drawn out of irrigated farmland</a:t>
            </a:r>
          </a:p>
          <a:p>
            <a:pPr lvl="2"/>
            <a:r>
              <a:rPr lang="en-US" dirty="0" smtClean="0"/>
              <a:t>The amount of mineral salt can build to toxic levels and poison crops</a:t>
            </a:r>
          </a:p>
          <a:p>
            <a:pPr lvl="3"/>
            <a:r>
              <a:rPr lang="en-US" dirty="0" smtClean="0"/>
              <a:t>The land has to then be abandoned or flooded by fresh water over the next couple of months to draw out the salt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Salinization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7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Agricultural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143538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Vegetative planting</a:t>
            </a:r>
          </a:p>
          <a:p>
            <a:pPr lvl="1"/>
            <a:r>
              <a:rPr lang="en-US" dirty="0"/>
              <a:t>Shoots, stems, and roots of existing wild plants were collected and grown </a:t>
            </a:r>
            <a:r>
              <a:rPr lang="en-US" dirty="0" smtClean="0"/>
              <a:t>together.</a:t>
            </a:r>
            <a:endParaRPr lang="en-US" dirty="0"/>
          </a:p>
          <a:p>
            <a:pPr lvl="2"/>
            <a:r>
              <a:rPr lang="en-US" dirty="0"/>
              <a:t>This later developed to be seed agriculture, where the fertilized seed grains and fruits of plants were collected and replanted </a:t>
            </a:r>
            <a:r>
              <a:rPr lang="en-US" dirty="0" smtClean="0"/>
              <a:t>together.</a:t>
            </a:r>
            <a:endParaRPr lang="en-US" dirty="0"/>
          </a:p>
          <a:p>
            <a:r>
              <a:rPr lang="en-US" dirty="0"/>
              <a:t>Over time, farmers rejected the poorly growing crops, and took seeds from the more </a:t>
            </a:r>
            <a:r>
              <a:rPr lang="en-US" dirty="0">
                <a:solidFill>
                  <a:srgbClr val="00B050"/>
                </a:solidFill>
              </a:rPr>
              <a:t>productive</a:t>
            </a:r>
            <a:r>
              <a:rPr lang="en-US" dirty="0"/>
              <a:t> crops to grow future </a:t>
            </a:r>
            <a:r>
              <a:rPr lang="en-US" dirty="0" smtClean="0"/>
              <a:t>generations.</a:t>
            </a:r>
            <a:endParaRPr lang="en-US" dirty="0"/>
          </a:p>
          <a:p>
            <a:pPr lvl="1"/>
            <a:r>
              <a:rPr lang="en-US" dirty="0"/>
              <a:t>Domestication lead to early forms of </a:t>
            </a:r>
            <a:r>
              <a:rPr lang="en-US" dirty="0">
                <a:solidFill>
                  <a:srgbClr val="00B050"/>
                </a:solidFill>
              </a:rPr>
              <a:t>horticulture</a:t>
            </a:r>
            <a:r>
              <a:rPr lang="en-US" dirty="0"/>
              <a:t>, where plant varieties that thrived in different soil or climate conditions were </a:t>
            </a:r>
            <a:r>
              <a:rPr lang="en-US" dirty="0" smtClean="0"/>
              <a:t>cultivated.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Animal domestication </a:t>
            </a:r>
            <a:r>
              <a:rPr lang="en-US" dirty="0"/>
              <a:t>took place in different areas at different times in </a:t>
            </a:r>
            <a:r>
              <a:rPr lang="en-US" dirty="0" smtClean="0"/>
              <a:t>history.</a:t>
            </a:r>
            <a:endParaRPr lang="en-US" dirty="0"/>
          </a:p>
          <a:p>
            <a:pPr lvl="1"/>
            <a:r>
              <a:rPr lang="en-US" dirty="0"/>
              <a:t>Wild breeds were first taken captive and the most productive were interbred or hybridized to be reproduced through </a:t>
            </a:r>
            <a:r>
              <a:rPr lang="en-US" dirty="0">
                <a:solidFill>
                  <a:srgbClr val="00B050"/>
                </a:solidFill>
              </a:rPr>
              <a:t>animal </a:t>
            </a:r>
            <a:r>
              <a:rPr lang="en-US" dirty="0" smtClean="0">
                <a:solidFill>
                  <a:srgbClr val="00B050"/>
                </a:solidFill>
              </a:rPr>
              <a:t>husbandry.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Columbian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Domesticated New World crops made their way to the Old World through relocation </a:t>
            </a:r>
            <a:r>
              <a:rPr lang="en-US" dirty="0" smtClean="0"/>
              <a:t>diffusion.</a:t>
            </a:r>
            <a:endParaRPr lang="en-US" dirty="0"/>
          </a:p>
          <a:p>
            <a:pPr lvl="1"/>
            <a:r>
              <a:rPr lang="en-US" dirty="0"/>
              <a:t>Called the </a:t>
            </a:r>
            <a:r>
              <a:rPr lang="en-US" dirty="0">
                <a:solidFill>
                  <a:srgbClr val="00B050"/>
                </a:solidFill>
              </a:rPr>
              <a:t>Columbian Exchange</a:t>
            </a:r>
            <a:r>
              <a:rPr lang="en-US" dirty="0"/>
              <a:t>, as it was diffusion that occurred after the voyages of Christopher </a:t>
            </a:r>
            <a:r>
              <a:rPr lang="en-US" dirty="0" smtClean="0"/>
              <a:t>Columbus.</a:t>
            </a:r>
            <a:endParaRPr lang="en-US" dirty="0"/>
          </a:p>
          <a:p>
            <a:pPr lvl="1"/>
            <a:r>
              <a:rPr lang="en-US" dirty="0"/>
              <a:t>Animals were diffused as well as plants, but mostly in the opposite direction</a:t>
            </a:r>
          </a:p>
          <a:p>
            <a:pPr lvl="2"/>
            <a:r>
              <a:rPr lang="en-US" dirty="0"/>
              <a:t>Old World animals were introduced to the New </a:t>
            </a:r>
            <a:r>
              <a:rPr lang="en-US" dirty="0" smtClean="0"/>
              <a:t>World.</a:t>
            </a:r>
            <a:endParaRPr lang="en-US" dirty="0"/>
          </a:p>
          <a:p>
            <a:pPr lvl="2"/>
            <a:r>
              <a:rPr lang="en-US" dirty="0"/>
              <a:t>In the Old World, explorers would take plants and bring them to the New </a:t>
            </a:r>
            <a:r>
              <a:rPr lang="en-US" dirty="0" smtClean="0"/>
              <a:t>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5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Columbian Exchange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79612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World to the Old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Old World to the New World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Cayenne</a:t>
                      </a:r>
                      <a:r>
                        <a:rPr lang="en-US" baseline="0" dirty="0"/>
                        <a:t> Pepper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Bell peppers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Coffee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Tomato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Citrus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Manioc(yuca,</a:t>
                      </a:r>
                      <a:r>
                        <a:rPr lang="en-US" baseline="0" dirty="0"/>
                        <a:t> casava)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Horses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Tobacco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Cattle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Rubber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Hogs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Peanuts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Chickens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Cacao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Sheep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Turkeys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10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143538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Since the Industrial Revolution in the late 1700s, technological changes in agriculture were enabled by parallel innovations in manufacturing.</a:t>
            </a:r>
          </a:p>
          <a:p>
            <a:pPr lvl="1"/>
            <a:r>
              <a:rPr lang="en-US" dirty="0" smtClean="0"/>
              <a:t>Whitney’s cotton gin(1793) and McCormick’s reaper(1830s) reduced labor requirements and increased  farm production.</a:t>
            </a:r>
          </a:p>
          <a:p>
            <a:r>
              <a:rPr lang="en-US" dirty="0" smtClean="0"/>
              <a:t>More changes came in the mid-1800s to the early 1900s.</a:t>
            </a:r>
          </a:p>
          <a:p>
            <a:pPr lvl="1"/>
            <a:r>
              <a:rPr lang="en-US" dirty="0" smtClean="0"/>
              <a:t>Specialized hybrids, chemical fertilizers, chemical pesticides, and </a:t>
            </a:r>
            <a:r>
              <a:rPr lang="en-US" dirty="0" smtClean="0">
                <a:solidFill>
                  <a:srgbClr val="00B050"/>
                </a:solidFill>
              </a:rPr>
              <a:t>mechanization.</a:t>
            </a:r>
          </a:p>
          <a:p>
            <a:pPr lvl="2"/>
            <a:r>
              <a:rPr lang="en-US" dirty="0" smtClean="0"/>
              <a:t>Mechanization reduced the need for large numbers of farm laborers.</a:t>
            </a:r>
          </a:p>
          <a:p>
            <a:r>
              <a:rPr lang="en-US" dirty="0" smtClean="0"/>
              <a:t>From the early 1900s to today, agricultural chemicals, </a:t>
            </a:r>
            <a:r>
              <a:rPr lang="en-US" dirty="0" smtClean="0">
                <a:solidFill>
                  <a:srgbClr val="00B050"/>
                </a:solidFill>
              </a:rPr>
              <a:t>hybridization</a:t>
            </a:r>
            <a:r>
              <a:rPr lang="en-US" dirty="0" smtClean="0"/>
              <a:t> and large highly mechanized farms have enabled the global population to increase from two billion to seven billion in just over one hundred years.</a:t>
            </a:r>
          </a:p>
          <a:p>
            <a:r>
              <a:rPr lang="en-US" dirty="0" smtClean="0"/>
              <a:t>Modern science plays a role in horticulture and chemistry.</a:t>
            </a:r>
          </a:p>
          <a:p>
            <a:pPr lvl="1"/>
            <a:r>
              <a:rPr lang="en-US" dirty="0" smtClean="0"/>
              <a:t>Scientific horticulture uses laboratory techniques to develop plant and animal hybrids that grow to better suit consumers.</a:t>
            </a:r>
          </a:p>
          <a:p>
            <a:pPr lvl="1"/>
            <a:r>
              <a:rPr lang="en-US" dirty="0" smtClean="0"/>
              <a:t>Dwarf varieties that are shorter breeds of both wheat and rice have been found to be more productive and hardier.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Second Agricultural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Fertilizers and Pesticides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Chemists in Germany were first to create artificial fertilizers and chemical </a:t>
            </a:r>
            <a:r>
              <a:rPr lang="en-US" dirty="0" smtClean="0"/>
              <a:t>insecticides.</a:t>
            </a:r>
            <a:endParaRPr lang="en-US" dirty="0"/>
          </a:p>
          <a:p>
            <a:r>
              <a:rPr lang="en-US" dirty="0"/>
              <a:t>Ammonium nitrate was first mass-produced as a fertilizer in 1909 to replace lost nitrogen in </a:t>
            </a:r>
            <a:r>
              <a:rPr lang="en-US" dirty="0" smtClean="0"/>
              <a:t>soil.</a:t>
            </a:r>
            <a:endParaRPr lang="en-US" dirty="0"/>
          </a:p>
          <a:p>
            <a:r>
              <a:rPr lang="en-US" dirty="0"/>
              <a:t>Pesticides were developed during the 1840s from natural sources</a:t>
            </a:r>
          </a:p>
          <a:p>
            <a:pPr lvl="1"/>
            <a:r>
              <a:rPr lang="en-US" dirty="0"/>
              <a:t>From synthetic chemicals in the early </a:t>
            </a:r>
            <a:r>
              <a:rPr lang="en-US" dirty="0" smtClean="0"/>
              <a:t>1900s.</a:t>
            </a:r>
            <a:endParaRPr lang="en-US" dirty="0"/>
          </a:p>
          <a:p>
            <a:pPr lvl="2"/>
            <a:r>
              <a:rPr lang="en-US" dirty="0"/>
              <a:t>Include insecticides, fungicides, herbicides, rodenticides, and </a:t>
            </a:r>
            <a:r>
              <a:rPr lang="en-US" dirty="0" err="1" smtClean="0"/>
              <a:t>nematocides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Geographic and Historical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Larger farms and fewer </a:t>
            </a:r>
            <a:r>
              <a:rPr lang="en-US" b="1" u="sng" dirty="0" smtClean="0"/>
              <a:t>farmers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Correspond to early stage three in the Demographic Transition </a:t>
            </a:r>
            <a:r>
              <a:rPr lang="en-US" dirty="0" smtClean="0"/>
              <a:t>Model.</a:t>
            </a:r>
            <a:endParaRPr lang="en-US" dirty="0"/>
          </a:p>
          <a:p>
            <a:r>
              <a:rPr lang="en-US" dirty="0"/>
              <a:t>During industrialization in the 1800s and early 1900s, there was rapid </a:t>
            </a:r>
            <a:r>
              <a:rPr lang="en-US" dirty="0">
                <a:solidFill>
                  <a:srgbClr val="00B050"/>
                </a:solidFill>
              </a:rPr>
              <a:t>rural-to-urban </a:t>
            </a:r>
            <a:r>
              <a:rPr lang="en-US" dirty="0" smtClean="0">
                <a:solidFill>
                  <a:srgbClr val="00B050"/>
                </a:solidFill>
              </a:rPr>
              <a:t>migration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Work opportunities were eliminated in agriculture; manufacturing opportunities </a:t>
            </a:r>
            <a:r>
              <a:rPr lang="en-US" dirty="0" smtClean="0"/>
              <a:t>increased.</a:t>
            </a:r>
            <a:endParaRPr lang="en-US" dirty="0"/>
          </a:p>
          <a:p>
            <a:r>
              <a:rPr lang="en-US" dirty="0"/>
              <a:t>These innovations took decades to reach </a:t>
            </a:r>
            <a:r>
              <a:rPr lang="en-US" dirty="0" smtClean="0"/>
              <a:t>LDCs.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8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Intensive and Extensive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Intensive Agriculture</a:t>
            </a:r>
          </a:p>
          <a:p>
            <a:pPr lvl="1"/>
            <a:r>
              <a:rPr lang="en-US" dirty="0"/>
              <a:t>Requires lots of labor </a:t>
            </a:r>
            <a:r>
              <a:rPr lang="en-US" dirty="0">
                <a:solidFill>
                  <a:srgbClr val="00B050"/>
                </a:solidFill>
              </a:rPr>
              <a:t>inputs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or is focused on a small plot of land, or </a:t>
            </a:r>
            <a:r>
              <a:rPr lang="en-US" dirty="0" smtClean="0"/>
              <a:t>both.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Extensive Agriculture</a:t>
            </a:r>
          </a:p>
          <a:p>
            <a:pPr lvl="1"/>
            <a:r>
              <a:rPr lang="en-US" dirty="0"/>
              <a:t>Requires limited labor </a:t>
            </a:r>
            <a:r>
              <a:rPr lang="en-US" dirty="0">
                <a:solidFill>
                  <a:srgbClr val="00B050"/>
                </a:solidFill>
              </a:rPr>
              <a:t>inputs </a:t>
            </a:r>
            <a:r>
              <a:rPr lang="en-US" dirty="0"/>
              <a:t>or is spread across large areas of land, or </a:t>
            </a:r>
            <a:r>
              <a:rPr lang="en-US" dirty="0" smtClean="0"/>
              <a:t>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4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Green Revolution in the Third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The Green Revolution </a:t>
            </a:r>
            <a:r>
              <a:rPr lang="en-US" dirty="0"/>
              <a:t>occurred in the 1950s and ‘60s when tropical plant and animal hybrids and chemical fertilizers and pesticides began to be used in </a:t>
            </a:r>
            <a:r>
              <a:rPr lang="en-US" dirty="0" smtClean="0"/>
              <a:t>LDC agriculture.</a:t>
            </a:r>
            <a:endParaRPr lang="en-US" dirty="0"/>
          </a:p>
          <a:p>
            <a:pPr lvl="1"/>
            <a:r>
              <a:rPr lang="en-US" dirty="0"/>
              <a:t>Mechanization has been slower to diffuse because of high cost of farm equipment and the small land plots maintained by hand </a:t>
            </a:r>
            <a:r>
              <a:rPr lang="en-US" dirty="0" smtClean="0"/>
              <a:t>labor.</a:t>
            </a:r>
            <a:endParaRPr lang="en-US" dirty="0"/>
          </a:p>
          <a:p>
            <a:pPr lvl="2"/>
            <a:r>
              <a:rPr lang="en-US" dirty="0"/>
              <a:t>Exception is irrigation pumps that can be purchased at a low </a:t>
            </a:r>
            <a:r>
              <a:rPr lang="en-US" dirty="0" smtClean="0"/>
              <a:t>cost.</a:t>
            </a:r>
            <a:endParaRPr lang="en-US" dirty="0"/>
          </a:p>
          <a:p>
            <a:r>
              <a:rPr lang="en-US" dirty="0"/>
              <a:t>Impact</a:t>
            </a:r>
          </a:p>
          <a:p>
            <a:pPr lvl="1"/>
            <a:r>
              <a:rPr lang="en-US" dirty="0"/>
              <a:t>Far greater amounts of crop production on small plots of </a:t>
            </a:r>
            <a:r>
              <a:rPr lang="en-US" dirty="0" smtClean="0"/>
              <a:t>land.</a:t>
            </a:r>
            <a:endParaRPr lang="en-US" dirty="0"/>
          </a:p>
          <a:p>
            <a:pPr lvl="1"/>
            <a:r>
              <a:rPr lang="en-US" dirty="0"/>
              <a:t>Expansion of populations in </a:t>
            </a:r>
            <a:r>
              <a:rPr lang="en-US" dirty="0" smtClean="0"/>
              <a:t>LDCs.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5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Commercial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752600"/>
            <a:ext cx="9905536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Third Agricultural Revolution </a:t>
            </a:r>
            <a:r>
              <a:rPr lang="en-US" dirty="0"/>
              <a:t>marked the start of a more inclusive way of farming as well as the internationalization of industrialized </a:t>
            </a:r>
            <a:r>
              <a:rPr lang="en-US" dirty="0" smtClean="0"/>
              <a:t>farming.</a:t>
            </a:r>
            <a:endParaRPr lang="en-US" dirty="0"/>
          </a:p>
          <a:p>
            <a:pPr lvl="1"/>
            <a:r>
              <a:rPr lang="en-US" dirty="0"/>
              <a:t>Farmers now produce one or more crops, process the crop, and advertise and market it through a farmer’s </a:t>
            </a:r>
            <a:r>
              <a:rPr lang="en-US" dirty="0" smtClean="0"/>
              <a:t>market.</a:t>
            </a:r>
            <a:endParaRPr lang="en-US" dirty="0"/>
          </a:p>
          <a:p>
            <a:r>
              <a:rPr lang="en-US" dirty="0"/>
              <a:t>Use of powerful agricultural </a:t>
            </a:r>
            <a:r>
              <a:rPr lang="en-US" dirty="0" smtClean="0"/>
              <a:t>equipment.</a:t>
            </a:r>
            <a:endParaRPr lang="en-US" dirty="0"/>
          </a:p>
          <a:p>
            <a:pPr lvl="1"/>
            <a:r>
              <a:rPr lang="en-US" dirty="0"/>
              <a:t>Replaces man and </a:t>
            </a:r>
            <a:r>
              <a:rPr lang="en-US" dirty="0" smtClean="0"/>
              <a:t>beast.</a:t>
            </a:r>
            <a:endParaRPr lang="en-US" dirty="0"/>
          </a:p>
          <a:p>
            <a:pPr lvl="1"/>
            <a:r>
              <a:rPr lang="en-US" dirty="0"/>
              <a:t>Early 20</a:t>
            </a:r>
            <a:r>
              <a:rPr lang="en-US" baseline="30000" dirty="0"/>
              <a:t>th</a:t>
            </a:r>
            <a:r>
              <a:rPr lang="en-US" dirty="0"/>
              <a:t> century in the U.S., then diffused to Europe after </a:t>
            </a:r>
            <a:r>
              <a:rPr lang="en-US" dirty="0" smtClean="0"/>
              <a:t>WWII.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Research in biotechnology and food processing</a:t>
            </a:r>
          </a:p>
          <a:p>
            <a:r>
              <a:rPr lang="en-US" dirty="0"/>
              <a:t>Green Revolution</a:t>
            </a:r>
          </a:p>
          <a:p>
            <a:pPr lvl="1"/>
            <a:r>
              <a:rPr lang="en-US" dirty="0"/>
              <a:t>Started in the 1940s with the arrival of agricultural scientists in Mexico to export wheat-growing </a:t>
            </a:r>
            <a:r>
              <a:rPr lang="en-US" dirty="0" smtClean="0"/>
              <a:t>technology.</a:t>
            </a:r>
            <a:endParaRPr lang="en-US" dirty="0"/>
          </a:p>
          <a:p>
            <a:pPr lvl="1"/>
            <a:r>
              <a:rPr lang="en-US" dirty="0"/>
              <a:t>Hybrid seeds, chemical pesticides, fertilizers, and herbicides gave farmers the ability to increase crop </a:t>
            </a:r>
            <a:r>
              <a:rPr lang="en-US" dirty="0" smtClean="0"/>
              <a:t>yields.</a:t>
            </a:r>
            <a:endParaRPr lang="en-US" dirty="0"/>
          </a:p>
          <a:p>
            <a:pPr lvl="1"/>
            <a:r>
              <a:rPr lang="en-US" dirty="0"/>
              <a:t>Regions depending on the staple grains of wheat and rice benefitted the most from the Green </a:t>
            </a:r>
            <a:r>
              <a:rPr lang="en-US" dirty="0" smtClean="0"/>
              <a:t>Revolution.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7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the possibilities and productivity of global </a:t>
            </a:r>
            <a:r>
              <a:rPr lang="en-US" dirty="0" smtClean="0"/>
              <a:t>agriculture.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Biotechnology </a:t>
            </a:r>
            <a:r>
              <a:rPr lang="en-US" dirty="0"/>
              <a:t>had led to the development of vaccines, antibiotics, and growth hormones that have reduced animal mortality and increased farming </a:t>
            </a:r>
            <a:r>
              <a:rPr lang="en-US" dirty="0" smtClean="0"/>
              <a:t>yields.</a:t>
            </a:r>
            <a:endParaRPr lang="en-US" dirty="0"/>
          </a:p>
          <a:p>
            <a:pPr lvl="1"/>
            <a:r>
              <a:rPr lang="en-US" dirty="0"/>
              <a:t>Enabled industrial agriculture</a:t>
            </a:r>
          </a:p>
          <a:p>
            <a:pPr lvl="2"/>
            <a:r>
              <a:rPr lang="en-US" dirty="0"/>
              <a:t>Also known as </a:t>
            </a:r>
            <a:r>
              <a:rPr lang="en-US" dirty="0">
                <a:solidFill>
                  <a:srgbClr val="00B050"/>
                </a:solidFill>
              </a:rPr>
              <a:t>factory </a:t>
            </a:r>
            <a:r>
              <a:rPr lang="en-US" dirty="0" smtClean="0">
                <a:solidFill>
                  <a:srgbClr val="00B050"/>
                </a:solidFill>
              </a:rPr>
              <a:t>farming.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rBGH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Recombinant Bovine Growth Hormone</a:t>
            </a:r>
          </a:p>
          <a:p>
            <a:r>
              <a:rPr lang="en-US" dirty="0"/>
              <a:t>Biotechnology has a major impact on the productivity of milk and </a:t>
            </a:r>
            <a:r>
              <a:rPr lang="en-US" dirty="0" smtClean="0"/>
              <a:t>meat.</a:t>
            </a:r>
            <a:endParaRPr lang="en-US" dirty="0"/>
          </a:p>
          <a:p>
            <a:r>
              <a:rPr lang="en-US" dirty="0" err="1"/>
              <a:t>rBGH</a:t>
            </a:r>
            <a:endParaRPr lang="en-US" dirty="0"/>
          </a:p>
          <a:p>
            <a:pPr lvl="1"/>
            <a:r>
              <a:rPr lang="en-US" dirty="0"/>
              <a:t>A synthetic hormone that mimics the </a:t>
            </a:r>
            <a:r>
              <a:rPr lang="en-US" dirty="0" smtClean="0"/>
              <a:t>growth-stimulating </a:t>
            </a:r>
            <a:r>
              <a:rPr lang="en-US" dirty="0"/>
              <a:t>hormones produced in the cow’s pituitary </a:t>
            </a:r>
            <a:r>
              <a:rPr lang="en-US" dirty="0" smtClean="0"/>
              <a:t>glands.</a:t>
            </a:r>
            <a:endParaRPr lang="en-US" dirty="0"/>
          </a:p>
          <a:p>
            <a:pPr lvl="2"/>
            <a:r>
              <a:rPr lang="en-US" dirty="0"/>
              <a:t>Cattle grow bigger and produce more </a:t>
            </a:r>
            <a:r>
              <a:rPr lang="en-US" dirty="0" smtClean="0"/>
              <a:t>milk.</a:t>
            </a:r>
            <a:endParaRPr lang="en-US" dirty="0"/>
          </a:p>
          <a:p>
            <a:pPr lvl="3"/>
            <a:r>
              <a:rPr lang="en-US" dirty="0"/>
              <a:t>This increases farm </a:t>
            </a:r>
            <a:r>
              <a:rPr lang="en-US" dirty="0" smtClean="0"/>
              <a:t>profitability.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5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500" dirty="0"/>
              <a:t>Turning Points for Farming in the U.S. and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Agriculture is moving towards </a:t>
            </a:r>
            <a:r>
              <a:rPr lang="en-US" dirty="0">
                <a:solidFill>
                  <a:srgbClr val="00B050"/>
                </a:solidFill>
              </a:rPr>
              <a:t>extensive monoculture of staple </a:t>
            </a:r>
            <a:r>
              <a:rPr lang="en-US" dirty="0" smtClean="0">
                <a:solidFill>
                  <a:srgbClr val="00B050"/>
                </a:solidFill>
              </a:rPr>
              <a:t>crops.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Corn, soybeans, wheat</a:t>
            </a:r>
          </a:p>
          <a:p>
            <a:r>
              <a:rPr lang="en-US" dirty="0"/>
              <a:t>Today, most farms are owned by corporate ownership, and family farms are becoming </a:t>
            </a:r>
            <a:r>
              <a:rPr lang="en-US" dirty="0" smtClean="0"/>
              <a:t>extinct.</a:t>
            </a:r>
            <a:endParaRPr lang="en-US" dirty="0"/>
          </a:p>
          <a:p>
            <a:pPr lvl="1"/>
            <a:r>
              <a:rPr lang="en-US" dirty="0"/>
              <a:t>High cost of technological advances in the Third Agricultural Revolution and low </a:t>
            </a:r>
            <a:r>
              <a:rPr lang="en-US" dirty="0">
                <a:solidFill>
                  <a:srgbClr val="00B050"/>
                </a:solidFill>
              </a:rPr>
              <a:t>commodity prices </a:t>
            </a:r>
            <a:r>
              <a:rPr lang="en-US" dirty="0"/>
              <a:t>of crops and animals help to push </a:t>
            </a:r>
            <a:r>
              <a:rPr lang="en-US" dirty="0" smtClean="0"/>
              <a:t>family </a:t>
            </a:r>
            <a:r>
              <a:rPr lang="en-US" dirty="0"/>
              <a:t>farms out of </a:t>
            </a:r>
            <a:r>
              <a:rPr lang="en-US" dirty="0" smtClean="0"/>
              <a:t>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8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Large-scale extensive farms of several thousand acres </a:t>
            </a:r>
            <a:r>
              <a:rPr lang="en-US" dirty="0"/>
              <a:t>are controlled by a single regional </a:t>
            </a:r>
            <a:r>
              <a:rPr lang="en-US" dirty="0" smtClean="0"/>
              <a:t>business.</a:t>
            </a:r>
            <a:endParaRPr lang="en-US" dirty="0"/>
          </a:p>
          <a:p>
            <a:pPr lvl="1"/>
            <a:r>
              <a:rPr lang="en-US" dirty="0"/>
              <a:t>Multinational organizations can purchase hundreds of thousands of acres that are leased to local contractors to produce </a:t>
            </a:r>
            <a:r>
              <a:rPr lang="en-US" dirty="0" smtClean="0"/>
              <a:t>crops.</a:t>
            </a:r>
            <a:endParaRPr lang="en-US" dirty="0"/>
          </a:p>
          <a:p>
            <a:pPr lvl="1"/>
            <a:r>
              <a:rPr lang="en-US" dirty="0"/>
              <a:t>Purpose is for </a:t>
            </a:r>
            <a:r>
              <a:rPr lang="en-US" dirty="0" smtClean="0">
                <a:solidFill>
                  <a:srgbClr val="00B050"/>
                </a:solidFill>
              </a:rPr>
              <a:t>profit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Best way to obtain profit is by using several farms under one company to spread costs and profitability through </a:t>
            </a:r>
            <a:r>
              <a:rPr lang="en-US" dirty="0" smtClean="0"/>
              <a:t>volume.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143538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Agribusinesses have become increasingly dependent on factory farms.</a:t>
            </a:r>
          </a:p>
          <a:p>
            <a:pPr lvl="1"/>
            <a:r>
              <a:rPr lang="en-US" dirty="0" smtClean="0"/>
              <a:t>Cattle, pigs, and poultry are increasingly farmed in large facilities where these animals are born, raised, and slaughtered  .</a:t>
            </a:r>
          </a:p>
          <a:p>
            <a:pPr lvl="2"/>
            <a:r>
              <a:rPr lang="en-US" dirty="0" smtClean="0"/>
              <a:t>Dairy cattle are kept inside and are milked two to three times daily in a facility where their health is monitored to prevent milk contamination.</a:t>
            </a:r>
          </a:p>
          <a:p>
            <a:pPr lvl="2"/>
            <a:r>
              <a:rPr lang="en-US" dirty="0" smtClean="0"/>
              <a:t>Hogs are also raised in indoor facilities, but can also be raised in large </a:t>
            </a:r>
            <a:r>
              <a:rPr lang="en-US" dirty="0" smtClean="0">
                <a:solidFill>
                  <a:srgbClr val="00B050"/>
                </a:solidFill>
              </a:rPr>
              <a:t>feedlots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Poultry are raised indoor with automatic feeding and building-cleaning systems.</a:t>
            </a:r>
          </a:p>
          <a:p>
            <a:r>
              <a:rPr lang="en-US" dirty="0" smtClean="0"/>
              <a:t>To keep animals healthy enough for inspection, feedlot operations are dependent on </a:t>
            </a:r>
            <a:r>
              <a:rPr lang="en-US" dirty="0" smtClean="0">
                <a:solidFill>
                  <a:srgbClr val="00B050"/>
                </a:solidFill>
              </a:rPr>
              <a:t>antibiotics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Factory Farms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8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Death of Family Farms in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1970s, the U.S. government gave farmers vast amounts of low interest loans and price supports to aid </a:t>
            </a:r>
            <a:r>
              <a:rPr lang="en-US" dirty="0" smtClean="0"/>
              <a:t>production.</a:t>
            </a:r>
            <a:endParaRPr lang="en-US" dirty="0"/>
          </a:p>
          <a:p>
            <a:pPr lvl="1"/>
            <a:r>
              <a:rPr lang="en-US" dirty="0"/>
              <a:t>If the government hadn't bailed out the farmers, a mass closure of farms would lead to price swings in </a:t>
            </a:r>
            <a:r>
              <a:rPr lang="en-US" dirty="0" smtClean="0"/>
              <a:t>food.</a:t>
            </a:r>
            <a:endParaRPr lang="en-US" dirty="0"/>
          </a:p>
          <a:p>
            <a:r>
              <a:rPr lang="en-US" dirty="0"/>
              <a:t>In the 1980s and ‘90s, agribusiness bought many farms and combined them into larger </a:t>
            </a:r>
            <a:r>
              <a:rPr lang="en-US" dirty="0" smtClean="0"/>
              <a:t>holdings.</a:t>
            </a:r>
            <a:endParaRPr lang="en-US" dirty="0"/>
          </a:p>
          <a:p>
            <a:pPr lvl="1"/>
            <a:r>
              <a:rPr lang="en-US" dirty="0"/>
              <a:t>Some farm communities nearly disappeared as people left to find new </a:t>
            </a:r>
            <a:r>
              <a:rPr lang="en-US" dirty="0" smtClean="0"/>
              <a:t>living.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6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Agribusiness has forced farmers to give up the technological advances of the Second and Third Agricultural Revolution, or switch to alternative and nontraditional crops.</a:t>
            </a:r>
          </a:p>
          <a:p>
            <a:pPr lvl="1"/>
            <a:r>
              <a:rPr lang="en-US" dirty="0" smtClean="0"/>
              <a:t>Consumers resistance to genetically modified organisms(GMOs), artificial hormones, and those concerned about animal welfare have rejected many methods used by agribusiness and other farmers.</a:t>
            </a:r>
          </a:p>
          <a:p>
            <a:pPr lvl="1"/>
            <a:r>
              <a:rPr lang="en-US" dirty="0" smtClean="0"/>
              <a:t>A large market for natural food products, like </a:t>
            </a:r>
            <a:r>
              <a:rPr lang="en-US" dirty="0" smtClean="0">
                <a:solidFill>
                  <a:srgbClr val="00B050"/>
                </a:solidFill>
              </a:rPr>
              <a:t>organic foods</a:t>
            </a:r>
            <a:r>
              <a:rPr lang="en-US" dirty="0" smtClean="0"/>
              <a:t>, has emerged and many small family farms have restructured their farming methods to accommodate to create these products.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Rise of Specialized Agriculture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Non-GMO Foods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Famers can certify their products as </a:t>
            </a:r>
            <a:r>
              <a:rPr lang="en-US" dirty="0" smtClean="0">
                <a:solidFill>
                  <a:srgbClr val="00B050"/>
                </a:solidFill>
              </a:rPr>
              <a:t>non-GMO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In the U.S. and Canada, this can bring an increased price in these </a:t>
            </a:r>
            <a:r>
              <a:rPr lang="en-US" dirty="0" smtClean="0"/>
              <a:t>goods.</a:t>
            </a:r>
            <a:endParaRPr lang="en-US" dirty="0"/>
          </a:p>
          <a:p>
            <a:pPr lvl="1"/>
            <a:r>
              <a:rPr lang="en-US" dirty="0"/>
              <a:t>In the EU, GMO products must carry a warning </a:t>
            </a:r>
            <a:r>
              <a:rPr lang="en-US" dirty="0" smtClean="0"/>
              <a:t>label.</a:t>
            </a:r>
            <a:endParaRPr lang="en-US" dirty="0"/>
          </a:p>
          <a:p>
            <a:pPr lvl="2"/>
            <a:r>
              <a:rPr lang="en-US" dirty="0"/>
              <a:t>All other products are assumed to be non-GMO, carrying no </a:t>
            </a:r>
            <a:r>
              <a:rPr lang="en-US" dirty="0" smtClean="0"/>
              <a:t>labels.</a:t>
            </a:r>
            <a:endParaRPr lang="en-US" dirty="0"/>
          </a:p>
          <a:p>
            <a:pPr lvl="2"/>
            <a:r>
              <a:rPr lang="en-US" dirty="0"/>
              <a:t>Many small American farms market their non-GMO crops and meats to the </a:t>
            </a:r>
            <a:r>
              <a:rPr lang="en-US" dirty="0" smtClean="0"/>
              <a:t>EU.</a:t>
            </a:r>
            <a:endParaRPr lang="en-US" dirty="0"/>
          </a:p>
          <a:p>
            <a:r>
              <a:rPr lang="en-US" dirty="0"/>
              <a:t>No evidence that GMOs are dangerous when consumed, however many people have health concerns regarding these </a:t>
            </a:r>
            <a:r>
              <a:rPr lang="en-US" dirty="0" smtClean="0"/>
              <a:t>products.</a:t>
            </a:r>
            <a:endParaRPr lang="en-US" dirty="0"/>
          </a:p>
          <a:p>
            <a:pPr lvl="1"/>
            <a:r>
              <a:rPr lang="en-US" dirty="0"/>
              <a:t>Fear that genetically modified plants and animals could interbreed and contaminate food supplies or the </a:t>
            </a:r>
            <a:r>
              <a:rPr lang="en-US" dirty="0" smtClean="0"/>
              <a:t>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Pre-Agricultural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Hunting and gathering </a:t>
            </a:r>
            <a:r>
              <a:rPr lang="en-US" dirty="0"/>
              <a:t>societies</a:t>
            </a:r>
          </a:p>
          <a:p>
            <a:pPr lvl="1"/>
            <a:r>
              <a:rPr lang="en-US" dirty="0"/>
              <a:t>Made seasonal migrations to obtain food and </a:t>
            </a:r>
            <a:r>
              <a:rPr lang="en-US" dirty="0" smtClean="0"/>
              <a:t>water.</a:t>
            </a:r>
            <a:endParaRPr lang="en-US" dirty="0"/>
          </a:p>
          <a:p>
            <a:pPr lvl="1"/>
            <a:r>
              <a:rPr lang="en-US" dirty="0"/>
              <a:t>Followed the concept of </a:t>
            </a:r>
            <a:r>
              <a:rPr lang="en-US" dirty="0">
                <a:solidFill>
                  <a:srgbClr val="00B050"/>
                </a:solidFill>
              </a:rPr>
              <a:t>transhumance</a:t>
            </a:r>
          </a:p>
          <a:p>
            <a:pPr lvl="2"/>
            <a:r>
              <a:rPr lang="en-US" dirty="0"/>
              <a:t>Nomadic groups moved seasonally to avoid harsh climates, follow animal herds, and find areas where native plants were in </a:t>
            </a:r>
            <a:r>
              <a:rPr lang="en-US" dirty="0" smtClean="0"/>
              <a:t>fruit.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6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Plants and animals must be grown without using genetic engineering, pesticides, antibiotics, synthetic hormones, artificial fertilizers, and must feed on organic </a:t>
            </a:r>
            <a:r>
              <a:rPr lang="en-US" dirty="0" smtClean="0"/>
              <a:t>crops.</a:t>
            </a:r>
            <a:endParaRPr lang="en-US" dirty="0"/>
          </a:p>
          <a:p>
            <a:pPr lvl="1"/>
            <a:r>
              <a:rPr lang="en-US" dirty="0"/>
              <a:t>Bring higher prices than the non-GMO </a:t>
            </a:r>
            <a:r>
              <a:rPr lang="en-US" dirty="0" smtClean="0"/>
              <a:t>foods.</a:t>
            </a:r>
            <a:endParaRPr lang="en-US" dirty="0"/>
          </a:p>
          <a:p>
            <a:r>
              <a:rPr lang="en-US" dirty="0"/>
              <a:t>Small family-run dairy farms can make more money per cow than traditional </a:t>
            </a:r>
            <a:r>
              <a:rPr lang="en-US" dirty="0" smtClean="0"/>
              <a:t>dairies.</a:t>
            </a:r>
            <a:endParaRPr lang="en-US" dirty="0"/>
          </a:p>
          <a:p>
            <a:pPr lvl="1"/>
            <a:r>
              <a:rPr lang="en-US" dirty="0"/>
              <a:t>Increases profitability</a:t>
            </a:r>
          </a:p>
          <a:p>
            <a:r>
              <a:rPr lang="en-US" dirty="0"/>
              <a:t>More sustainable farming as artificial chemicals are not </a:t>
            </a:r>
            <a:r>
              <a:rPr lang="en-US" dirty="0" smtClean="0"/>
              <a:t>used.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Concerns over animal welfare has led to increased consumer demand for </a:t>
            </a:r>
            <a:r>
              <a:rPr lang="en-US" dirty="0">
                <a:solidFill>
                  <a:srgbClr val="00B050"/>
                </a:solidFill>
              </a:rPr>
              <a:t>free range </a:t>
            </a:r>
            <a:r>
              <a:rPr lang="en-US" dirty="0" smtClean="0">
                <a:solidFill>
                  <a:srgbClr val="00B050"/>
                </a:solidFill>
              </a:rPr>
              <a:t>farming.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Open pastures or outdoor animal pens where natural vegetation </a:t>
            </a:r>
            <a:r>
              <a:rPr lang="en-US" dirty="0" smtClean="0"/>
              <a:t>grows.</a:t>
            </a:r>
            <a:endParaRPr lang="en-US" dirty="0"/>
          </a:p>
          <a:p>
            <a:r>
              <a:rPr lang="en-US" dirty="0"/>
              <a:t>Attracts customers that have </a:t>
            </a:r>
            <a:r>
              <a:rPr lang="en-US" dirty="0">
                <a:solidFill>
                  <a:srgbClr val="00B050"/>
                </a:solidFill>
              </a:rPr>
              <a:t>ethical concerns </a:t>
            </a:r>
            <a:r>
              <a:rPr lang="en-US" dirty="0"/>
              <a:t>against factory farming and animal </a:t>
            </a:r>
            <a:r>
              <a:rPr lang="en-US" dirty="0" smtClean="0"/>
              <a:t>abuse.</a:t>
            </a:r>
            <a:endParaRPr lang="en-US" dirty="0"/>
          </a:p>
          <a:p>
            <a:r>
              <a:rPr lang="en-US" dirty="0"/>
              <a:t>Free range animals can still eat from non-organic and genetically modified </a:t>
            </a:r>
            <a:r>
              <a:rPr lang="en-US" dirty="0" smtClean="0"/>
              <a:t>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9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Types of Specialized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Truck farms</a:t>
            </a:r>
          </a:p>
          <a:p>
            <a:pPr lvl="1"/>
            <a:r>
              <a:rPr lang="en-US" dirty="0"/>
              <a:t>“Truck” means agricultural exchange of </a:t>
            </a:r>
            <a:r>
              <a:rPr lang="en-US" dirty="0" smtClean="0"/>
              <a:t>goods and thus these crops are designed for local markets.</a:t>
            </a:r>
            <a:endParaRPr lang="en-US" dirty="0"/>
          </a:p>
          <a:p>
            <a:pPr lvl="1"/>
            <a:r>
              <a:rPr lang="en-US" dirty="0"/>
              <a:t>Eastern United States and Canada grow specialty crops during the summer growing season and are an important source of </a:t>
            </a:r>
            <a:r>
              <a:rPr lang="en-US" dirty="0" smtClean="0"/>
              <a:t>earnings.</a:t>
            </a:r>
            <a:endParaRPr lang="en-US" dirty="0"/>
          </a:p>
          <a:p>
            <a:pPr lvl="2"/>
            <a:r>
              <a:rPr lang="en-US" dirty="0"/>
              <a:t>EX: Tomatoes, lettuce, strawberries, apples, peaches, etc…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Suitcase farms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Owned by farm owners that have urban jobs, but still owns rural </a:t>
            </a:r>
            <a:r>
              <a:rPr lang="en-US" dirty="0" smtClean="0"/>
              <a:t>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9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Demand Throughout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Specialty crops can be grown year round</a:t>
            </a:r>
          </a:p>
          <a:p>
            <a:r>
              <a:rPr lang="en-US" dirty="0">
                <a:solidFill>
                  <a:srgbClr val="00B050"/>
                </a:solidFill>
              </a:rPr>
              <a:t>Imports</a:t>
            </a:r>
            <a:r>
              <a:rPr lang="en-US" dirty="0"/>
              <a:t> from other countries such as Mexico and Chile help keep American stores stocked with fruits and </a:t>
            </a:r>
            <a:r>
              <a:rPr lang="en-US" dirty="0" smtClean="0"/>
              <a:t>vegetables.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9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Mediterranean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Originated in areas in Africa, Asia, and Europe that surround the Mediterranean </a:t>
            </a:r>
            <a:r>
              <a:rPr lang="en-US" dirty="0" smtClean="0"/>
              <a:t>Sea.</a:t>
            </a:r>
            <a:endParaRPr lang="en-US" dirty="0"/>
          </a:p>
          <a:p>
            <a:r>
              <a:rPr lang="en-US" dirty="0"/>
              <a:t>Warm, dry climates with short periods of rain in winter and </a:t>
            </a:r>
            <a:r>
              <a:rPr lang="en-US" dirty="0" smtClean="0"/>
              <a:t>spring.</a:t>
            </a:r>
            <a:endParaRPr lang="en-US" dirty="0"/>
          </a:p>
          <a:p>
            <a:r>
              <a:rPr lang="en-US" dirty="0"/>
              <a:t>Similar climates that also produce Mediterranean </a:t>
            </a:r>
            <a:r>
              <a:rPr lang="en-US" dirty="0" smtClean="0"/>
              <a:t>crops.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Southern and Central California, Central Florida,</a:t>
            </a:r>
            <a:r>
              <a:rPr lang="en-US" dirty="0"/>
              <a:t> South Texas, Southern and Central Brazil, Southern China, Hawaii, Northern Argentina, Uruguay, Central Chile, Black Sea Coastal Areas, South Africa, Southern Australia, etc…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0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143538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Mainly with cows, but can be a specialized agricultural activity using other animals for cheese </a:t>
            </a:r>
            <a:r>
              <a:rPr lang="en-US" dirty="0" smtClean="0"/>
              <a:t>production.</a:t>
            </a:r>
            <a:endParaRPr lang="en-US" dirty="0"/>
          </a:p>
          <a:p>
            <a:r>
              <a:rPr lang="en-US" dirty="0"/>
              <a:t>Development of </a:t>
            </a:r>
            <a:r>
              <a:rPr lang="en-US" dirty="0">
                <a:solidFill>
                  <a:srgbClr val="00B050"/>
                </a:solidFill>
              </a:rPr>
              <a:t>pasteurization</a:t>
            </a:r>
            <a:r>
              <a:rPr lang="en-US" dirty="0"/>
              <a:t> in the 1860s by Louis </a:t>
            </a:r>
            <a:r>
              <a:rPr lang="en-US" dirty="0" smtClean="0"/>
              <a:t>Pasteur.</a:t>
            </a:r>
            <a:endParaRPr lang="en-US" dirty="0"/>
          </a:p>
          <a:p>
            <a:pPr lvl="1"/>
            <a:r>
              <a:rPr lang="en-US" dirty="0"/>
              <a:t>Increased the shelf life of milk from a couple of days to up to two </a:t>
            </a:r>
            <a:r>
              <a:rPr lang="en-US" dirty="0" smtClean="0"/>
              <a:t>weeks.</a:t>
            </a:r>
            <a:endParaRPr lang="en-US" dirty="0"/>
          </a:p>
          <a:p>
            <a:r>
              <a:rPr lang="en-US" dirty="0"/>
              <a:t>In terms of travel time and distance, the region around a city to which milk is delivered without spoiling is known as the </a:t>
            </a:r>
            <a:r>
              <a:rPr lang="en-US" dirty="0" err="1" smtClean="0">
                <a:solidFill>
                  <a:srgbClr val="00B050"/>
                </a:solidFill>
              </a:rPr>
              <a:t>milkshed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Processed dairy </a:t>
            </a:r>
            <a:r>
              <a:rPr lang="en-US" dirty="0"/>
              <a:t>production(cheese, yogurt, etc…) has continually moved westward over the last 150 </a:t>
            </a:r>
            <a:r>
              <a:rPr lang="en-US" dirty="0" smtClean="0"/>
              <a:t>years.</a:t>
            </a:r>
            <a:endParaRPr lang="en-US" dirty="0"/>
          </a:p>
          <a:p>
            <a:pPr lvl="1"/>
            <a:r>
              <a:rPr lang="en-US" dirty="0"/>
              <a:t>New England produced the most cheese in the late 1800s and early </a:t>
            </a:r>
            <a:r>
              <a:rPr lang="en-US" dirty="0" smtClean="0"/>
              <a:t>1900s.</a:t>
            </a:r>
            <a:endParaRPr lang="en-US" dirty="0"/>
          </a:p>
          <a:p>
            <a:pPr lvl="1"/>
            <a:r>
              <a:rPr lang="en-US" dirty="0"/>
              <a:t>The availability of inexpensive land and the need for higher dairy production has driven large-scale cheese production westward to “America’s Dairyland,” Wisconsin, and other parts of the upper </a:t>
            </a:r>
            <a:r>
              <a:rPr lang="en-US" dirty="0" smtClean="0"/>
              <a:t>Midwest.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4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905000"/>
            <a:ext cx="9143538" cy="4191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Sold in a number of grades based on the amount of fat content.</a:t>
            </a:r>
          </a:p>
          <a:p>
            <a:pPr lvl="1"/>
            <a:r>
              <a:rPr lang="en-US" dirty="0" smtClean="0"/>
              <a:t>Milk is often homogenized(mixed in large quantities) to create a consistent flavor.</a:t>
            </a:r>
          </a:p>
          <a:p>
            <a:r>
              <a:rPr lang="en-US" dirty="0" smtClean="0"/>
              <a:t>In whole milk, cream is removed from the raw milk.</a:t>
            </a:r>
          </a:p>
          <a:p>
            <a:pPr lvl="1"/>
            <a:r>
              <a:rPr lang="en-US" dirty="0" smtClean="0"/>
              <a:t>Cream sold separately.</a:t>
            </a:r>
          </a:p>
          <a:p>
            <a:r>
              <a:rPr lang="en-US" dirty="0" smtClean="0"/>
              <a:t>Reduced fat milk</a:t>
            </a:r>
          </a:p>
          <a:p>
            <a:pPr lvl="1"/>
            <a:r>
              <a:rPr lang="en-US" dirty="0" smtClean="0"/>
              <a:t>Healthier because it reduces the potential for heart disease from excess saturated fat and in considered the most healthy of the milks from age four and up.</a:t>
            </a:r>
          </a:p>
          <a:p>
            <a:r>
              <a:rPr lang="en-US" dirty="0" smtClean="0"/>
              <a:t>Milk fat is used to produce butter and milk solids make glue, cosmetics, and moisturizers.</a:t>
            </a:r>
          </a:p>
          <a:p>
            <a:r>
              <a:rPr lang="en-US" dirty="0" smtClean="0"/>
              <a:t>Milk is often enriched to increase the amount of Vitamin A and Vitamin D in a person’s daily consumption.</a:t>
            </a:r>
          </a:p>
          <a:p>
            <a:r>
              <a:rPr lang="en-US" dirty="0" smtClean="0"/>
              <a:t>In the 1980s, a new pasteurization technique was discovered, ultra-high temperature pasteurization(UHT).</a:t>
            </a:r>
          </a:p>
          <a:p>
            <a:pPr lvl="1"/>
            <a:r>
              <a:rPr lang="en-US" dirty="0" smtClean="0"/>
              <a:t>Milk is flash-pasteurized at very high temperatures under pressure to prevent the water in the milk from turning into steam.</a:t>
            </a:r>
          </a:p>
          <a:p>
            <a:pPr lvl="1"/>
            <a:r>
              <a:rPr lang="en-US" dirty="0" smtClean="0"/>
              <a:t>Stored in a sterile box container to prevent contamination.</a:t>
            </a:r>
          </a:p>
          <a:p>
            <a:pPr lvl="1"/>
            <a:r>
              <a:rPr lang="en-US" dirty="0" smtClean="0"/>
              <a:t>UHT milk has a global </a:t>
            </a:r>
            <a:r>
              <a:rPr lang="en-US" dirty="0" err="1" smtClean="0"/>
              <a:t>milkshed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5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parts of Africa and Asia have little liking for dairy </a:t>
            </a:r>
            <a:r>
              <a:rPr lang="en-US" dirty="0" smtClean="0"/>
              <a:t>products.</a:t>
            </a:r>
            <a:endParaRPr lang="en-US" dirty="0"/>
          </a:p>
          <a:p>
            <a:pPr lvl="1"/>
            <a:r>
              <a:rPr lang="en-US" dirty="0"/>
              <a:t>In China and West Africa, cheese is thought of as </a:t>
            </a:r>
            <a:r>
              <a:rPr lang="en-US" dirty="0" smtClean="0"/>
              <a:t>disgusting.</a:t>
            </a:r>
            <a:endParaRPr lang="en-US" dirty="0"/>
          </a:p>
          <a:p>
            <a:r>
              <a:rPr lang="en-US" dirty="0"/>
              <a:t>Milk-based infant formulas have become common worldwide since the 1960s in an international effort to increase infant and child </a:t>
            </a:r>
            <a:r>
              <a:rPr lang="en-US" dirty="0" smtClean="0"/>
              <a:t>nutrition.</a:t>
            </a:r>
            <a:endParaRPr lang="en-US" dirty="0"/>
          </a:p>
          <a:p>
            <a:pPr lvl="1"/>
            <a:r>
              <a:rPr lang="en-US" dirty="0"/>
              <a:t>Growing appeal for </a:t>
            </a:r>
            <a:r>
              <a:rPr lang="en-US" dirty="0" smtClean="0"/>
              <a:t>milk.</a:t>
            </a:r>
            <a:endParaRPr lang="en-US" dirty="0"/>
          </a:p>
          <a:p>
            <a:pPr lvl="1"/>
            <a:r>
              <a:rPr lang="en-US" dirty="0"/>
              <a:t>In China and Africa, UHT milk can be found in stores, but fresh milk is </a:t>
            </a:r>
            <a:r>
              <a:rPr lang="en-US" dirty="0" smtClean="0"/>
              <a:t>rare.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4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752600"/>
            <a:ext cx="6820632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Central City</a:t>
            </a:r>
          </a:p>
          <a:p>
            <a:r>
              <a:rPr lang="en-US" dirty="0" smtClean="0"/>
              <a:t>Labor-Intensive Crops</a:t>
            </a:r>
          </a:p>
          <a:p>
            <a:pPr lvl="1"/>
            <a:r>
              <a:rPr lang="en-US" dirty="0" smtClean="0"/>
              <a:t>Fruits, gardens, vegetables, herbs, etc… Required constant attention and work</a:t>
            </a:r>
          </a:p>
          <a:p>
            <a:r>
              <a:rPr lang="en-US" dirty="0" smtClean="0"/>
              <a:t>Managed Forest</a:t>
            </a:r>
          </a:p>
          <a:p>
            <a:pPr lvl="1"/>
            <a:r>
              <a:rPr lang="en-US" dirty="0" smtClean="0"/>
              <a:t>Needed to meet the energy and lumber needs of the city. Highly sustainable; able to be used as a local renewable resource</a:t>
            </a:r>
          </a:p>
          <a:p>
            <a:r>
              <a:rPr lang="en-US" dirty="0" smtClean="0"/>
              <a:t>Labor-extensive Crops</a:t>
            </a:r>
          </a:p>
          <a:p>
            <a:pPr lvl="1"/>
            <a:r>
              <a:rPr lang="en-US" dirty="0" smtClean="0"/>
              <a:t>Less attention necessary</a:t>
            </a:r>
          </a:p>
          <a:p>
            <a:pPr lvl="2"/>
            <a:r>
              <a:rPr lang="en-US" dirty="0" smtClean="0"/>
              <a:t>Wheat, Barley, Rye, etc…</a:t>
            </a:r>
          </a:p>
          <a:p>
            <a:pPr lvl="1"/>
            <a:r>
              <a:rPr lang="en-US" dirty="0" smtClean="0"/>
              <a:t>Large plots of land because of the higher quantity needed of these staple food crops</a:t>
            </a:r>
          </a:p>
          <a:p>
            <a:r>
              <a:rPr lang="en-US" dirty="0" smtClean="0"/>
              <a:t>Grazing Land</a:t>
            </a:r>
          </a:p>
          <a:p>
            <a:pPr lvl="1"/>
            <a:r>
              <a:rPr lang="en-US" dirty="0" smtClean="0"/>
              <a:t>Least labor-intensive. Shepherds and domestic herding dogs utilized.</a:t>
            </a:r>
          </a:p>
          <a:p>
            <a:pPr lvl="1"/>
            <a:r>
              <a:rPr lang="en-US" dirty="0" smtClean="0"/>
              <a:t>Highlands in peripheral areas were often not suited for crop farming, but well suited grazing.</a:t>
            </a:r>
          </a:p>
          <a:p>
            <a:pPr lvl="1"/>
            <a:r>
              <a:rPr lang="en-US" dirty="0" smtClean="0"/>
              <a:t>Animals have to be moved periodically to prevent overgrazing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von Thünen Model</a:t>
            </a:r>
            <a:endParaRPr lang="en-US" dirty="0"/>
          </a:p>
        </p:txBody>
      </p:sp>
      <p:pic>
        <p:nvPicPr>
          <p:cNvPr id="1026" name="Picture 2" descr="http://0.tqn.com/d/geography/1/G/b/9/v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3508" y="609600"/>
            <a:ext cx="3389704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16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2" y="1904999"/>
            <a:ext cx="5257799" cy="42672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Von Thunen’s Model explains the cost-to-distance relationship in agricultural land use</a:t>
            </a:r>
          </a:p>
          <a:p>
            <a:pPr lvl="1"/>
            <a:r>
              <a:rPr lang="en-US" dirty="0"/>
              <a:t>Inverse relation between the value of labor and the distance from the center of the model</a:t>
            </a:r>
          </a:p>
          <a:p>
            <a:pPr lvl="2"/>
            <a:r>
              <a:rPr lang="en-US" dirty="0"/>
              <a:t>Higher the total labor costs, the closer to the center; the lower, further</a:t>
            </a:r>
          </a:p>
          <a:p>
            <a:pPr lvl="1"/>
            <a:r>
              <a:rPr lang="en-US" dirty="0"/>
              <a:t>The more labor input required, the higher the rents paid on land will be to produce a specific good</a:t>
            </a:r>
          </a:p>
          <a:p>
            <a:pPr lvl="2"/>
            <a:r>
              <a:rPr lang="en-US" dirty="0"/>
              <a:t>Prices for goods in markets are a product of rent and labor inputs</a:t>
            </a:r>
          </a:p>
          <a:p>
            <a:pPr lvl="3"/>
            <a:r>
              <a:rPr lang="en-US" dirty="0"/>
              <a:t>Fruit and vegetables are more expensive by volume than wheat</a:t>
            </a:r>
          </a:p>
          <a:p>
            <a:pPr lvl="1"/>
            <a:r>
              <a:rPr lang="en-US" dirty="0"/>
              <a:t>A land-rent curve can be created to show the changes in rent prices across the model</a:t>
            </a:r>
          </a:p>
          <a:p>
            <a:pPr lvl="1"/>
            <a:r>
              <a:rPr lang="en-US" dirty="0"/>
              <a:t>Prices jump exponentially as you move towards the town’s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Economics</a:t>
            </a:r>
          </a:p>
        </p:txBody>
      </p:sp>
      <p:pic>
        <p:nvPicPr>
          <p:cNvPr id="73730" name="Picture 2" descr="http://content.answcdn.com/main/content/img/oxford/Oxford_Geography/0198606737.von-thunen-models.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80212" y="1752600"/>
            <a:ext cx="3886201" cy="42615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719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Domestication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Hunting of animals led to the capture and </a:t>
            </a:r>
            <a:r>
              <a:rPr lang="en-US" dirty="0">
                <a:solidFill>
                  <a:srgbClr val="00B050"/>
                </a:solidFill>
              </a:rPr>
              <a:t>domestication</a:t>
            </a:r>
            <a:r>
              <a:rPr lang="en-US" dirty="0"/>
              <a:t> of animals</a:t>
            </a:r>
          </a:p>
          <a:p>
            <a:pPr lvl="1"/>
            <a:r>
              <a:rPr lang="en-US" dirty="0"/>
              <a:t>The animals would then be used as draft animals to carry or pull loads and plow fields, or they could be raised for meat or </a:t>
            </a:r>
            <a:r>
              <a:rPr lang="en-US" dirty="0" smtClean="0"/>
              <a:t>milk.</a:t>
            </a:r>
            <a:endParaRPr lang="en-US" dirty="0"/>
          </a:p>
          <a:p>
            <a:r>
              <a:rPr lang="en-US" dirty="0"/>
              <a:t>Domestication of animals led to </a:t>
            </a:r>
            <a:r>
              <a:rPr lang="en-US" dirty="0">
                <a:solidFill>
                  <a:srgbClr val="00B050"/>
                </a:solidFill>
              </a:rPr>
              <a:t>pastoralism</a:t>
            </a:r>
          </a:p>
          <a:p>
            <a:pPr lvl="1"/>
            <a:r>
              <a:rPr lang="en-US" dirty="0"/>
              <a:t>Agriculture based on the seasonal migrations of animals that followed an annual </a:t>
            </a:r>
            <a:r>
              <a:rPr lang="en-US" dirty="0" smtClean="0"/>
              <a:t>cycle.</a:t>
            </a:r>
            <a:endParaRPr lang="en-US" dirty="0"/>
          </a:p>
          <a:p>
            <a:pPr lvl="1"/>
            <a:r>
              <a:rPr lang="en-US" dirty="0"/>
              <a:t>Also known as </a:t>
            </a:r>
            <a:r>
              <a:rPr lang="en-US" dirty="0">
                <a:solidFill>
                  <a:srgbClr val="00B050"/>
                </a:solidFill>
              </a:rPr>
              <a:t>nomadic </a:t>
            </a:r>
            <a:r>
              <a:rPr lang="en-US" dirty="0" smtClean="0">
                <a:solidFill>
                  <a:srgbClr val="00B050"/>
                </a:solidFill>
              </a:rPr>
              <a:t>herding.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35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Domestication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Pastoralism led to the discovery of fruits and grains that could be </a:t>
            </a:r>
            <a:r>
              <a:rPr lang="en-US" dirty="0" smtClean="0"/>
              <a:t>harvested.</a:t>
            </a:r>
            <a:endParaRPr lang="en-US" dirty="0"/>
          </a:p>
          <a:p>
            <a:pPr lvl="1"/>
            <a:r>
              <a:rPr lang="en-US" dirty="0"/>
              <a:t>The seeds of these plants could then be replanted along seasonal migration routes to provide </a:t>
            </a:r>
            <a:r>
              <a:rPr lang="en-US" dirty="0" smtClean="0"/>
              <a:t>food.</a:t>
            </a:r>
            <a:endParaRPr lang="en-US" dirty="0"/>
          </a:p>
          <a:p>
            <a:r>
              <a:rPr lang="en-US" dirty="0"/>
              <a:t>Over time, people learned to domesticate and grow more plants, which led to organized farm </a:t>
            </a:r>
            <a:r>
              <a:rPr lang="en-US" dirty="0" smtClean="0"/>
              <a:t>settlements.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0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752600"/>
            <a:ext cx="9143538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Multi-cropping</a:t>
            </a:r>
            <a:r>
              <a:rPr lang="en-US" dirty="0" smtClean="0"/>
              <a:t> is more secure than single-crop </a:t>
            </a:r>
            <a:r>
              <a:rPr lang="en-US" dirty="0" smtClean="0">
                <a:solidFill>
                  <a:srgbClr val="00B050"/>
                </a:solidFill>
              </a:rPr>
              <a:t>monoculture</a:t>
            </a:r>
            <a:r>
              <a:rPr lang="en-US" dirty="0" smtClean="0"/>
              <a:t>. If one crop was damaged, another could be used as a backup food supply.</a:t>
            </a:r>
          </a:p>
          <a:p>
            <a:pPr lvl="1"/>
            <a:r>
              <a:rPr lang="en-US" dirty="0" smtClean="0"/>
              <a:t>Monoculture was most common in the era of early political civilizations and empires, where farms would produce a staple crop to feed the whole population.</a:t>
            </a:r>
          </a:p>
          <a:p>
            <a:r>
              <a:rPr lang="en-US" dirty="0" smtClean="0"/>
              <a:t>Early crop farmers began to use domesticated animals, leading to mixed farming - Also referred to as general farming.</a:t>
            </a:r>
          </a:p>
          <a:p>
            <a:pPr lvl="1"/>
            <a:r>
              <a:rPr lang="en-US" dirty="0" smtClean="0"/>
              <a:t>Multiple crops would be used to provide diverse nutritional intake. Animals could be used for food and their skin and bones as clothing and tools.</a:t>
            </a:r>
          </a:p>
          <a:p>
            <a:r>
              <a:rPr lang="en-US" dirty="0" smtClean="0"/>
              <a:t>Intensive mixed farming that provides for all of the food and material needs of a household is called subsistence agriculture</a:t>
            </a:r>
          </a:p>
          <a:p>
            <a:pPr lvl="1"/>
            <a:r>
              <a:rPr lang="en-US" dirty="0" smtClean="0"/>
              <a:t>All of the daily needs of the household could be provided for on the farm. This allowed people to settle and subsist without having to migrate.</a:t>
            </a:r>
          </a:p>
          <a:p>
            <a:r>
              <a:rPr lang="en-US" dirty="0" smtClean="0"/>
              <a:t>Extensive </a:t>
            </a:r>
            <a:r>
              <a:rPr lang="en-US" dirty="0" smtClean="0">
                <a:solidFill>
                  <a:srgbClr val="00B050"/>
                </a:solidFill>
              </a:rPr>
              <a:t>subsistence</a:t>
            </a:r>
            <a:r>
              <a:rPr lang="en-US" dirty="0" smtClean="0"/>
              <a:t> agriculture is when there are low amounts of labor inputs per unit of land.</a:t>
            </a:r>
          </a:p>
          <a:p>
            <a:pPr lvl="1"/>
            <a:r>
              <a:rPr lang="en-US" dirty="0" smtClean="0"/>
              <a:t>Occurs in less populated regions or in less habitable areas where pastoralism is common</a:t>
            </a:r>
          </a:p>
          <a:p>
            <a:r>
              <a:rPr lang="en-US" dirty="0" smtClean="0"/>
              <a:t>Today, most subsistence agriculture is very intensive and done on small plots of land. </a:t>
            </a:r>
            <a:r>
              <a:rPr lang="en-US" dirty="0" smtClean="0">
                <a:solidFill>
                  <a:srgbClr val="00B050"/>
                </a:solidFill>
              </a:rPr>
              <a:t>Physiological density </a:t>
            </a:r>
            <a:r>
              <a:rPr lang="en-US" dirty="0" smtClean="0"/>
              <a:t>is very high compared to the First World. </a:t>
            </a:r>
          </a:p>
          <a:p>
            <a:pPr lvl="1"/>
            <a:r>
              <a:rPr lang="en-US" dirty="0" smtClean="0"/>
              <a:t>More people have to be fed off of less land and this makes communities more susceptible to famine or armed conflicts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Subsistence Farming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1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Preservation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Food preservation </a:t>
            </a:r>
            <a:r>
              <a:rPr lang="en-US" dirty="0"/>
              <a:t>has became a necessity of </a:t>
            </a:r>
            <a:r>
              <a:rPr lang="en-US" dirty="0" smtClean="0"/>
              <a:t>life.</a:t>
            </a:r>
            <a:endParaRPr lang="en-US" dirty="0"/>
          </a:p>
          <a:p>
            <a:pPr lvl="1"/>
            <a:r>
              <a:rPr lang="en-US" dirty="0"/>
              <a:t>Led to many cultural variations in food consumption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B050"/>
                </a:solidFill>
              </a:rPr>
              <a:t>specialized crops </a:t>
            </a:r>
            <a:r>
              <a:rPr lang="en-US" dirty="0"/>
              <a:t>were grown for both immediate consumption and </a:t>
            </a:r>
            <a:r>
              <a:rPr lang="en-US" dirty="0" smtClean="0"/>
              <a:t>preservation.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Non-Subsistence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Cash-cropping</a:t>
            </a:r>
            <a:r>
              <a:rPr lang="en-US" dirty="0"/>
              <a:t> is a form of extensive agriculture in which harvested crops are exchanged for a monetary </a:t>
            </a:r>
            <a:r>
              <a:rPr lang="en-US" dirty="0" smtClean="0"/>
              <a:t>gain.</a:t>
            </a:r>
            <a:endParaRPr lang="en-US" dirty="0"/>
          </a:p>
          <a:p>
            <a:pPr lvl="1"/>
            <a:r>
              <a:rPr lang="en-US" dirty="0"/>
              <a:t>This money is then used to buy equipment for the next farming season and for buying family necessities such as food, water, and </a:t>
            </a:r>
            <a:r>
              <a:rPr lang="en-US" dirty="0" smtClean="0"/>
              <a:t>clothing.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Commercial crops </a:t>
            </a:r>
            <a:r>
              <a:rPr lang="en-US" dirty="0"/>
              <a:t>are transferred and sold at </a:t>
            </a:r>
            <a:r>
              <a:rPr lang="en-US" dirty="0" smtClean="0"/>
              <a:t>markets.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>
                <a:solidFill>
                  <a:srgbClr val="00B050"/>
                </a:solidFill>
              </a:rPr>
              <a:t>communism</a:t>
            </a:r>
            <a:r>
              <a:rPr lang="en-US" dirty="0"/>
              <a:t>, farming was done on a non-subsistence basis with food being grown collectively and distributed across the </a:t>
            </a:r>
            <a:r>
              <a:rPr lang="en-US" dirty="0" smtClean="0"/>
              <a:t>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0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ject planning overview presentation" id="{11734F26-DC3E-4DB1-A7CA-E8974573DED9}" vid="{CE64C202-BC92-45CD-95CB-8071B13D3EF8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864001-A60D-40C9-A6CD-1EE64ABC9F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0</TotalTime>
  <Words>3992</Words>
  <Application>Microsoft Office PowerPoint</Application>
  <PresentationFormat>Custom</PresentationFormat>
  <Paragraphs>349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Wingdings</vt:lpstr>
      <vt:lpstr>Project planning overview presentation</vt:lpstr>
      <vt:lpstr>Analyzing Agriculture</vt:lpstr>
      <vt:lpstr>Agriculture</vt:lpstr>
      <vt:lpstr>Intensive and Extensive Agriculture</vt:lpstr>
      <vt:lpstr>Pre-Agricultural Society</vt:lpstr>
      <vt:lpstr>Animal Domestication</vt:lpstr>
      <vt:lpstr>Plant Domestication</vt:lpstr>
      <vt:lpstr>Subsistence Farming</vt:lpstr>
      <vt:lpstr>Food Preservation</vt:lpstr>
      <vt:lpstr>Non-Subsistence Agriculture</vt:lpstr>
      <vt:lpstr>Plantation Agriculture</vt:lpstr>
      <vt:lpstr>World Plantations and their Products</vt:lpstr>
      <vt:lpstr>Feudalism and Agriculture</vt:lpstr>
      <vt:lpstr>Communism and Agriculture</vt:lpstr>
      <vt:lpstr>Communist Agricultural System</vt:lpstr>
      <vt:lpstr>Human Ecology</vt:lpstr>
      <vt:lpstr>Cropping</vt:lpstr>
      <vt:lpstr>Growing Seasons</vt:lpstr>
      <vt:lpstr>Irrigation</vt:lpstr>
      <vt:lpstr>Sustainable Farming</vt:lpstr>
      <vt:lpstr>Non-Crop Foods</vt:lpstr>
      <vt:lpstr>Shifting Cultivation</vt:lpstr>
      <vt:lpstr>Tropical Deforestation and Desertification</vt:lpstr>
      <vt:lpstr>Soil Salinization</vt:lpstr>
      <vt:lpstr>First Agricultural Revolution</vt:lpstr>
      <vt:lpstr>The Columbian Exchange</vt:lpstr>
      <vt:lpstr>The Columbian Exchange</vt:lpstr>
      <vt:lpstr>The Second Agricultural Revolution</vt:lpstr>
      <vt:lpstr>Fertilizers and Pesticides</vt:lpstr>
      <vt:lpstr>Geographic and Historical Considerations</vt:lpstr>
      <vt:lpstr>Green Revolution in the Third World</vt:lpstr>
      <vt:lpstr>Modern Commercial Agriculture</vt:lpstr>
      <vt:lpstr>Genetic Engineering</vt:lpstr>
      <vt:lpstr>rBGH</vt:lpstr>
      <vt:lpstr>Turning Points for Farming in the U.S. and Canada</vt:lpstr>
      <vt:lpstr>Agribusiness</vt:lpstr>
      <vt:lpstr>Factory Farms</vt:lpstr>
      <vt:lpstr>Death of Family Farms in America</vt:lpstr>
      <vt:lpstr>Rise of Specialized Agriculture</vt:lpstr>
      <vt:lpstr>Non-GMO Foods</vt:lpstr>
      <vt:lpstr>Organics</vt:lpstr>
      <vt:lpstr>Free Range</vt:lpstr>
      <vt:lpstr>Other Types of Specialized Agriculture</vt:lpstr>
      <vt:lpstr>Meeting Demand Throughout the Year</vt:lpstr>
      <vt:lpstr>Mediterranean Agriculture</vt:lpstr>
      <vt:lpstr>Dairy</vt:lpstr>
      <vt:lpstr>Milk</vt:lpstr>
      <vt:lpstr>Dairy</vt:lpstr>
      <vt:lpstr>The von Thünen Model</vt:lpstr>
      <vt:lpstr>Land Economics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2015-04-27T14:47:39Z</dcterms:created>
  <dcterms:modified xsi:type="dcterms:W3CDTF">2015-04-27T15:22:01Z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TC034605449991</vt:lpwstr>
  </property>
</Properties>
</file>