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62" r:id="rId3"/>
    <p:sldId id="261" r:id="rId4"/>
    <p:sldId id="263" r:id="rId5"/>
    <p:sldId id="266" r:id="rId6"/>
    <p:sldId id="264" r:id="rId7"/>
    <p:sldId id="265" r:id="rId8"/>
    <p:sldId id="267" r:id="rId9"/>
    <p:sldId id="257" r:id="rId10"/>
    <p:sldId id="268" r:id="rId11"/>
    <p:sldId id="269" r:id="rId12"/>
    <p:sldId id="271" r:id="rId13"/>
    <p:sldId id="272" r:id="rId14"/>
    <p:sldId id="273" r:id="rId15"/>
    <p:sldId id="276" r:id="rId16"/>
    <p:sldId id="277" r:id="rId17"/>
    <p:sldId id="278" r:id="rId18"/>
    <p:sldId id="279" r:id="rId19"/>
    <p:sldId id="280" r:id="rId20"/>
    <p:sldId id="281" r:id="rId21"/>
    <p:sldId id="282" r:id="rId22"/>
    <p:sldId id="283" r:id="rId23"/>
    <p:sldId id="284" r:id="rId24"/>
    <p:sldId id="274" r:id="rId25"/>
    <p:sldId id="275" r:id="rId26"/>
    <p:sldId id="285" r:id="rId27"/>
    <p:sldId id="286" r:id="rId28"/>
    <p:sldId id="289" r:id="rId29"/>
    <p:sldId id="290" r:id="rId30"/>
    <p:sldId id="292" r:id="rId31"/>
    <p:sldId id="293" r:id="rId32"/>
    <p:sldId id="294" r:id="rId33"/>
    <p:sldId id="296" r:id="rId34"/>
    <p:sldId id="291" r:id="rId35"/>
    <p:sldId id="295" r:id="rId36"/>
    <p:sldId id="297" r:id="rId37"/>
    <p:sldId id="298" r:id="rId38"/>
    <p:sldId id="258" r:id="rId39"/>
    <p:sldId id="259" r:id="rId40"/>
    <p:sldId id="260" r:id="rId41"/>
    <p:sldId id="299" r:id="rId42"/>
    <p:sldId id="300" r:id="rId43"/>
    <p:sldId id="301" r:id="rId44"/>
    <p:sldId id="302" r:id="rId45"/>
    <p:sldId id="303" r:id="rId46"/>
    <p:sldId id="288" r:id="rId47"/>
    <p:sldId id="30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3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D1FA8-95BB-4ABF-9B37-8B64052BA214}" type="datetimeFigureOut">
              <a:rPr lang="en-US" smtClean="0"/>
              <a:t>9/30/2015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51ADC-4A67-448D-AC73-8B37F516A90F}" type="slidenum">
              <a:rPr lang="en-US" smtClean="0"/>
              <a:t>‹#›</a:t>
            </a:fld>
            <a:endParaRPr lang="en-US"/>
          </a:p>
        </p:txBody>
      </p:sp>
    </p:spTree>
    <p:extLst>
      <p:ext uri="{BB962C8B-B14F-4D97-AF65-F5344CB8AC3E}">
        <p14:creationId xmlns:p14="http://schemas.microsoft.com/office/powerpoint/2010/main" val="142025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Arial" panose="020B0604020202020204" pitchFamily="34" charset="0"/>
              </a:rPr>
              <a:t>FIGURE 2-3 POPULATION DISTRIBUTION </a:t>
            </a:r>
            <a:r>
              <a:rPr lang="en-US" smtClean="0">
                <a:latin typeface="Arial" panose="020B0604020202020204" pitchFamily="34" charset="0"/>
              </a:rPr>
              <a:t>People are not distributed uniformly across Earth’s surface.</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1AB54F-03BE-47C5-B2A6-7A2AA3D15ED5}" type="slidenum">
              <a:rPr lang="en-US" sz="1200"/>
              <a:pPr/>
              <a:t>5</a:t>
            </a:fld>
            <a:endParaRPr lang="en-US" sz="1200"/>
          </a:p>
        </p:txBody>
      </p:sp>
    </p:spTree>
    <p:extLst>
      <p:ext uri="{BB962C8B-B14F-4D97-AF65-F5344CB8AC3E}">
        <p14:creationId xmlns:p14="http://schemas.microsoft.com/office/powerpoint/2010/main" val="187834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A8D29-A58C-455D-8138-D5633933F3F8}"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314349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A8D29-A58C-455D-8138-D5633933F3F8}"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317945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A8D29-A58C-455D-8138-D5633933F3F8}"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169480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A8D29-A58C-455D-8138-D5633933F3F8}"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175635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A8D29-A58C-455D-8138-D5633933F3F8}" type="datetimeFigureOut">
              <a:rPr lang="en-US" smtClean="0"/>
              <a:t>9/30/2015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152884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3A8D29-A58C-455D-8138-D5633933F3F8}"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234046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3A8D29-A58C-455D-8138-D5633933F3F8}" type="datetimeFigureOut">
              <a:rPr lang="en-US" smtClean="0"/>
              <a:t>9/30/2015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414070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3A8D29-A58C-455D-8138-D5633933F3F8}" type="datetimeFigureOut">
              <a:rPr lang="en-US" smtClean="0"/>
              <a:t>9/30/2015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3140845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A8D29-A58C-455D-8138-D5633933F3F8}" type="datetimeFigureOut">
              <a:rPr lang="en-US" smtClean="0"/>
              <a:t>9/30/2015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128794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A8D29-A58C-455D-8138-D5633933F3F8}"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278079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A8D29-A58C-455D-8138-D5633933F3F8}" type="datetimeFigureOut">
              <a:rPr lang="en-US" smtClean="0"/>
              <a:t>9/30/2015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552687-0CE2-433B-8C28-A30703CC73DB}" type="slidenum">
              <a:rPr lang="en-US" smtClean="0"/>
              <a:t>‹#›</a:t>
            </a:fld>
            <a:endParaRPr lang="en-US"/>
          </a:p>
        </p:txBody>
      </p:sp>
    </p:spTree>
    <p:extLst>
      <p:ext uri="{BB962C8B-B14F-4D97-AF65-F5344CB8AC3E}">
        <p14:creationId xmlns:p14="http://schemas.microsoft.com/office/powerpoint/2010/main" val="422417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A8D29-A58C-455D-8138-D5633933F3F8}" type="datetimeFigureOut">
              <a:rPr lang="en-US" smtClean="0"/>
              <a:t>9/30/2015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52687-0CE2-433B-8C28-A30703CC73DB}" type="slidenum">
              <a:rPr lang="en-US" smtClean="0"/>
              <a:t>‹#›</a:t>
            </a:fld>
            <a:endParaRPr lang="en-US"/>
          </a:p>
        </p:txBody>
      </p:sp>
    </p:spTree>
    <p:extLst>
      <p:ext uri="{BB962C8B-B14F-4D97-AF65-F5344CB8AC3E}">
        <p14:creationId xmlns:p14="http://schemas.microsoft.com/office/powerpoint/2010/main" val="2880216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Population Geography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2499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Global Population Increasing?</a:t>
            </a:r>
            <a:endParaRPr lang="en-US" dirty="0"/>
          </a:p>
        </p:txBody>
      </p:sp>
      <p:sp>
        <p:nvSpPr>
          <p:cNvPr id="3" name="Content Placeholder 2"/>
          <p:cNvSpPr>
            <a:spLocks noGrp="1"/>
          </p:cNvSpPr>
          <p:nvPr>
            <p:ph idx="1"/>
          </p:nvPr>
        </p:nvSpPr>
        <p:spPr/>
        <p:txBody>
          <a:bodyPr>
            <a:normAutofit lnSpcReduction="10000"/>
          </a:bodyPr>
          <a:lstStyle/>
          <a:p>
            <a:r>
              <a:rPr lang="en-US" dirty="0" smtClean="0"/>
              <a:t>Basic Population Statistics (must-know terms)</a:t>
            </a:r>
          </a:p>
          <a:p>
            <a:pPr lvl="1"/>
            <a:r>
              <a:rPr lang="en-US" dirty="0" smtClean="0"/>
              <a:t>Birth Rate (CBR)</a:t>
            </a:r>
          </a:p>
          <a:p>
            <a:pPr lvl="1"/>
            <a:r>
              <a:rPr lang="en-US" dirty="0" smtClean="0"/>
              <a:t>Death Rate (CDR)</a:t>
            </a:r>
          </a:p>
          <a:p>
            <a:pPr lvl="1"/>
            <a:r>
              <a:rPr lang="en-US" dirty="0" smtClean="0"/>
              <a:t>Rate of Natural Increase (RNI or NIR)</a:t>
            </a:r>
          </a:p>
          <a:p>
            <a:pPr lvl="1"/>
            <a:r>
              <a:rPr lang="en-US" dirty="0" smtClean="0"/>
              <a:t>Doubling Time</a:t>
            </a:r>
          </a:p>
          <a:p>
            <a:pPr lvl="1"/>
            <a:r>
              <a:rPr lang="en-US" dirty="0" smtClean="0"/>
              <a:t>Total Fertility Rate (TFR)</a:t>
            </a:r>
          </a:p>
          <a:p>
            <a:pPr lvl="1"/>
            <a:r>
              <a:rPr lang="en-US" dirty="0" smtClean="0"/>
              <a:t>Replacement Rate</a:t>
            </a:r>
          </a:p>
          <a:p>
            <a:pPr lvl="1"/>
            <a:r>
              <a:rPr lang="en-US" dirty="0" smtClean="0"/>
              <a:t>Infant Mortality Rate (IMR)</a:t>
            </a:r>
            <a:endParaRPr lang="en-US" dirty="0"/>
          </a:p>
          <a:p>
            <a:r>
              <a:rPr lang="en-US" dirty="0" smtClean="0"/>
              <a:t>Some key abbreviations:</a:t>
            </a:r>
          </a:p>
          <a:p>
            <a:pPr lvl="1"/>
            <a:r>
              <a:rPr lang="en-US" dirty="0" smtClean="0"/>
              <a:t>MDCs – more developed countries</a:t>
            </a:r>
          </a:p>
          <a:p>
            <a:pPr lvl="1"/>
            <a:r>
              <a:rPr lang="en-US" dirty="0" smtClean="0"/>
              <a:t>LDCs – less developed countries</a:t>
            </a:r>
            <a:endParaRPr lang="en-US" dirty="0"/>
          </a:p>
        </p:txBody>
      </p:sp>
    </p:spTree>
    <p:extLst>
      <p:ext uri="{BB962C8B-B14F-4D97-AF65-F5344CB8AC3E}">
        <p14:creationId xmlns:p14="http://schemas.microsoft.com/office/powerpoint/2010/main" val="11134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2719"/>
          </a:xfrm>
          <a:prstGeom prst="rect">
            <a:avLst/>
          </a:prstGeom>
        </p:spPr>
      </p:pic>
      <p:pic>
        <p:nvPicPr>
          <p:cNvPr id="7170" name="Picture 2" descr="http://thumbnails-visually.netdna-ssl.com/7-billion-people_5029153a9a6a4.jpg"/>
          <p:cNvPicPr>
            <a:picLocks noChangeAspect="1" noChangeArrowheads="1"/>
          </p:cNvPicPr>
          <p:nvPr/>
        </p:nvPicPr>
        <p:blipFill rotWithShape="1">
          <a:blip r:embed="rId3">
            <a:extLst>
              <a:ext uri="{28A0092B-C50C-407E-A947-70E740481C1C}">
                <a14:useLocalDpi xmlns:a14="http://schemas.microsoft.com/office/drawing/2010/main" val="0"/>
              </a:ext>
            </a:extLst>
          </a:blip>
          <a:srcRect b="8826"/>
          <a:stretch/>
        </p:blipFill>
        <p:spPr bwMode="auto">
          <a:xfrm>
            <a:off x="962025" y="307439"/>
            <a:ext cx="10267950" cy="624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754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Birth Rate</a:t>
            </a:r>
            <a:endParaRPr lang="en-US" dirty="0"/>
          </a:p>
        </p:txBody>
      </p:sp>
      <p:sp>
        <p:nvSpPr>
          <p:cNvPr id="3" name="Content Placeholder 2"/>
          <p:cNvSpPr>
            <a:spLocks noGrp="1"/>
          </p:cNvSpPr>
          <p:nvPr>
            <p:ph idx="1"/>
          </p:nvPr>
        </p:nvSpPr>
        <p:spPr/>
        <p:txBody>
          <a:bodyPr>
            <a:normAutofit lnSpcReduction="10000"/>
          </a:bodyPr>
          <a:lstStyle/>
          <a:p>
            <a:r>
              <a:rPr lang="en-US" dirty="0"/>
              <a:t>Also called crude birth rate or CBR</a:t>
            </a:r>
          </a:p>
          <a:p>
            <a:pPr lvl="1"/>
            <a:r>
              <a:rPr lang="en-US" dirty="0" smtClean="0"/>
              <a:t>Annual statistic that measures the total amount of infants born living in one calendar year</a:t>
            </a:r>
          </a:p>
          <a:p>
            <a:r>
              <a:rPr lang="en-US" dirty="0" smtClean="0"/>
              <a:t>This number is divided by 1,000 to receive a small integer number for the birth rate</a:t>
            </a:r>
          </a:p>
          <a:p>
            <a:pPr lvl="1"/>
            <a:r>
              <a:rPr lang="en-US" dirty="0" smtClean="0"/>
              <a:t>The 1,000 represents 1,000 members of the population</a:t>
            </a:r>
          </a:p>
          <a:p>
            <a:pPr lvl="1"/>
            <a:r>
              <a:rPr lang="en-US" dirty="0" smtClean="0"/>
              <a:t>This makes the data easier to work with.</a:t>
            </a:r>
          </a:p>
          <a:p>
            <a:pPr algn="ctr">
              <a:buNone/>
            </a:pPr>
            <a:r>
              <a:rPr lang="en-US" dirty="0" smtClean="0"/>
              <a:t>Birth Rate Formula:</a:t>
            </a:r>
          </a:p>
          <a:p>
            <a:pPr algn="ctr">
              <a:buNone/>
            </a:pPr>
            <a:r>
              <a:rPr lang="en-US" dirty="0" smtClean="0"/>
              <a:t>Live Births</a:t>
            </a:r>
          </a:p>
          <a:p>
            <a:pPr algn="ctr">
              <a:buNone/>
            </a:pPr>
            <a:r>
              <a:rPr lang="en-US" dirty="0" smtClean="0"/>
              <a:t>Population/1,000</a:t>
            </a:r>
            <a:endParaRPr lang="en-US" dirty="0"/>
          </a:p>
        </p:txBody>
      </p:sp>
      <p:cxnSp>
        <p:nvCxnSpPr>
          <p:cNvPr id="5" name="Straight Connector 4"/>
          <p:cNvCxnSpPr/>
          <p:nvPr/>
        </p:nvCxnSpPr>
        <p:spPr>
          <a:xfrm>
            <a:off x="4932989" y="542156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91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Birth Rate Patterns</a:t>
            </a:r>
            <a:endParaRPr lang="en-US" dirty="0"/>
          </a:p>
        </p:txBody>
      </p:sp>
      <p:sp>
        <p:nvSpPr>
          <p:cNvPr id="3" name="Content Placeholder 2"/>
          <p:cNvSpPr>
            <a:spLocks noGrp="1"/>
          </p:cNvSpPr>
          <p:nvPr>
            <p:ph sz="half" idx="1"/>
          </p:nvPr>
        </p:nvSpPr>
        <p:spPr/>
        <p:txBody>
          <a:bodyPr/>
          <a:lstStyle/>
          <a:p>
            <a:r>
              <a:rPr lang="en-US" dirty="0" smtClean="0"/>
              <a:t>High birth rates (18-50) are found in rural LDCs with economies based on agriculture</a:t>
            </a:r>
          </a:p>
          <a:p>
            <a:r>
              <a:rPr lang="en-US" dirty="0" smtClean="0"/>
              <a:t>Low birth rates (8-17) are found in urbanized MDCs</a:t>
            </a:r>
          </a:p>
        </p:txBody>
      </p:sp>
      <p:pic>
        <p:nvPicPr>
          <p:cNvPr id="8" name="Picture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690688"/>
            <a:ext cx="581352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56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Rate</a:t>
            </a:r>
          </a:p>
        </p:txBody>
      </p:sp>
      <p:sp>
        <p:nvSpPr>
          <p:cNvPr id="3" name="Content Placeholder 2"/>
          <p:cNvSpPr>
            <a:spLocks noGrp="1"/>
          </p:cNvSpPr>
          <p:nvPr>
            <p:ph idx="1"/>
          </p:nvPr>
        </p:nvSpPr>
        <p:spPr/>
        <p:txBody>
          <a:bodyPr/>
          <a:lstStyle/>
          <a:p>
            <a:r>
              <a:rPr lang="en-US" dirty="0"/>
              <a:t>Also called crude death rate or CDR</a:t>
            </a:r>
          </a:p>
          <a:p>
            <a:pPr lvl="1"/>
            <a:r>
              <a:rPr lang="en-US" dirty="0"/>
              <a:t>Annual statistic </a:t>
            </a:r>
            <a:endParaRPr lang="en-US" dirty="0" smtClean="0"/>
          </a:p>
          <a:p>
            <a:r>
              <a:rPr lang="en-US" dirty="0"/>
              <a:t>Calculated the same way the birth rate is</a:t>
            </a:r>
          </a:p>
          <a:p>
            <a:pPr algn="ctr">
              <a:buNone/>
            </a:pPr>
            <a:r>
              <a:rPr lang="en-US" dirty="0" smtClean="0"/>
              <a:t>Death </a:t>
            </a:r>
            <a:r>
              <a:rPr lang="en-US" dirty="0"/>
              <a:t>Rate Formula:</a:t>
            </a:r>
          </a:p>
          <a:p>
            <a:pPr algn="ctr">
              <a:buNone/>
            </a:pPr>
            <a:r>
              <a:rPr lang="en-US" dirty="0"/>
              <a:t>Deaths</a:t>
            </a:r>
          </a:p>
          <a:p>
            <a:pPr algn="ctr">
              <a:buNone/>
            </a:pPr>
            <a:r>
              <a:rPr lang="en-US" dirty="0"/>
              <a:t>Population/1,000</a:t>
            </a:r>
          </a:p>
          <a:p>
            <a:endParaRPr lang="en-US" dirty="0"/>
          </a:p>
        </p:txBody>
      </p:sp>
      <p:cxnSp>
        <p:nvCxnSpPr>
          <p:cNvPr id="5" name="Straight Connector 4"/>
          <p:cNvCxnSpPr/>
          <p:nvPr/>
        </p:nvCxnSpPr>
        <p:spPr>
          <a:xfrm>
            <a:off x="4340167" y="4263093"/>
            <a:ext cx="350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54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Info on Death Rate</a:t>
            </a:r>
            <a:endParaRPr lang="en-US" dirty="0"/>
          </a:p>
        </p:txBody>
      </p:sp>
      <p:sp>
        <p:nvSpPr>
          <p:cNvPr id="3" name="Content Placeholder 2"/>
          <p:cNvSpPr>
            <a:spLocks noGrp="1"/>
          </p:cNvSpPr>
          <p:nvPr>
            <p:ph idx="1"/>
          </p:nvPr>
        </p:nvSpPr>
        <p:spPr/>
        <p:txBody>
          <a:bodyPr/>
          <a:lstStyle/>
          <a:p>
            <a:r>
              <a:rPr lang="en-US" smtClean="0"/>
              <a:t>A high death rate can show whether a country is experiencing war, disease, or famine</a:t>
            </a:r>
          </a:p>
          <a:p>
            <a:r>
              <a:rPr lang="en-US" smtClean="0"/>
              <a:t>LDCs typically have a high CDR due to a combination of poverty, epidemics, and a lack of medical care</a:t>
            </a:r>
          </a:p>
          <a:p>
            <a:pPr lvl="1"/>
            <a:r>
              <a:rPr lang="en-US" smtClean="0"/>
              <a:t>These lead to a low life expectancy, which results in a higher death rate</a:t>
            </a:r>
          </a:p>
          <a:p>
            <a:r>
              <a:rPr lang="en-US" smtClean="0"/>
              <a:t>However, thanks to the Green Revolution, hygiene, health care, and life expectancy have increased resulting in lower death rates in LDCs</a:t>
            </a:r>
            <a:endParaRPr lang="en-US" dirty="0"/>
          </a:p>
        </p:txBody>
      </p:sp>
    </p:spTree>
    <p:extLst>
      <p:ext uri="{BB962C8B-B14F-4D97-AF65-F5344CB8AC3E}">
        <p14:creationId xmlns:p14="http://schemas.microsoft.com/office/powerpoint/2010/main" val="99204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Rate of Natural Increase</a:t>
            </a:r>
          </a:p>
        </p:txBody>
      </p:sp>
      <p:sp>
        <p:nvSpPr>
          <p:cNvPr id="3" name="Content Placeholder 2"/>
          <p:cNvSpPr>
            <a:spLocks noGrp="1"/>
          </p:cNvSpPr>
          <p:nvPr>
            <p:ph idx="1"/>
          </p:nvPr>
        </p:nvSpPr>
        <p:spPr/>
        <p:txBody>
          <a:bodyPr>
            <a:normAutofit/>
          </a:bodyPr>
          <a:lstStyle/>
          <a:p>
            <a:r>
              <a:rPr lang="en-US" dirty="0"/>
              <a:t>Rate of Natural Increase(RNI)</a:t>
            </a:r>
          </a:p>
          <a:p>
            <a:pPr lvl="1"/>
            <a:r>
              <a:rPr lang="en-US" dirty="0"/>
              <a:t>Sometimes referred to as the natural increase rate(NIR) </a:t>
            </a:r>
          </a:p>
          <a:p>
            <a:r>
              <a:rPr lang="en-US" dirty="0"/>
              <a:t>The RNI is the annual percentage of population growth of that country for a one-year period</a:t>
            </a:r>
          </a:p>
          <a:p>
            <a:pPr lvl="1"/>
            <a:r>
              <a:rPr lang="en-US" dirty="0"/>
              <a:t>Includes % sign in answer</a:t>
            </a:r>
          </a:p>
          <a:p>
            <a:pPr algn="ctr">
              <a:buNone/>
            </a:pPr>
            <a:r>
              <a:rPr lang="en-US" dirty="0"/>
              <a:t>Rate of Natural Increase Formula:</a:t>
            </a:r>
          </a:p>
          <a:p>
            <a:pPr algn="ctr">
              <a:buNone/>
            </a:pPr>
            <a:r>
              <a:rPr lang="en-US" dirty="0"/>
              <a:t>Birth Rate – Death Rate</a:t>
            </a:r>
          </a:p>
          <a:p>
            <a:pPr algn="ctr">
              <a:buNone/>
            </a:pPr>
            <a:r>
              <a:rPr lang="en-US" dirty="0"/>
              <a:t>10</a:t>
            </a:r>
          </a:p>
        </p:txBody>
      </p:sp>
      <p:cxnSp>
        <p:nvCxnSpPr>
          <p:cNvPr id="5" name="Straight Connector 4"/>
          <p:cNvCxnSpPr/>
          <p:nvPr/>
        </p:nvCxnSpPr>
        <p:spPr>
          <a:xfrm>
            <a:off x="3239111" y="5005169"/>
            <a:ext cx="541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933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Negative RNI</a:t>
            </a:r>
            <a:endParaRPr lang="en-US" dirty="0"/>
          </a:p>
        </p:txBody>
      </p:sp>
      <p:sp>
        <p:nvSpPr>
          <p:cNvPr id="3" name="Content Placeholder 2"/>
          <p:cNvSpPr>
            <a:spLocks noGrp="1"/>
          </p:cNvSpPr>
          <p:nvPr>
            <p:ph idx="1"/>
          </p:nvPr>
        </p:nvSpPr>
        <p:spPr/>
        <p:txBody>
          <a:bodyPr/>
          <a:lstStyle/>
          <a:p>
            <a:r>
              <a:rPr lang="en-US" smtClean="0"/>
              <a:t>It is possible to have a negative RNI if the death rate is more than the birth rate</a:t>
            </a:r>
          </a:p>
          <a:p>
            <a:pPr lvl="1"/>
            <a:r>
              <a:rPr lang="en-US" smtClean="0"/>
              <a:t>If an RNI is negative, that means that the population in that country has decreased during that year it was measured</a:t>
            </a:r>
          </a:p>
          <a:p>
            <a:r>
              <a:rPr lang="en-US" smtClean="0"/>
              <a:t>RNI is negative if an event such as a natural disaster has occurred or vicious epidemics hit the country</a:t>
            </a:r>
          </a:p>
          <a:p>
            <a:pPr lvl="1"/>
            <a:r>
              <a:rPr lang="en-US" smtClean="0"/>
              <a:t>EX: Haiti(2010)- RNI: -7.39% </a:t>
            </a:r>
          </a:p>
          <a:p>
            <a:pPr lvl="2"/>
            <a:r>
              <a:rPr lang="en-US" smtClean="0"/>
              <a:t>Reason: 2010 Earthquake in Haiti</a:t>
            </a:r>
          </a:p>
          <a:p>
            <a:pPr lvl="1"/>
            <a:endParaRPr lang="en-US" dirty="0"/>
          </a:p>
        </p:txBody>
      </p:sp>
    </p:spTree>
    <p:extLst>
      <p:ext uri="{BB962C8B-B14F-4D97-AF65-F5344CB8AC3E}">
        <p14:creationId xmlns:p14="http://schemas.microsoft.com/office/powerpoint/2010/main" val="213638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Shrinkage in RNI</a:t>
            </a:r>
            <a:endParaRPr lang="en-US" dirty="0"/>
          </a:p>
        </p:txBody>
      </p:sp>
      <p:sp>
        <p:nvSpPr>
          <p:cNvPr id="3" name="Content Placeholder 2"/>
          <p:cNvSpPr>
            <a:spLocks noGrp="1"/>
          </p:cNvSpPr>
          <p:nvPr>
            <p:ph idx="1"/>
          </p:nvPr>
        </p:nvSpPr>
        <p:spPr/>
        <p:txBody>
          <a:bodyPr/>
          <a:lstStyle/>
          <a:p>
            <a:r>
              <a:rPr lang="en-US" smtClean="0"/>
              <a:t>Another explanation of a negative RNI is in MDCs that are highly urbanized and where their role of women in society is improving.</a:t>
            </a:r>
          </a:p>
          <a:p>
            <a:pPr lvl="1"/>
            <a:r>
              <a:rPr lang="en-US" smtClean="0"/>
              <a:t>If a woman is engaged in business, political activity, or urban social networks, she is less likely to have children</a:t>
            </a:r>
          </a:p>
          <a:p>
            <a:pPr lvl="1"/>
            <a:r>
              <a:rPr lang="en-US" smtClean="0"/>
              <a:t>Double-income no-kid(DINK) households are more common as well as single parent-single child homes</a:t>
            </a:r>
            <a:endParaRPr lang="en-US" dirty="0"/>
          </a:p>
        </p:txBody>
      </p:sp>
    </p:spTree>
    <p:extLst>
      <p:ext uri="{BB962C8B-B14F-4D97-AF65-F5344CB8AC3E}">
        <p14:creationId xmlns:p14="http://schemas.microsoft.com/office/powerpoint/2010/main" val="812961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Flaw in the ‘Natural’ Increase</a:t>
            </a:r>
            <a:endParaRPr lang="en-US" dirty="0"/>
          </a:p>
        </p:txBody>
      </p:sp>
      <p:sp>
        <p:nvSpPr>
          <p:cNvPr id="3" name="Content Placeholder 2"/>
          <p:cNvSpPr>
            <a:spLocks noGrp="1"/>
          </p:cNvSpPr>
          <p:nvPr>
            <p:ph idx="1"/>
          </p:nvPr>
        </p:nvSpPr>
        <p:spPr/>
        <p:txBody>
          <a:bodyPr/>
          <a:lstStyle/>
          <a:p>
            <a:r>
              <a:rPr lang="en-US" smtClean="0"/>
              <a:t>Does not account for immigration or emigration</a:t>
            </a:r>
          </a:p>
          <a:p>
            <a:pPr lvl="1"/>
            <a:r>
              <a:rPr lang="en-US" smtClean="0"/>
              <a:t>A country with a high RNI can have a low long-term population if there is a large amount of emigration</a:t>
            </a:r>
          </a:p>
          <a:p>
            <a:pPr lvl="1"/>
            <a:r>
              <a:rPr lang="en-US" smtClean="0"/>
              <a:t>A country with a low RNI could grow if there was high immigration</a:t>
            </a:r>
          </a:p>
          <a:p>
            <a:r>
              <a:rPr lang="en-US" smtClean="0"/>
              <a:t>Statistics state that new immigrant populations have much higher fertile rates than the general population already living in the country</a:t>
            </a:r>
          </a:p>
          <a:p>
            <a:pPr lvl="1"/>
            <a:r>
              <a:rPr lang="en-US" smtClean="0"/>
              <a:t>EX: The United States; population growth isn’t necessarily from immigrants crossing the border, but the fact that they will have children in the United States after they have settled</a:t>
            </a:r>
          </a:p>
          <a:p>
            <a:endParaRPr lang="en-US" dirty="0"/>
          </a:p>
        </p:txBody>
      </p:sp>
    </p:spTree>
    <p:extLst>
      <p:ext uri="{BB962C8B-B14F-4D97-AF65-F5344CB8AC3E}">
        <p14:creationId xmlns:p14="http://schemas.microsoft.com/office/powerpoint/2010/main" val="295670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a:t>
            </a:r>
            <a:endParaRPr lang="en-US" dirty="0"/>
          </a:p>
        </p:txBody>
      </p:sp>
      <p:sp>
        <p:nvSpPr>
          <p:cNvPr id="3" name="Content Placeholder 2"/>
          <p:cNvSpPr>
            <a:spLocks noGrp="1"/>
          </p:cNvSpPr>
          <p:nvPr>
            <p:ph idx="1"/>
          </p:nvPr>
        </p:nvSpPr>
        <p:spPr/>
        <p:txBody>
          <a:bodyPr/>
          <a:lstStyle/>
          <a:p>
            <a:r>
              <a:rPr lang="en-US" dirty="0" smtClean="0"/>
              <a:t>Where is the world population distributed?</a:t>
            </a:r>
          </a:p>
          <a:p>
            <a:r>
              <a:rPr lang="en-US" dirty="0" smtClean="0"/>
              <a:t>Why is global population increasing?</a:t>
            </a:r>
          </a:p>
          <a:p>
            <a:r>
              <a:rPr lang="en-US" dirty="0" smtClean="0"/>
              <a:t>Why does population growth vary among regions?</a:t>
            </a:r>
          </a:p>
          <a:p>
            <a:r>
              <a:rPr lang="en-US" dirty="0" smtClean="0"/>
              <a:t>Why do some regions face health threats?</a:t>
            </a:r>
          </a:p>
          <a:p>
            <a:endParaRPr lang="en-US" dirty="0"/>
          </a:p>
        </p:txBody>
      </p:sp>
    </p:spTree>
    <p:extLst>
      <p:ext uri="{BB962C8B-B14F-4D97-AF65-F5344CB8AC3E}">
        <p14:creationId xmlns:p14="http://schemas.microsoft.com/office/powerpoint/2010/main" val="2806995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Doubling Time</a:t>
            </a:r>
            <a:endParaRPr lang="en-US" dirty="0"/>
          </a:p>
        </p:txBody>
      </p:sp>
      <p:sp>
        <p:nvSpPr>
          <p:cNvPr id="3" name="Content Placeholder 2"/>
          <p:cNvSpPr>
            <a:spLocks noGrp="1"/>
          </p:cNvSpPr>
          <p:nvPr>
            <p:ph idx="1"/>
          </p:nvPr>
        </p:nvSpPr>
        <p:spPr/>
        <p:txBody>
          <a:bodyPr/>
          <a:lstStyle/>
          <a:p>
            <a:pPr algn="ctr">
              <a:buNone/>
            </a:pPr>
            <a:r>
              <a:rPr lang="en-US" dirty="0"/>
              <a:t>Doubling Time Formula:</a:t>
            </a:r>
          </a:p>
          <a:p>
            <a:pPr algn="ctr">
              <a:buNone/>
            </a:pPr>
            <a:r>
              <a:rPr lang="en-US" dirty="0" smtClean="0"/>
              <a:t>70</a:t>
            </a:r>
          </a:p>
          <a:p>
            <a:pPr algn="ctr">
              <a:buNone/>
            </a:pPr>
            <a:r>
              <a:rPr lang="en-US" dirty="0" smtClean="0"/>
              <a:t>Rate of Natural Increase</a:t>
            </a:r>
          </a:p>
          <a:p>
            <a:r>
              <a:rPr lang="en-US" dirty="0" smtClean="0"/>
              <a:t>This formula is considered an estimate since emigration is not taken into consideration when calculating the RNI</a:t>
            </a:r>
          </a:p>
          <a:p>
            <a:pPr lvl="1"/>
            <a:r>
              <a:rPr lang="en-US" dirty="0" smtClean="0"/>
              <a:t>Without accounting for emigration, population would be lower than actually predicted</a:t>
            </a:r>
            <a:endParaRPr lang="en-US" dirty="0"/>
          </a:p>
        </p:txBody>
      </p:sp>
      <p:cxnSp>
        <p:nvCxnSpPr>
          <p:cNvPr id="5" name="Straight Connector 4"/>
          <p:cNvCxnSpPr/>
          <p:nvPr/>
        </p:nvCxnSpPr>
        <p:spPr>
          <a:xfrm>
            <a:off x="3892492" y="2803408"/>
            <a:ext cx="41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6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Net Migration Rate</a:t>
            </a:r>
          </a:p>
        </p:txBody>
      </p:sp>
      <p:sp>
        <p:nvSpPr>
          <p:cNvPr id="3" name="Content Placeholder 2"/>
          <p:cNvSpPr>
            <a:spLocks noGrp="1"/>
          </p:cNvSpPr>
          <p:nvPr>
            <p:ph idx="1"/>
          </p:nvPr>
        </p:nvSpPr>
        <p:spPr/>
        <p:txBody>
          <a:bodyPr/>
          <a:lstStyle/>
          <a:p>
            <a:pPr algn="ctr">
              <a:buNone/>
            </a:pPr>
            <a:r>
              <a:rPr lang="en-US" dirty="0"/>
              <a:t>Net Migration Rate Formula:</a:t>
            </a:r>
          </a:p>
          <a:p>
            <a:pPr algn="ctr">
              <a:buNone/>
            </a:pPr>
            <a:r>
              <a:rPr lang="en-US" dirty="0"/>
              <a:t>(# of Immigrants - # of Emigrants)</a:t>
            </a:r>
          </a:p>
          <a:p>
            <a:pPr algn="ctr">
              <a:buNone/>
            </a:pPr>
            <a:r>
              <a:rPr lang="en-US" dirty="0" smtClean="0"/>
              <a:t>Population/1,000</a:t>
            </a:r>
          </a:p>
          <a:p>
            <a:pPr algn="ctr">
              <a:buNone/>
            </a:pPr>
            <a:endParaRPr lang="en-US" dirty="0"/>
          </a:p>
          <a:p>
            <a:r>
              <a:rPr lang="en-US" dirty="0"/>
              <a:t>This statistic can be negative due to push factors such as disease</a:t>
            </a:r>
          </a:p>
        </p:txBody>
      </p:sp>
      <p:cxnSp>
        <p:nvCxnSpPr>
          <p:cNvPr id="5" name="Straight Connector 4"/>
          <p:cNvCxnSpPr/>
          <p:nvPr/>
        </p:nvCxnSpPr>
        <p:spPr>
          <a:xfrm>
            <a:off x="3187379" y="2842208"/>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393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Total Fertility Rate</a:t>
            </a:r>
            <a:endParaRPr lang="en-US" dirty="0"/>
          </a:p>
        </p:txBody>
      </p:sp>
      <p:sp>
        <p:nvSpPr>
          <p:cNvPr id="3" name="Content Placeholder 2"/>
          <p:cNvSpPr>
            <a:spLocks noGrp="1"/>
          </p:cNvSpPr>
          <p:nvPr>
            <p:ph idx="1"/>
          </p:nvPr>
        </p:nvSpPr>
        <p:spPr/>
        <p:txBody>
          <a:bodyPr/>
          <a:lstStyle/>
          <a:p>
            <a:r>
              <a:rPr lang="en-US" smtClean="0"/>
              <a:t>Components of Population Growth</a:t>
            </a:r>
          </a:p>
          <a:p>
            <a:pPr lvl="1"/>
            <a:r>
              <a:rPr lang="en-US" smtClean="0"/>
              <a:t>Fertility</a:t>
            </a:r>
          </a:p>
          <a:p>
            <a:pPr lvl="2"/>
            <a:r>
              <a:rPr lang="en-US" smtClean="0"/>
              <a:t>Total Fertility Rate (TFR)</a:t>
            </a:r>
          </a:p>
          <a:p>
            <a:pPr lvl="3"/>
            <a:r>
              <a:rPr lang="en-US" smtClean="0"/>
              <a:t>Measure also used by geographers to measure number of births in a society.</a:t>
            </a:r>
          </a:p>
          <a:p>
            <a:pPr lvl="3"/>
            <a:r>
              <a:rPr lang="en-US" smtClean="0"/>
              <a:t>Defined as the average number of children a woman will have throughout her childbearing years (15–49)</a:t>
            </a:r>
          </a:p>
          <a:p>
            <a:pPr lvl="3"/>
            <a:r>
              <a:rPr lang="en-US" smtClean="0"/>
              <a:t>TFR for world is 2.5.</a:t>
            </a:r>
          </a:p>
          <a:p>
            <a:pPr lvl="3"/>
            <a:r>
              <a:rPr lang="en-US" smtClean="0"/>
              <a:t>TFR exceeds 5 in sub-Saharan Africa, while 2 or less in nearly all European countries.</a:t>
            </a:r>
            <a:endParaRPr lang="en-US" dirty="0" smtClean="0"/>
          </a:p>
        </p:txBody>
      </p:sp>
    </p:spTree>
    <p:extLst>
      <p:ext uri="{BB962C8B-B14F-4D97-AF65-F5344CB8AC3E}">
        <p14:creationId xmlns:p14="http://schemas.microsoft.com/office/powerpoint/2010/main" val="262537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Replacement Rate</a:t>
            </a:r>
            <a:endParaRPr lang="en-US" dirty="0"/>
          </a:p>
        </p:txBody>
      </p:sp>
      <p:sp>
        <p:nvSpPr>
          <p:cNvPr id="3" name="Content Placeholder 2"/>
          <p:cNvSpPr>
            <a:spLocks noGrp="1"/>
          </p:cNvSpPr>
          <p:nvPr>
            <p:ph sz="half" idx="1"/>
          </p:nvPr>
        </p:nvSpPr>
        <p:spPr/>
        <p:txBody>
          <a:bodyPr/>
          <a:lstStyle/>
          <a:p>
            <a:r>
              <a:rPr lang="en-US" dirty="0" smtClean="0"/>
              <a:t>The Replacement Rate for TFR is 2.1</a:t>
            </a:r>
          </a:p>
          <a:p>
            <a:pPr lvl="1"/>
            <a:r>
              <a:rPr lang="en-US" dirty="0" smtClean="0"/>
              <a:t>2 Parents to replace themselves=2 kids</a:t>
            </a:r>
          </a:p>
          <a:p>
            <a:r>
              <a:rPr lang="en-US" dirty="0" smtClean="0"/>
              <a:t>Why the .1?</a:t>
            </a:r>
          </a:p>
          <a:p>
            <a:pPr lvl="1"/>
            <a:r>
              <a:rPr lang="en-US" dirty="0" smtClean="0"/>
              <a:t>Called “error factor”</a:t>
            </a:r>
          </a:p>
          <a:p>
            <a:pPr lvl="1"/>
            <a:r>
              <a:rPr lang="en-US" dirty="0" smtClean="0"/>
              <a:t>Some part of the population will die before reaching adulthood</a:t>
            </a:r>
          </a:p>
          <a:p>
            <a:pPr lvl="2"/>
            <a:r>
              <a:rPr lang="en-US" dirty="0" smtClean="0"/>
              <a:t>Epidemics</a:t>
            </a:r>
          </a:p>
          <a:p>
            <a:pPr lvl="2"/>
            <a:r>
              <a:rPr lang="en-US" dirty="0" smtClean="0"/>
              <a:t>Accidents</a:t>
            </a:r>
            <a:endParaRPr lang="en-US" dirty="0"/>
          </a:p>
        </p:txBody>
      </p:sp>
      <p:pic>
        <p:nvPicPr>
          <p:cNvPr id="9" name="Picture 2" descr="TCL_11e_Figure_02_12_L.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2456656"/>
            <a:ext cx="572370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4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Global Population Increasing?</a:t>
            </a:r>
            <a:endParaRPr lang="en-US" dirty="0"/>
          </a:p>
        </p:txBody>
      </p:sp>
      <p:sp>
        <p:nvSpPr>
          <p:cNvPr id="3" name="Content Placeholder 2"/>
          <p:cNvSpPr>
            <a:spLocks noGrp="1"/>
          </p:cNvSpPr>
          <p:nvPr>
            <p:ph idx="1"/>
          </p:nvPr>
        </p:nvSpPr>
        <p:spPr/>
        <p:txBody>
          <a:bodyPr/>
          <a:lstStyle/>
          <a:p>
            <a:r>
              <a:rPr lang="en-US" dirty="0" smtClean="0"/>
              <a:t>Components of Population Growth</a:t>
            </a:r>
          </a:p>
          <a:p>
            <a:pPr lvl="1"/>
            <a:r>
              <a:rPr lang="en-US" dirty="0" smtClean="0"/>
              <a:t>Mortality</a:t>
            </a:r>
          </a:p>
          <a:p>
            <a:pPr lvl="2"/>
            <a:r>
              <a:rPr lang="en-US" i="1" dirty="0" smtClean="0"/>
              <a:t>Infant Mortality Rate (IMR)</a:t>
            </a:r>
          </a:p>
          <a:p>
            <a:pPr lvl="3"/>
            <a:r>
              <a:rPr lang="en-US" dirty="0" smtClean="0"/>
              <a:t>Measure used by geographers to better understand death rates in a society</a:t>
            </a:r>
          </a:p>
          <a:p>
            <a:pPr lvl="3"/>
            <a:r>
              <a:rPr lang="en-US" dirty="0" smtClean="0"/>
              <a:t>Defined as the annual number of deaths of infants under one year of age, compared with total live births</a:t>
            </a:r>
          </a:p>
          <a:p>
            <a:pPr lvl="3"/>
            <a:r>
              <a:rPr lang="en-US" dirty="0" smtClean="0"/>
              <a:t>Usually expressed per 1,000 births rather than a percentage</a:t>
            </a:r>
          </a:p>
          <a:p>
            <a:pPr lvl="3"/>
            <a:r>
              <a:rPr lang="en-US" dirty="0" smtClean="0"/>
              <a:t>IMR is 5 in developed countries and 80 in sub-Saharan Africa.</a:t>
            </a:r>
          </a:p>
          <a:p>
            <a:endParaRPr lang="en-US" dirty="0"/>
          </a:p>
        </p:txBody>
      </p:sp>
    </p:spTree>
    <p:extLst>
      <p:ext uri="{BB962C8B-B14F-4D97-AF65-F5344CB8AC3E}">
        <p14:creationId xmlns:p14="http://schemas.microsoft.com/office/powerpoint/2010/main" val="91633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19800" y="1373954"/>
            <a:ext cx="4448961" cy="525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Summary of Spatial Patterns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Developed Countries</a:t>
            </a:r>
          </a:p>
          <a:p>
            <a:pPr lvl="1"/>
            <a:r>
              <a:rPr lang="en-US" dirty="0" smtClean="0"/>
              <a:t>Lower rates of… </a:t>
            </a:r>
          </a:p>
          <a:p>
            <a:pPr lvl="2"/>
            <a:r>
              <a:rPr lang="en-US" dirty="0" smtClean="0"/>
              <a:t>Natural increase </a:t>
            </a:r>
          </a:p>
          <a:p>
            <a:pPr lvl="2"/>
            <a:r>
              <a:rPr lang="en-US" dirty="0" smtClean="0"/>
              <a:t>Crude birth </a:t>
            </a:r>
          </a:p>
          <a:p>
            <a:pPr lvl="2"/>
            <a:r>
              <a:rPr lang="en-US" dirty="0" smtClean="0"/>
              <a:t>Total fertility</a:t>
            </a:r>
          </a:p>
          <a:p>
            <a:pPr lvl="2"/>
            <a:r>
              <a:rPr lang="en-US" dirty="0" smtClean="0"/>
              <a:t>Infant mortality</a:t>
            </a:r>
          </a:p>
          <a:p>
            <a:r>
              <a:rPr lang="en-US" dirty="0" smtClean="0"/>
              <a:t>Developing Countries</a:t>
            </a:r>
          </a:p>
          <a:p>
            <a:pPr lvl="1"/>
            <a:r>
              <a:rPr lang="en-US" dirty="0" smtClean="0"/>
              <a:t>Higher rates of…</a:t>
            </a:r>
          </a:p>
          <a:p>
            <a:pPr lvl="2"/>
            <a:r>
              <a:rPr lang="en-US" dirty="0" smtClean="0"/>
              <a:t>Natural increase </a:t>
            </a:r>
          </a:p>
          <a:p>
            <a:pPr lvl="2"/>
            <a:r>
              <a:rPr lang="en-US" dirty="0" smtClean="0"/>
              <a:t>Crude birth </a:t>
            </a:r>
          </a:p>
          <a:p>
            <a:pPr lvl="2"/>
            <a:r>
              <a:rPr lang="en-US" dirty="0" smtClean="0"/>
              <a:t>Total fertility</a:t>
            </a:r>
          </a:p>
          <a:p>
            <a:pPr lvl="2"/>
            <a:r>
              <a:rPr lang="en-US" dirty="0" smtClean="0"/>
              <a:t>Infant mortality</a:t>
            </a:r>
          </a:p>
          <a:p>
            <a:endParaRPr lang="en-US" dirty="0"/>
          </a:p>
        </p:txBody>
      </p:sp>
    </p:spTree>
    <p:extLst>
      <p:ext uri="{BB962C8B-B14F-4D97-AF65-F5344CB8AC3E}">
        <p14:creationId xmlns:p14="http://schemas.microsoft.com/office/powerpoint/2010/main" val="1248740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Population Structure</a:t>
            </a:r>
            <a:endParaRPr lang="en-US" dirty="0"/>
          </a:p>
        </p:txBody>
      </p:sp>
      <p:sp>
        <p:nvSpPr>
          <p:cNvPr id="6" name="Content Placeholder 5"/>
          <p:cNvSpPr>
            <a:spLocks noGrp="1"/>
          </p:cNvSpPr>
          <p:nvPr>
            <p:ph idx="1"/>
          </p:nvPr>
        </p:nvSpPr>
        <p:spPr>
          <a:xfrm>
            <a:off x="838200" y="1825625"/>
            <a:ext cx="10515600" cy="2728927"/>
          </a:xfrm>
        </p:spPr>
        <p:txBody>
          <a:bodyPr>
            <a:normAutofit fontScale="85000" lnSpcReduction="20000"/>
          </a:bodyPr>
          <a:lstStyle/>
          <a:p>
            <a:r>
              <a:rPr lang="en-US" dirty="0" smtClean="0"/>
              <a:t>Fertility and mortality vary not only spatially but also temporally within a country.</a:t>
            </a:r>
          </a:p>
          <a:p>
            <a:r>
              <a:rPr lang="en-US" dirty="0" smtClean="0"/>
              <a:t>A special bar graph known as a </a:t>
            </a:r>
            <a:r>
              <a:rPr lang="en-US" i="1" dirty="0" smtClean="0"/>
              <a:t>population pyramid</a:t>
            </a:r>
            <a:r>
              <a:rPr lang="en-US" dirty="0" smtClean="0"/>
              <a:t> can visually display a country’s distinctive population structure.</a:t>
            </a:r>
          </a:p>
          <a:p>
            <a:pPr lvl="1"/>
            <a:r>
              <a:rPr lang="en-US" i="1" dirty="0" smtClean="0"/>
              <a:t>X</a:t>
            </a:r>
            <a:r>
              <a:rPr lang="en-US" dirty="0" smtClean="0"/>
              <a:t>-axis</a:t>
            </a:r>
          </a:p>
          <a:p>
            <a:pPr lvl="2"/>
            <a:r>
              <a:rPr lang="en-US" dirty="0" smtClean="0"/>
              <a:t>Percent male displayed to the left of zero</a:t>
            </a:r>
          </a:p>
          <a:p>
            <a:pPr lvl="2"/>
            <a:r>
              <a:rPr lang="en-US" dirty="0" smtClean="0"/>
              <a:t>Percent female displayed to the right of zero</a:t>
            </a:r>
          </a:p>
          <a:p>
            <a:pPr lvl="1"/>
            <a:r>
              <a:rPr lang="en-US" i="1" dirty="0" smtClean="0"/>
              <a:t>Y</a:t>
            </a:r>
            <a:r>
              <a:rPr lang="en-US" dirty="0" smtClean="0"/>
              <a:t>-axis</a:t>
            </a:r>
          </a:p>
          <a:p>
            <a:pPr lvl="2"/>
            <a:r>
              <a:rPr lang="en-US" dirty="0" smtClean="0"/>
              <a:t>Age cohorts typically grouped in 5-year intervals</a:t>
            </a:r>
          </a:p>
          <a:p>
            <a:pPr lvl="2"/>
            <a:r>
              <a:rPr lang="en-US" dirty="0" smtClean="0"/>
              <a:t>Youngest displayed at bottom and oldest at top</a:t>
            </a:r>
          </a:p>
          <a:p>
            <a:endParaRPr lang="en-US"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00" y="4554552"/>
            <a:ext cx="77470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25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ripplannermag.com/wp-content/uploads/2010/07/university-town-e128041763393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
            <a:ext cx="458745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tripplannermag.com/wp-content/uploads/2010/07/lansing-e1280418518963.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87451" y="19050"/>
            <a:ext cx="4099350" cy="238896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https://cop-pop.sites.medinfo.ufl.edu/files/2013/09/11.jpg"/>
          <p:cNvSpPr>
            <a:spLocks noChangeAspect="1" noChangeArrowheads="1"/>
          </p:cNvSpPr>
          <p:nvPr/>
        </p:nvSpPr>
        <p:spPr bwMode="auto">
          <a:xfrm>
            <a:off x="155575" y="-144463"/>
            <a:ext cx="4978400" cy="49784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155575" y="2592386"/>
            <a:ext cx="3854450" cy="2585323"/>
          </a:xfrm>
          <a:prstGeom prst="rect">
            <a:avLst/>
          </a:prstGeom>
        </p:spPr>
        <p:txBody>
          <a:bodyPr wrap="square">
            <a:spAutoFit/>
          </a:bodyPr>
          <a:lstStyle/>
          <a:p>
            <a:r>
              <a:rPr lang="en-US" b="1" i="1" dirty="0" smtClean="0"/>
              <a:t>Dependency Ratio</a:t>
            </a:r>
          </a:p>
          <a:p>
            <a:pPr marL="285750" indent="-285750">
              <a:buFont typeface="Arial" panose="020B0604020202020204" pitchFamily="34" charset="0"/>
              <a:buChar char="•"/>
            </a:pPr>
            <a:r>
              <a:rPr lang="en-US" dirty="0" smtClean="0"/>
              <a:t>Defined as the number of people who are too young or too old to work, compared to the number of people in their productive years.</a:t>
            </a:r>
          </a:p>
          <a:p>
            <a:pPr marL="285750" indent="-285750">
              <a:buFont typeface="Arial" panose="020B0604020202020204" pitchFamily="34" charset="0"/>
              <a:buChar char="•"/>
            </a:pPr>
            <a:r>
              <a:rPr lang="en-US" dirty="0" smtClean="0"/>
              <a:t>People aged 0 to 14 and over 65 years old are considered dependents.</a:t>
            </a:r>
          </a:p>
          <a:p>
            <a:endParaRPr lang="en-US" dirty="0"/>
          </a:p>
        </p:txBody>
      </p:sp>
      <p:sp>
        <p:nvSpPr>
          <p:cNvPr id="11" name="Rectangle 10"/>
          <p:cNvSpPr/>
          <p:nvPr/>
        </p:nvSpPr>
        <p:spPr>
          <a:xfrm>
            <a:off x="9123236" y="3071806"/>
            <a:ext cx="2895600" cy="230832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b="1" i="1" dirty="0" smtClean="0"/>
              <a:t>Sex Ratio</a:t>
            </a:r>
          </a:p>
          <a:p>
            <a:pPr marL="285750" indent="-285750">
              <a:buFont typeface="Arial" panose="020B0604020202020204" pitchFamily="34" charset="0"/>
              <a:buChar char="•"/>
            </a:pPr>
            <a:r>
              <a:rPr lang="en-US" dirty="0" smtClean="0"/>
              <a:t>Defined as the number of males per 100 females in the population</a:t>
            </a:r>
          </a:p>
          <a:p>
            <a:pPr marL="285750" indent="-285750">
              <a:buFont typeface="Arial" panose="020B0604020202020204" pitchFamily="34" charset="0"/>
              <a:buChar char="•"/>
            </a:pPr>
            <a:r>
              <a:rPr lang="en-US" dirty="0" smtClean="0"/>
              <a:t>Developed countries have more females than males, because they tend to live 7 years longer.</a:t>
            </a:r>
          </a:p>
        </p:txBody>
      </p:sp>
      <p:pic>
        <p:nvPicPr>
          <p:cNvPr id="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7519" y="2736384"/>
            <a:ext cx="5405717" cy="2979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5575" y="4833953"/>
            <a:ext cx="3561944" cy="1754326"/>
          </a:xfrm>
          <a:prstGeom prst="rect">
            <a:avLst/>
          </a:prstGeom>
        </p:spPr>
        <p:txBody>
          <a:bodyPr wrap="square">
            <a:spAutoFit/>
          </a:bodyPr>
          <a:lstStyle/>
          <a:p>
            <a:pPr marL="285750" indent="-285750">
              <a:buFont typeface="Arial" panose="020B0604020202020204" pitchFamily="34" charset="0"/>
              <a:buChar char="•"/>
            </a:pPr>
            <a:r>
              <a:rPr lang="en-US" dirty="0" smtClean="0"/>
              <a:t>Larger dependency ratios imply greater financial burden on the working class.</a:t>
            </a:r>
          </a:p>
          <a:p>
            <a:pPr marL="742950" lvl="1" indent="-285750">
              <a:buFont typeface="Arial" panose="020B0604020202020204" pitchFamily="34" charset="0"/>
              <a:buChar char="•"/>
            </a:pPr>
            <a:r>
              <a:rPr lang="en-US" dirty="0" smtClean="0"/>
              <a:t>85 percent in sub-Saharan Africa, while 47 percent in Europe.</a:t>
            </a: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6800" y="19050"/>
            <a:ext cx="3304031" cy="2717333"/>
          </a:xfrm>
          <a:prstGeom prst="rect">
            <a:avLst/>
          </a:prstGeom>
        </p:spPr>
      </p:pic>
      <p:sp>
        <p:nvSpPr>
          <p:cNvPr id="2" name="TextBox 1"/>
          <p:cNvSpPr txBox="1"/>
          <p:nvPr/>
        </p:nvSpPr>
        <p:spPr>
          <a:xfrm>
            <a:off x="2644775" y="383803"/>
            <a:ext cx="150030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Gainesville, FL</a:t>
            </a:r>
            <a:endParaRPr lang="en-US" dirty="0"/>
          </a:p>
        </p:txBody>
      </p:sp>
    </p:spTree>
    <p:extLst>
      <p:ext uri="{BB962C8B-B14F-4D97-AF65-F5344CB8AC3E}">
        <p14:creationId xmlns:p14="http://schemas.microsoft.com/office/powerpoint/2010/main" val="2779543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Does Population Growth Vary among Regions?</a:t>
            </a:r>
          </a:p>
        </p:txBody>
      </p:sp>
      <p:sp>
        <p:nvSpPr>
          <p:cNvPr id="6" name="Content Placeholder 5"/>
          <p:cNvSpPr>
            <a:spLocks noGrp="1"/>
          </p:cNvSpPr>
          <p:nvPr>
            <p:ph idx="1"/>
          </p:nvPr>
        </p:nvSpPr>
        <p:spPr/>
        <p:txBody>
          <a:bodyPr/>
          <a:lstStyle/>
          <a:p>
            <a:r>
              <a:rPr lang="en-US" dirty="0"/>
              <a:t>The Demographic Transition</a:t>
            </a:r>
          </a:p>
          <a:p>
            <a:pPr lvl="1"/>
            <a:r>
              <a:rPr lang="en-US" dirty="0"/>
              <a:t>It is a model consisting of four stages that helps to explain the rising and falling of natural increase over time in a country.</a:t>
            </a:r>
          </a:p>
          <a:p>
            <a:pPr lvl="1"/>
            <a:r>
              <a:rPr lang="en-US" dirty="0"/>
              <a:t>Historically, no country has ever reverted back to a previous stage.</a:t>
            </a:r>
          </a:p>
          <a:p>
            <a:pPr lvl="2"/>
            <a:r>
              <a:rPr lang="en-US" dirty="0"/>
              <a:t>Thus, the model can be thought to have a beginning, middle, and an end.</a:t>
            </a:r>
          </a:p>
          <a:p>
            <a:endParaRPr lang="en-US" dirty="0"/>
          </a:p>
        </p:txBody>
      </p:sp>
    </p:spTree>
    <p:extLst>
      <p:ext uri="{BB962C8B-B14F-4D97-AF65-F5344CB8AC3E}">
        <p14:creationId xmlns:p14="http://schemas.microsoft.com/office/powerpoint/2010/main" val="2260249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Demographic </a:t>
            </a:r>
            <a:r>
              <a:rPr lang="en-US" dirty="0" smtClean="0"/>
              <a:t>Transition Model</a:t>
            </a:r>
            <a:endParaRPr lang="en-US" dirty="0"/>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0323" y="1825625"/>
            <a:ext cx="5051354"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7729" y="6176963"/>
            <a:ext cx="6096541" cy="369332"/>
          </a:xfrm>
          <a:prstGeom prst="rect">
            <a:avLst/>
          </a:prstGeom>
        </p:spPr>
        <p:txBody>
          <a:bodyPr wrap="none">
            <a:spAutoFit/>
          </a:bodyPr>
          <a:lstStyle/>
          <a:p>
            <a:r>
              <a:rPr lang="en-US" dirty="0">
                <a:latin typeface="Arial" panose="020B0604020202020204" pitchFamily="34" charset="0"/>
              </a:rPr>
              <a:t>The demographic transition model consists of four stages.</a:t>
            </a:r>
          </a:p>
        </p:txBody>
      </p:sp>
    </p:spTree>
    <p:extLst>
      <p:ext uri="{BB962C8B-B14F-4D97-AF65-F5344CB8AC3E}">
        <p14:creationId xmlns:p14="http://schemas.microsoft.com/office/powerpoint/2010/main" val="409669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World’s Population Distributed?</a:t>
            </a:r>
            <a:endParaRPr lang="en-US" dirty="0"/>
          </a:p>
        </p:txBody>
      </p:sp>
      <p:sp>
        <p:nvSpPr>
          <p:cNvPr id="3" name="Content Placeholder 2"/>
          <p:cNvSpPr>
            <a:spLocks noGrp="1"/>
          </p:cNvSpPr>
          <p:nvPr>
            <p:ph idx="1"/>
          </p:nvPr>
        </p:nvSpPr>
        <p:spPr/>
        <p:txBody>
          <a:bodyPr/>
          <a:lstStyle/>
          <a:p>
            <a:r>
              <a:rPr lang="en-US" dirty="0" smtClean="0"/>
              <a:t>Population Concentrations</a:t>
            </a:r>
          </a:p>
          <a:p>
            <a:pPr lvl="1"/>
            <a:r>
              <a:rPr lang="en-US" dirty="0" smtClean="0"/>
              <a:t>2/3 of the world’s people are clustered in four regions.</a:t>
            </a:r>
          </a:p>
          <a:p>
            <a:pPr lvl="2"/>
            <a:r>
              <a:rPr lang="en-US" dirty="0" smtClean="0"/>
              <a:t>East Asia</a:t>
            </a:r>
          </a:p>
          <a:p>
            <a:pPr lvl="2"/>
            <a:r>
              <a:rPr lang="en-US" dirty="0" smtClean="0"/>
              <a:t>South Asia</a:t>
            </a:r>
          </a:p>
          <a:p>
            <a:pPr lvl="2"/>
            <a:r>
              <a:rPr lang="en-US" dirty="0" smtClean="0"/>
              <a:t>Southeast Asia</a:t>
            </a:r>
          </a:p>
          <a:p>
            <a:pPr lvl="2"/>
            <a:r>
              <a:rPr lang="en-US" dirty="0" smtClean="0"/>
              <a:t>Europe</a:t>
            </a:r>
          </a:p>
          <a:p>
            <a:pPr lvl="1"/>
            <a:r>
              <a:rPr lang="en-US" dirty="0" smtClean="0"/>
              <a:t>Site and Situation of Population Clusters</a:t>
            </a:r>
          </a:p>
          <a:p>
            <a:pPr lvl="2"/>
            <a:r>
              <a:rPr lang="en-US" dirty="0" smtClean="0"/>
              <a:t>Low-lying areas with fertile soil and temperate climate</a:t>
            </a:r>
          </a:p>
          <a:p>
            <a:pPr lvl="2"/>
            <a:r>
              <a:rPr lang="en-US" dirty="0" smtClean="0"/>
              <a:t>Near an ocean or near a river with easy access to an ocean.</a:t>
            </a:r>
          </a:p>
        </p:txBody>
      </p:sp>
    </p:spTree>
    <p:extLst>
      <p:ext uri="{BB962C8B-B14F-4D97-AF65-F5344CB8AC3E}">
        <p14:creationId xmlns:p14="http://schemas.microsoft.com/office/powerpoint/2010/main" val="1850120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Demographic </a:t>
            </a:r>
            <a:r>
              <a:rPr lang="en-US" dirty="0" smtClean="0"/>
              <a:t>Transition Model</a:t>
            </a:r>
            <a:endParaRPr lang="en-US" dirty="0"/>
          </a:p>
        </p:txBody>
      </p:sp>
      <p:sp>
        <p:nvSpPr>
          <p:cNvPr id="3" name="Content Placeholder 2"/>
          <p:cNvSpPr>
            <a:spLocks noGrp="1"/>
          </p:cNvSpPr>
          <p:nvPr>
            <p:ph idx="1"/>
          </p:nvPr>
        </p:nvSpPr>
        <p:spPr/>
        <p:txBody>
          <a:bodyPr/>
          <a:lstStyle/>
          <a:p>
            <a:r>
              <a:rPr lang="en-US" dirty="0"/>
              <a:t>The Demographic Transition</a:t>
            </a:r>
          </a:p>
          <a:p>
            <a:pPr lvl="1"/>
            <a:r>
              <a:rPr lang="en-US" dirty="0"/>
              <a:t>Stage 1: Low Growth</a:t>
            </a:r>
          </a:p>
          <a:p>
            <a:pPr lvl="2"/>
            <a:r>
              <a:rPr lang="en-US" dirty="0"/>
              <a:t>Marked by very high birth and death rates. </a:t>
            </a:r>
          </a:p>
          <a:p>
            <a:pPr lvl="3"/>
            <a:r>
              <a:rPr lang="en-US" dirty="0"/>
              <a:t>No long-term natural increase</a:t>
            </a:r>
          </a:p>
          <a:p>
            <a:pPr lvl="3"/>
            <a:r>
              <a:rPr lang="en-US" dirty="0"/>
              <a:t>No country presently is in Stage 1</a:t>
            </a:r>
          </a:p>
          <a:p>
            <a:pPr lvl="1"/>
            <a:r>
              <a:rPr lang="en-US" dirty="0"/>
              <a:t>Stage 2: High Growth</a:t>
            </a:r>
          </a:p>
          <a:p>
            <a:pPr lvl="2"/>
            <a:r>
              <a:rPr lang="en-US" dirty="0"/>
              <a:t>Marked by rapidly declining death rates and very high birth rates </a:t>
            </a:r>
          </a:p>
          <a:p>
            <a:pPr lvl="3"/>
            <a:r>
              <a:rPr lang="en-US" dirty="0"/>
              <a:t>High natural increase</a:t>
            </a:r>
          </a:p>
          <a:p>
            <a:pPr lvl="3"/>
            <a:r>
              <a:rPr lang="en-US" dirty="0"/>
              <a:t>Europe and North America entered stage 2, as a result of the </a:t>
            </a:r>
            <a:r>
              <a:rPr lang="en-US" i="1" dirty="0"/>
              <a:t>industrial revolution </a:t>
            </a:r>
            <a:r>
              <a:rPr lang="en-US" dirty="0"/>
              <a:t>(~1750).</a:t>
            </a:r>
          </a:p>
          <a:p>
            <a:pPr lvl="3"/>
            <a:r>
              <a:rPr lang="en-US" dirty="0"/>
              <a:t>Africa, Asia, and Latin America entered stage 2 around 1950, as a result of</a:t>
            </a:r>
            <a:r>
              <a:rPr lang="en-US" i="1" dirty="0"/>
              <a:t> medical revolution</a:t>
            </a:r>
            <a:r>
              <a:rPr lang="en-US" dirty="0"/>
              <a:t>-improved medical care</a:t>
            </a:r>
            <a:r>
              <a:rPr lang="en-US" dirty="0" smtClean="0"/>
              <a:t>.</a:t>
            </a:r>
            <a:endParaRPr lang="en-US" i="1" dirty="0"/>
          </a:p>
        </p:txBody>
      </p:sp>
    </p:spTree>
    <p:extLst>
      <p:ext uri="{BB962C8B-B14F-4D97-AF65-F5344CB8AC3E}">
        <p14:creationId xmlns:p14="http://schemas.microsoft.com/office/powerpoint/2010/main" val="274826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Demographic Transition Model</a:t>
            </a:r>
          </a:p>
        </p:txBody>
      </p:sp>
      <p:sp>
        <p:nvSpPr>
          <p:cNvPr id="3" name="Content Placeholder 2"/>
          <p:cNvSpPr>
            <a:spLocks noGrp="1"/>
          </p:cNvSpPr>
          <p:nvPr>
            <p:ph idx="1"/>
          </p:nvPr>
        </p:nvSpPr>
        <p:spPr/>
        <p:txBody>
          <a:bodyPr/>
          <a:lstStyle/>
          <a:p>
            <a:r>
              <a:rPr lang="en-US" dirty="0"/>
              <a:t>The Demographic Transition</a:t>
            </a:r>
          </a:p>
          <a:p>
            <a:pPr lvl="1"/>
            <a:r>
              <a:rPr lang="en-US" dirty="0"/>
              <a:t>Stage 3: Moderate Growth</a:t>
            </a:r>
          </a:p>
          <a:p>
            <a:pPr lvl="2"/>
            <a:r>
              <a:rPr lang="en-US" dirty="0"/>
              <a:t>Marked by rapid decline in birth rates and steady decline in death rates</a:t>
            </a:r>
          </a:p>
          <a:p>
            <a:pPr lvl="3"/>
            <a:r>
              <a:rPr lang="en-US" dirty="0"/>
              <a:t>Natural increase is moderate.</a:t>
            </a:r>
          </a:p>
          <a:p>
            <a:pPr lvl="4"/>
            <a:r>
              <a:rPr lang="en-US" dirty="0"/>
              <a:t>Gap between CBR and CDR is narrower in stage 3 countries than stage 2 countries.</a:t>
            </a:r>
          </a:p>
          <a:p>
            <a:pPr lvl="2"/>
            <a:r>
              <a:rPr lang="en-US" dirty="0"/>
              <a:t>Population grows, because CBR is still greater than CDR.</a:t>
            </a:r>
          </a:p>
          <a:p>
            <a:pPr lvl="2"/>
            <a:r>
              <a:rPr lang="en-US" dirty="0"/>
              <a:t>Most European countries and North America transitioned to stage 3, during first half of twentieth century.</a:t>
            </a:r>
          </a:p>
          <a:p>
            <a:endParaRPr lang="en-US" dirty="0"/>
          </a:p>
        </p:txBody>
      </p:sp>
    </p:spTree>
    <p:extLst>
      <p:ext uri="{BB962C8B-B14F-4D97-AF65-F5344CB8AC3E}">
        <p14:creationId xmlns:p14="http://schemas.microsoft.com/office/powerpoint/2010/main" val="2278169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Demographic Transition Model</a:t>
            </a:r>
          </a:p>
        </p:txBody>
      </p:sp>
      <p:sp>
        <p:nvSpPr>
          <p:cNvPr id="3" name="Content Placeholder 2"/>
          <p:cNvSpPr>
            <a:spLocks noGrp="1"/>
          </p:cNvSpPr>
          <p:nvPr>
            <p:ph idx="1"/>
          </p:nvPr>
        </p:nvSpPr>
        <p:spPr/>
        <p:txBody>
          <a:bodyPr/>
          <a:lstStyle/>
          <a:p>
            <a:r>
              <a:rPr lang="en-US" dirty="0"/>
              <a:t>The Demographic Transition</a:t>
            </a:r>
          </a:p>
          <a:p>
            <a:pPr lvl="1"/>
            <a:r>
              <a:rPr lang="en-US" dirty="0"/>
              <a:t>Stage 4: Low Growth</a:t>
            </a:r>
          </a:p>
          <a:p>
            <a:pPr lvl="2"/>
            <a:r>
              <a:rPr lang="en-US" dirty="0"/>
              <a:t>Marked by very low birth and death rates</a:t>
            </a:r>
          </a:p>
          <a:p>
            <a:pPr lvl="3"/>
            <a:r>
              <a:rPr lang="en-US" dirty="0"/>
              <a:t>No long-term natural increase and possibly a decrease</a:t>
            </a:r>
          </a:p>
          <a:p>
            <a:pPr lvl="2"/>
            <a:r>
              <a:rPr lang="en-US" dirty="0"/>
              <a:t>Country reaches stage 4 when population gains by CBR are diminished by losses because of CDR.</a:t>
            </a:r>
          </a:p>
          <a:p>
            <a:pPr lvl="3"/>
            <a:r>
              <a:rPr lang="en-US" dirty="0"/>
              <a:t>Condition known as </a:t>
            </a:r>
            <a:r>
              <a:rPr lang="en-US" i="1" dirty="0"/>
              <a:t>zero population growth (ZPG)</a:t>
            </a:r>
            <a:endParaRPr lang="en-US" dirty="0"/>
          </a:p>
          <a:p>
            <a:pPr lvl="4"/>
            <a:r>
              <a:rPr lang="en-US" dirty="0"/>
              <a:t>Demographers more precisely define ZPG as the TFR that produces no population change.</a:t>
            </a:r>
          </a:p>
          <a:p>
            <a:pPr lvl="2"/>
            <a:r>
              <a:rPr lang="en-US" dirty="0"/>
              <a:t>Population change results from immigration</a:t>
            </a:r>
            <a:r>
              <a:rPr lang="en-US" dirty="0" smtClean="0"/>
              <a:t>.</a:t>
            </a:r>
            <a:endParaRPr lang="en-US" dirty="0"/>
          </a:p>
        </p:txBody>
      </p:sp>
    </p:spTree>
    <p:extLst>
      <p:ext uri="{BB962C8B-B14F-4D97-AF65-F5344CB8AC3E}">
        <p14:creationId xmlns:p14="http://schemas.microsoft.com/office/powerpoint/2010/main" val="2438706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coolgeography.co.uk/A-level/AQA/Year%2012/Population/DTM/demographic_transition_detai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833" y="0"/>
            <a:ext cx="9194334" cy="687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959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Population Growth Vary among Regions?</a:t>
            </a:r>
          </a:p>
        </p:txBody>
      </p:sp>
      <p:sp>
        <p:nvSpPr>
          <p:cNvPr id="3" name="Content Placeholder 2"/>
          <p:cNvSpPr>
            <a:spLocks noGrp="1"/>
          </p:cNvSpPr>
          <p:nvPr>
            <p:ph idx="1"/>
          </p:nvPr>
        </p:nvSpPr>
        <p:spPr/>
        <p:txBody>
          <a:bodyPr/>
          <a:lstStyle/>
          <a:p>
            <a:r>
              <a:rPr lang="en-US" dirty="0"/>
              <a:t>Declining Birth Rates</a:t>
            </a:r>
          </a:p>
          <a:p>
            <a:pPr lvl="1"/>
            <a:r>
              <a:rPr lang="en-US" dirty="0"/>
              <a:t>Two Successful Strategies for Lowering Birth Rates</a:t>
            </a:r>
          </a:p>
          <a:p>
            <a:pPr marL="1371600" lvl="2" indent="-457200">
              <a:buFontTx/>
              <a:buAutoNum type="arabicPeriod"/>
            </a:pPr>
            <a:r>
              <a:rPr lang="en-US" dirty="0"/>
              <a:t>Improving Education and Health Care</a:t>
            </a:r>
          </a:p>
          <a:p>
            <a:pPr lvl="3"/>
            <a:r>
              <a:rPr lang="en-US" dirty="0"/>
              <a:t>Emphasizes improving local economic conditions so that increased wealth is allocated to education and health programs seeking to lower birth rates.</a:t>
            </a:r>
          </a:p>
          <a:p>
            <a:pPr marL="1371600" lvl="2" indent="-457200">
              <a:buFontTx/>
              <a:buAutoNum type="arabicPeriod"/>
            </a:pPr>
            <a:r>
              <a:rPr lang="en-US" dirty="0"/>
              <a:t>Contraception</a:t>
            </a:r>
          </a:p>
          <a:p>
            <a:pPr lvl="3"/>
            <a:r>
              <a:rPr lang="en-US" dirty="0"/>
              <a:t>More immediate results reaped than previous approach</a:t>
            </a:r>
          </a:p>
          <a:p>
            <a:pPr lvl="3"/>
            <a:r>
              <a:rPr lang="en-US" dirty="0"/>
              <a:t>Met with greater resistance, because it goes against cultural or religious beliefs of some. </a:t>
            </a:r>
          </a:p>
          <a:p>
            <a:pPr lvl="4"/>
            <a:r>
              <a:rPr lang="en-US" dirty="0"/>
              <a:t>Roman Catholics, fundamentalist Protestants, Muslims, and Hindus. </a:t>
            </a:r>
          </a:p>
        </p:txBody>
      </p:sp>
    </p:spTree>
    <p:extLst>
      <p:ext uri="{BB962C8B-B14F-4D97-AF65-F5344CB8AC3E}">
        <p14:creationId xmlns:p14="http://schemas.microsoft.com/office/powerpoint/2010/main" val="4185951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CL_11e_Figure_02_24_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2063" y="667944"/>
            <a:ext cx="82278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606241"/>
            <a:ext cx="12192000" cy="923330"/>
          </a:xfrm>
          <a:prstGeom prst="rect">
            <a:avLst/>
          </a:prstGeom>
        </p:spPr>
        <p:txBody>
          <a:bodyPr wrap="square">
            <a:spAutoFit/>
          </a:bodyPr>
          <a:lstStyle/>
          <a:p>
            <a:r>
              <a:rPr lang="en-US" b="1" dirty="0">
                <a:latin typeface="Arial" panose="020B0604020202020204" pitchFamily="34" charset="0"/>
              </a:rPr>
              <a:t>WOMEN USING FAMILY PLANNING </a:t>
            </a:r>
            <a:r>
              <a:rPr lang="en-US" dirty="0">
                <a:latin typeface="Arial" panose="020B0604020202020204" pitchFamily="34" charset="0"/>
              </a:rPr>
              <a:t>More than two-thirds of couples in developed countries use a family-planning method. Family-planning varies widely in developing countries. China reports the world’s highest rate of family planning; the lowest rates are in sub-Saharan Africa. </a:t>
            </a:r>
          </a:p>
        </p:txBody>
      </p:sp>
    </p:spTree>
    <p:extLst>
      <p:ext uri="{BB962C8B-B14F-4D97-AF65-F5344CB8AC3E}">
        <p14:creationId xmlns:p14="http://schemas.microsoft.com/office/powerpoint/2010/main" val="2194463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Why Does Population Growth Vary among Regions</a:t>
            </a:r>
            <a:r>
              <a:rPr lang="en-US" dirty="0" smtClean="0"/>
              <a:t>?</a:t>
            </a:r>
            <a:endParaRPr lang="en-US" dirty="0"/>
          </a:p>
        </p:txBody>
      </p:sp>
      <p:sp>
        <p:nvSpPr>
          <p:cNvPr id="3" name="Content Placeholder 2"/>
          <p:cNvSpPr>
            <a:spLocks noGrp="1"/>
          </p:cNvSpPr>
          <p:nvPr>
            <p:ph sz="half" idx="1"/>
          </p:nvPr>
        </p:nvSpPr>
        <p:spPr/>
        <p:txBody>
          <a:bodyPr/>
          <a:lstStyle/>
          <a:p>
            <a:r>
              <a:rPr lang="en-US" dirty="0"/>
              <a:t>Malthus on Overpopulation</a:t>
            </a:r>
          </a:p>
          <a:p>
            <a:pPr lvl="1"/>
            <a:r>
              <a:rPr lang="en-US" dirty="0"/>
              <a:t>Theory and Reality</a:t>
            </a:r>
          </a:p>
          <a:p>
            <a:pPr lvl="2"/>
            <a:r>
              <a:rPr lang="en-US" dirty="0"/>
              <a:t>Food production has increased over last 50 years faster than Malthus predicted.</a:t>
            </a:r>
          </a:p>
          <a:p>
            <a:pPr lvl="2"/>
            <a:r>
              <a:rPr lang="en-US" dirty="0"/>
              <a:t>His model predicted world population to quadruple over the course of 50 years.</a:t>
            </a:r>
          </a:p>
          <a:p>
            <a:pPr lvl="3"/>
            <a:r>
              <a:rPr lang="en-US" dirty="0"/>
              <a:t>Not even in India has population growth outpaced food production.</a:t>
            </a:r>
          </a:p>
          <a:p>
            <a:endParaRPr lang="en-US" dirty="0"/>
          </a:p>
        </p:txBody>
      </p:sp>
      <p:pic>
        <p:nvPicPr>
          <p:cNvPr id="6" name="Picture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97623" y="1825625"/>
            <a:ext cx="513075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121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Does Population Growth Vary among Regions</a:t>
            </a:r>
            <a:r>
              <a:rPr lang="en-US" dirty="0" smtClean="0"/>
              <a:t>?</a:t>
            </a:r>
            <a:endParaRPr lang="en-US" dirty="0"/>
          </a:p>
        </p:txBody>
      </p:sp>
      <p:sp>
        <p:nvSpPr>
          <p:cNvPr id="3" name="Content Placeholder 2"/>
          <p:cNvSpPr>
            <a:spLocks noGrp="1"/>
          </p:cNvSpPr>
          <p:nvPr>
            <p:ph idx="1"/>
          </p:nvPr>
        </p:nvSpPr>
        <p:spPr/>
        <p:txBody>
          <a:bodyPr/>
          <a:lstStyle/>
          <a:p>
            <a:r>
              <a:rPr lang="en-US" sz="3000" dirty="0"/>
              <a:t>Population Futures</a:t>
            </a:r>
          </a:p>
          <a:p>
            <a:pPr lvl="1"/>
            <a:r>
              <a:rPr lang="en-US" dirty="0"/>
              <a:t>Demographic Transition Possible Stage 5: Decline</a:t>
            </a:r>
          </a:p>
          <a:p>
            <a:pPr lvl="2"/>
            <a:r>
              <a:rPr lang="en-US" dirty="0"/>
              <a:t>Characterized by…</a:t>
            </a:r>
          </a:p>
          <a:p>
            <a:pPr lvl="3"/>
            <a:r>
              <a:rPr lang="en-US" dirty="0"/>
              <a:t>Very low CBR</a:t>
            </a:r>
          </a:p>
          <a:p>
            <a:pPr lvl="3"/>
            <a:r>
              <a:rPr lang="en-US" dirty="0"/>
              <a:t>Increasing CDR</a:t>
            </a:r>
          </a:p>
          <a:p>
            <a:pPr lvl="4"/>
            <a:r>
              <a:rPr lang="en-US" dirty="0"/>
              <a:t>More elderly people than young persons</a:t>
            </a:r>
          </a:p>
          <a:p>
            <a:pPr lvl="3"/>
            <a:r>
              <a:rPr lang="en-US" dirty="0"/>
              <a:t>Negative NIR</a:t>
            </a:r>
          </a:p>
          <a:p>
            <a:pPr lvl="3"/>
            <a:r>
              <a:rPr lang="en-US" dirty="0"/>
              <a:t>Over time, few young women in child-bearing years</a:t>
            </a:r>
          </a:p>
          <a:p>
            <a:pPr lvl="4"/>
            <a:r>
              <a:rPr lang="en-US" dirty="0"/>
              <a:t>Contributing to ever falling CBR</a:t>
            </a:r>
          </a:p>
          <a:p>
            <a:pPr lvl="2"/>
            <a:r>
              <a:rPr lang="en-US" dirty="0"/>
              <a:t>Several European countries already have negative NIR.</a:t>
            </a:r>
          </a:p>
          <a:p>
            <a:pPr lvl="3"/>
            <a:r>
              <a:rPr lang="en-US" dirty="0"/>
              <a:t>Russia is most notable hosting a negative NIR for 50 years.</a:t>
            </a:r>
          </a:p>
          <a:p>
            <a:endParaRPr lang="en-US" dirty="0"/>
          </a:p>
        </p:txBody>
      </p:sp>
    </p:spTree>
    <p:extLst>
      <p:ext uri="{BB962C8B-B14F-4D97-AF65-F5344CB8AC3E}">
        <p14:creationId xmlns:p14="http://schemas.microsoft.com/office/powerpoint/2010/main" val="3344545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smtClean="0"/>
              <a:t>Issues – Example Question</a:t>
            </a:r>
            <a:endParaRPr lang="en-US" dirty="0"/>
          </a:p>
        </p:txBody>
      </p:sp>
      <p:sp>
        <p:nvSpPr>
          <p:cNvPr id="3" name="Content Placeholder 2"/>
          <p:cNvSpPr>
            <a:spLocks noGrp="1"/>
          </p:cNvSpPr>
          <p:nvPr>
            <p:ph idx="1"/>
          </p:nvPr>
        </p:nvSpPr>
        <p:spPr/>
        <p:txBody>
          <a:bodyPr>
            <a:normAutofit/>
          </a:bodyPr>
          <a:lstStyle/>
          <a:p>
            <a:r>
              <a:rPr lang="en-US" dirty="0" smtClean="0"/>
              <a:t>Why is global population increasing?</a:t>
            </a:r>
          </a:p>
          <a:p>
            <a:pPr lvl="1"/>
            <a:r>
              <a:rPr lang="en-US" dirty="0" smtClean="0"/>
              <a:t>Understand how to measure population growth through the nature increase rate.</a:t>
            </a:r>
          </a:p>
          <a:p>
            <a:pPr lvl="1"/>
            <a:r>
              <a:rPr lang="en-US" dirty="0" smtClean="0"/>
              <a:t>Understand how to measure births and deaths through CBR and CDR.</a:t>
            </a:r>
          </a:p>
          <a:p>
            <a:pPr lvl="1"/>
            <a:r>
              <a:rPr lang="en-US" dirty="0" smtClean="0"/>
              <a:t>Understand how to read a population pyramid.</a:t>
            </a:r>
          </a:p>
          <a:p>
            <a:endParaRPr lang="en-US" dirty="0"/>
          </a:p>
        </p:txBody>
      </p:sp>
    </p:spTree>
    <p:extLst>
      <p:ext uri="{BB962C8B-B14F-4D97-AF65-F5344CB8AC3E}">
        <p14:creationId xmlns:p14="http://schemas.microsoft.com/office/powerpoint/2010/main" val="14513596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a:t>
            </a:r>
            <a:endParaRPr lang="en-US" dirty="0"/>
          </a:p>
        </p:txBody>
      </p:sp>
      <p:sp>
        <p:nvSpPr>
          <p:cNvPr id="3" name="Content Placeholder 2"/>
          <p:cNvSpPr>
            <a:spLocks noGrp="1"/>
          </p:cNvSpPr>
          <p:nvPr>
            <p:ph idx="1"/>
          </p:nvPr>
        </p:nvSpPr>
        <p:spPr/>
        <p:txBody>
          <a:bodyPr/>
          <a:lstStyle/>
          <a:p>
            <a:r>
              <a:rPr lang="en-US" dirty="0" smtClean="0"/>
              <a:t>Why does population growth vary among regions?</a:t>
            </a:r>
          </a:p>
          <a:p>
            <a:pPr lvl="1"/>
            <a:r>
              <a:rPr lang="en-US" dirty="0" smtClean="0"/>
              <a:t>Describe the four stages of the demographic transition.</a:t>
            </a:r>
          </a:p>
          <a:p>
            <a:pPr lvl="1"/>
            <a:r>
              <a:rPr lang="en-US" dirty="0" smtClean="0"/>
              <a:t>Summarize two approaches to reducing birth rates.</a:t>
            </a:r>
          </a:p>
          <a:p>
            <a:pPr lvl="1"/>
            <a:r>
              <a:rPr lang="en-US" dirty="0" smtClean="0"/>
              <a:t>Summarize Malthus’s argument about the relationship between population and resources.</a:t>
            </a:r>
          </a:p>
          <a:p>
            <a:pPr lvl="1"/>
            <a:r>
              <a:rPr lang="en-US" dirty="0" smtClean="0"/>
              <a:t>Summarize the possible stage 5 of the demographic transition.</a:t>
            </a:r>
          </a:p>
          <a:p>
            <a:endParaRPr lang="en-US" dirty="0"/>
          </a:p>
        </p:txBody>
      </p:sp>
    </p:spTree>
    <p:extLst>
      <p:ext uri="{BB962C8B-B14F-4D97-AF65-F5344CB8AC3E}">
        <p14:creationId xmlns:p14="http://schemas.microsoft.com/office/powerpoint/2010/main" val="3072979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45" y="1313387"/>
            <a:ext cx="11620283" cy="423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9058" y="5544613"/>
            <a:ext cx="11553170" cy="646331"/>
          </a:xfrm>
          <a:prstGeom prst="rect">
            <a:avLst/>
          </a:prstGeom>
          <a:noFill/>
        </p:spPr>
        <p:txBody>
          <a:bodyPr wrap="square" rtlCol="0">
            <a:spAutoFit/>
          </a:bodyPr>
          <a:lstStyle/>
          <a:p>
            <a:r>
              <a:rPr lang="en-US" b="1" dirty="0" smtClean="0">
                <a:latin typeface="Arial" panose="020B0604020202020204" pitchFamily="34" charset="0"/>
              </a:rPr>
              <a:t>POPULATION CARTOGRAM - </a:t>
            </a:r>
            <a:r>
              <a:rPr lang="en-US" dirty="0" smtClean="0">
                <a:latin typeface="Arial" panose="020B0604020202020204" pitchFamily="34" charset="0"/>
              </a:rPr>
              <a:t>In a cartogram, countries are displayed by size of population rather than land area.</a:t>
            </a:r>
            <a:endParaRPr lang="en-US" dirty="0"/>
          </a:p>
        </p:txBody>
      </p:sp>
    </p:spTree>
    <p:extLst>
      <p:ext uri="{BB962C8B-B14F-4D97-AF65-F5344CB8AC3E}">
        <p14:creationId xmlns:p14="http://schemas.microsoft.com/office/powerpoint/2010/main" val="41759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a:t>
            </a:r>
            <a:endParaRPr lang="en-US" dirty="0"/>
          </a:p>
        </p:txBody>
      </p:sp>
      <p:sp>
        <p:nvSpPr>
          <p:cNvPr id="3" name="Content Placeholder 2"/>
          <p:cNvSpPr>
            <a:spLocks noGrp="1"/>
          </p:cNvSpPr>
          <p:nvPr>
            <p:ph idx="1"/>
          </p:nvPr>
        </p:nvSpPr>
        <p:spPr/>
        <p:txBody>
          <a:bodyPr/>
          <a:lstStyle/>
          <a:p>
            <a:r>
              <a:rPr lang="en-US" dirty="0" smtClean="0"/>
              <a:t>Why do some regions face health threats?</a:t>
            </a:r>
          </a:p>
          <a:p>
            <a:pPr lvl="1"/>
            <a:r>
              <a:rPr lang="en-US" dirty="0" smtClean="0"/>
              <a:t>Summarize the four stages of the epidemiologic transition.</a:t>
            </a:r>
          </a:p>
          <a:p>
            <a:pPr lvl="1"/>
            <a:r>
              <a:rPr lang="en-US" dirty="0" smtClean="0"/>
              <a:t>Summarize the reasons for a possible stage 5 of the epidemiologic transition.</a:t>
            </a:r>
          </a:p>
          <a:p>
            <a:pPr lvl="1"/>
            <a:r>
              <a:rPr lang="en-US" dirty="0" smtClean="0"/>
              <a:t>Understand reasons for variations in health care.</a:t>
            </a:r>
          </a:p>
          <a:p>
            <a:pPr marL="0" indent="0">
              <a:buNone/>
            </a:pPr>
            <a:endParaRPr lang="en-US" dirty="0"/>
          </a:p>
        </p:txBody>
      </p:sp>
    </p:spTree>
    <p:extLst>
      <p:ext uri="{BB962C8B-B14F-4D97-AF65-F5344CB8AC3E}">
        <p14:creationId xmlns:p14="http://schemas.microsoft.com/office/powerpoint/2010/main" val="33116804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Some Regions Face Health Threats?</a:t>
            </a:r>
          </a:p>
        </p:txBody>
      </p:sp>
      <p:sp>
        <p:nvSpPr>
          <p:cNvPr id="3" name="Content Placeholder 2"/>
          <p:cNvSpPr>
            <a:spLocks noGrp="1"/>
          </p:cNvSpPr>
          <p:nvPr>
            <p:ph idx="1"/>
          </p:nvPr>
        </p:nvSpPr>
        <p:spPr/>
        <p:txBody>
          <a:bodyPr/>
          <a:lstStyle/>
          <a:p>
            <a:r>
              <a:rPr lang="en-US" dirty="0"/>
              <a:t>Epidemiologic Transition</a:t>
            </a:r>
          </a:p>
          <a:p>
            <a:pPr lvl="1"/>
            <a:r>
              <a:rPr lang="en-US" dirty="0"/>
              <a:t>Medical researches have identified an </a:t>
            </a:r>
            <a:r>
              <a:rPr lang="en-US" i="1" dirty="0"/>
              <a:t>epidemiologic transition</a:t>
            </a:r>
            <a:r>
              <a:rPr lang="en-US" dirty="0"/>
              <a:t> that focuses on distinct health threats in each stage of the demographic transition.</a:t>
            </a:r>
          </a:p>
          <a:p>
            <a:pPr lvl="1"/>
            <a:r>
              <a:rPr lang="en-US" dirty="0"/>
              <a:t>Stage 1: Pestilence and Famine (High CDR)</a:t>
            </a:r>
          </a:p>
          <a:p>
            <a:pPr lvl="2"/>
            <a:r>
              <a:rPr lang="en-US" dirty="0"/>
              <a:t>Principal cause of death: infectious and parasitic diseases</a:t>
            </a:r>
          </a:p>
          <a:p>
            <a:pPr lvl="3"/>
            <a:r>
              <a:rPr lang="en-US" dirty="0"/>
              <a:t>Ex. black plague (bubonic plague</a:t>
            </a:r>
            <a:r>
              <a:rPr lang="en-US" dirty="0" smtClean="0"/>
              <a:t>)</a:t>
            </a:r>
            <a:endParaRPr lang="en-US" dirty="0"/>
          </a:p>
          <a:p>
            <a:r>
              <a:rPr lang="en-US" sz="2400" dirty="0" smtClean="0"/>
              <a:t>Epidemiology </a:t>
            </a:r>
            <a:r>
              <a:rPr lang="en-US" sz="2400" dirty="0"/>
              <a:t>is the branch of medical science concerned with the incidents, distribution, and control of diseases that are prevalent among the population at a special time and are produced by some special causes not generally present in the affected locality.</a:t>
            </a:r>
          </a:p>
          <a:p>
            <a:endParaRPr lang="en-US" dirty="0"/>
          </a:p>
        </p:txBody>
      </p:sp>
    </p:spTree>
    <p:extLst>
      <p:ext uri="{BB962C8B-B14F-4D97-AF65-F5344CB8AC3E}">
        <p14:creationId xmlns:p14="http://schemas.microsoft.com/office/powerpoint/2010/main" val="19705741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Some Regions Face Health Threats?</a:t>
            </a:r>
          </a:p>
        </p:txBody>
      </p:sp>
      <p:sp>
        <p:nvSpPr>
          <p:cNvPr id="3" name="Content Placeholder 2"/>
          <p:cNvSpPr>
            <a:spLocks noGrp="1"/>
          </p:cNvSpPr>
          <p:nvPr>
            <p:ph idx="1"/>
          </p:nvPr>
        </p:nvSpPr>
        <p:spPr/>
        <p:txBody>
          <a:bodyPr/>
          <a:lstStyle/>
          <a:p>
            <a:r>
              <a:rPr lang="en-US" dirty="0"/>
              <a:t>Epidemiologic Transition</a:t>
            </a:r>
          </a:p>
          <a:p>
            <a:pPr lvl="1"/>
            <a:r>
              <a:rPr lang="en-US" dirty="0"/>
              <a:t>Stage 2: Receding Pandemic (Rapidly Declining CDR)</a:t>
            </a:r>
          </a:p>
          <a:p>
            <a:pPr lvl="2"/>
            <a:r>
              <a:rPr lang="en-US" i="1" dirty="0"/>
              <a:t>Pandemic </a:t>
            </a:r>
            <a:r>
              <a:rPr lang="en-US" dirty="0"/>
              <a:t>is a disease that occurs over a wide geographic area and affects a very high proportion of the population.</a:t>
            </a:r>
          </a:p>
          <a:p>
            <a:pPr lvl="2"/>
            <a:r>
              <a:rPr lang="en-US" dirty="0"/>
              <a:t>Factors that reduced spread of disease, during the industrial revolution</a:t>
            </a:r>
          </a:p>
          <a:p>
            <a:pPr lvl="3"/>
            <a:r>
              <a:rPr lang="en-US" dirty="0"/>
              <a:t>Improved sanitation</a:t>
            </a:r>
          </a:p>
          <a:p>
            <a:pPr lvl="3"/>
            <a:r>
              <a:rPr lang="en-US" dirty="0"/>
              <a:t>Improved nutrition</a:t>
            </a:r>
          </a:p>
          <a:p>
            <a:pPr lvl="3"/>
            <a:r>
              <a:rPr lang="en-US" dirty="0"/>
              <a:t>Improved medicine</a:t>
            </a:r>
          </a:p>
          <a:p>
            <a:pPr lvl="2"/>
            <a:r>
              <a:rPr lang="en-US" dirty="0"/>
              <a:t>Famous cholera pandemic in London in mid nineteenth century.</a:t>
            </a:r>
          </a:p>
          <a:p>
            <a:endParaRPr lang="en-US" dirty="0"/>
          </a:p>
        </p:txBody>
      </p:sp>
    </p:spTree>
    <p:extLst>
      <p:ext uri="{BB962C8B-B14F-4D97-AF65-F5344CB8AC3E}">
        <p14:creationId xmlns:p14="http://schemas.microsoft.com/office/powerpoint/2010/main" val="1610507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CL_11e_Figure_02_32_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3501" y="0"/>
            <a:ext cx="5944998" cy="600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934670"/>
            <a:ext cx="12192000" cy="923330"/>
          </a:xfrm>
          <a:prstGeom prst="rect">
            <a:avLst/>
          </a:prstGeom>
        </p:spPr>
        <p:txBody>
          <a:bodyPr wrap="square">
            <a:spAutoFit/>
          </a:bodyPr>
          <a:lstStyle/>
          <a:p>
            <a:r>
              <a:rPr lang="en-US" b="1" dirty="0">
                <a:latin typeface="Arial" panose="020B0604020202020204" pitchFamily="34" charset="0"/>
              </a:rPr>
              <a:t>SIR JOHN SNOW’S CHOLERA MAP </a:t>
            </a:r>
            <a:r>
              <a:rPr lang="en-US" dirty="0">
                <a:latin typeface="Arial" panose="020B0604020202020204" pitchFamily="34" charset="0"/>
              </a:rPr>
              <a:t>In 1854, Dr. John Snow mapped the distribution of cholera victims and water pumps to prove that the cause of the infection was contamination of the pump near the corner of Broad and Lexington streets. </a:t>
            </a:r>
          </a:p>
        </p:txBody>
      </p:sp>
    </p:spTree>
    <p:extLst>
      <p:ext uri="{BB962C8B-B14F-4D97-AF65-F5344CB8AC3E}">
        <p14:creationId xmlns:p14="http://schemas.microsoft.com/office/powerpoint/2010/main" val="2521277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Some Regions Face Health Threats?</a:t>
            </a:r>
          </a:p>
        </p:txBody>
      </p:sp>
      <p:sp>
        <p:nvSpPr>
          <p:cNvPr id="3" name="Content Placeholder 2"/>
          <p:cNvSpPr>
            <a:spLocks noGrp="1"/>
          </p:cNvSpPr>
          <p:nvPr>
            <p:ph idx="1"/>
          </p:nvPr>
        </p:nvSpPr>
        <p:spPr/>
        <p:txBody>
          <a:bodyPr/>
          <a:lstStyle/>
          <a:p>
            <a:r>
              <a:rPr lang="en-US" dirty="0"/>
              <a:t>Epidemiologic Transition</a:t>
            </a:r>
          </a:p>
          <a:p>
            <a:pPr lvl="1"/>
            <a:r>
              <a:rPr lang="en-US" dirty="0"/>
              <a:t>Stage 3: Degenerative Diseases (Moderately Declining CDR)</a:t>
            </a:r>
          </a:p>
          <a:p>
            <a:pPr lvl="2"/>
            <a:r>
              <a:rPr lang="en-US" dirty="0"/>
              <a:t>Characterized by…</a:t>
            </a:r>
          </a:p>
          <a:p>
            <a:pPr lvl="3"/>
            <a:r>
              <a:rPr lang="en-US" dirty="0"/>
              <a:t>Decrease in deaths from infectious diseases.</a:t>
            </a:r>
          </a:p>
          <a:p>
            <a:pPr lvl="3"/>
            <a:r>
              <a:rPr lang="en-US" dirty="0"/>
              <a:t>Increase in chronic disorders associated with aging.</a:t>
            </a:r>
          </a:p>
          <a:p>
            <a:pPr lvl="4"/>
            <a:r>
              <a:rPr lang="en-US" dirty="0"/>
              <a:t>Cardiovascular diseases</a:t>
            </a:r>
          </a:p>
          <a:p>
            <a:pPr lvl="4"/>
            <a:r>
              <a:rPr lang="en-US" dirty="0"/>
              <a:t>Cancer</a:t>
            </a:r>
          </a:p>
          <a:p>
            <a:pPr lvl="1"/>
            <a:r>
              <a:rPr lang="en-US" dirty="0"/>
              <a:t>Stage 4: Delayed Degenerative Diseases (Low but Increasing CDR)</a:t>
            </a:r>
          </a:p>
          <a:p>
            <a:pPr lvl="2"/>
            <a:r>
              <a:rPr lang="en-US" dirty="0"/>
              <a:t>Characterized by…</a:t>
            </a:r>
          </a:p>
          <a:p>
            <a:pPr lvl="3"/>
            <a:r>
              <a:rPr lang="en-US" dirty="0"/>
              <a:t>Deaths caused by cardiovascular diseases and cancer delayed because of modern medicine treatments.</a:t>
            </a:r>
          </a:p>
          <a:p>
            <a:endParaRPr lang="en-US" dirty="0"/>
          </a:p>
        </p:txBody>
      </p:sp>
    </p:spTree>
    <p:extLst>
      <p:ext uri="{BB962C8B-B14F-4D97-AF65-F5344CB8AC3E}">
        <p14:creationId xmlns:p14="http://schemas.microsoft.com/office/powerpoint/2010/main" val="3012055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3906898"/>
            <a:ext cx="12191999" cy="2616101"/>
          </a:xfrm>
          <a:prstGeom prst="rect">
            <a:avLst/>
          </a:prstGeom>
        </p:spPr>
        <p:txBody>
          <a:bodyPr wrap="square">
            <a:spAutoFit/>
          </a:bodyPr>
          <a:lstStyle/>
          <a:p>
            <a:r>
              <a:rPr lang="en-US" sz="2400" dirty="0"/>
              <a:t>Infectious Diseases</a:t>
            </a:r>
          </a:p>
          <a:p>
            <a:pPr lvl="1"/>
            <a:r>
              <a:rPr lang="en-US" sz="1400" dirty="0"/>
              <a:t>Reasons for Possible Stage 5</a:t>
            </a:r>
          </a:p>
          <a:p>
            <a:pPr lvl="2"/>
            <a:r>
              <a:rPr lang="en-US" sz="1400" dirty="0"/>
              <a:t>Evolution</a:t>
            </a:r>
          </a:p>
          <a:p>
            <a:pPr lvl="3"/>
            <a:r>
              <a:rPr lang="en-US" sz="1400" dirty="0"/>
              <a:t>Infectious disease microbes evolve and establish a resistance to drugs and insecticides.</a:t>
            </a:r>
          </a:p>
          <a:p>
            <a:pPr lvl="3"/>
            <a:r>
              <a:rPr lang="en-US" sz="1400" dirty="0"/>
              <a:t>Antibiotics and genetic engineering contributes to the emergence of new strains of viruses and bacteria.</a:t>
            </a:r>
          </a:p>
          <a:p>
            <a:pPr lvl="2"/>
            <a:r>
              <a:rPr lang="en-US" sz="1400" dirty="0"/>
              <a:t>Poverty</a:t>
            </a:r>
          </a:p>
          <a:p>
            <a:pPr lvl="3"/>
            <a:r>
              <a:rPr lang="en-US" sz="1400" dirty="0"/>
              <a:t>Infectious diseases are more prevalent in poor areas because of presence of unsanitary conditions and inability to afford drugs needed for treatment.</a:t>
            </a:r>
          </a:p>
          <a:p>
            <a:pPr lvl="2"/>
            <a:r>
              <a:rPr lang="en-US" sz="1400" dirty="0"/>
              <a:t>Increased Connections</a:t>
            </a:r>
          </a:p>
          <a:p>
            <a:pPr lvl="3"/>
            <a:r>
              <a:rPr lang="en-US" sz="1400" dirty="0"/>
              <a:t>Advancements in modes of transportation, especially air travel, makes it easier for an individual infected in one country to be in another country before exhibiting symptoms.</a:t>
            </a:r>
          </a:p>
        </p:txBody>
      </p:sp>
      <p:sp>
        <p:nvSpPr>
          <p:cNvPr id="4" name="Rectangle 3"/>
          <p:cNvSpPr/>
          <p:nvPr/>
        </p:nvSpPr>
        <p:spPr>
          <a:xfrm>
            <a:off x="6095999" y="32334"/>
            <a:ext cx="5972356" cy="646331"/>
          </a:xfrm>
          <a:prstGeom prst="rect">
            <a:avLst/>
          </a:prstGeom>
        </p:spPr>
        <p:txBody>
          <a:bodyPr wrap="square">
            <a:spAutoFit/>
          </a:bodyPr>
          <a:lstStyle/>
          <a:p>
            <a:pPr algn="ctr"/>
            <a:r>
              <a:rPr lang="en-US" dirty="0" smtClean="0">
                <a:latin typeface="Arial" panose="020B0604020202020204" pitchFamily="34" charset="0"/>
              </a:rPr>
              <a:t>Cancer </a:t>
            </a:r>
            <a:r>
              <a:rPr lang="en-US" dirty="0">
                <a:latin typeface="Arial" panose="020B0604020202020204" pitchFamily="34" charset="0"/>
              </a:rPr>
              <a:t>is an example of a cause of death for men that is higher in developed countries than in developing ones.</a:t>
            </a:r>
          </a:p>
        </p:txBody>
      </p:sp>
      <p:pic>
        <p:nvPicPr>
          <p:cNvPr id="7" name="Picture 2" descr="TCL_11e_Figure_02_33_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9643" y="659509"/>
            <a:ext cx="5972356" cy="321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9509"/>
            <a:ext cx="6219643" cy="321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 y="19156"/>
            <a:ext cx="6219643" cy="646331"/>
          </a:xfrm>
          <a:prstGeom prst="rect">
            <a:avLst/>
          </a:prstGeom>
        </p:spPr>
        <p:txBody>
          <a:bodyPr wrap="square">
            <a:spAutoFit/>
          </a:bodyPr>
          <a:lstStyle/>
          <a:p>
            <a:pPr algn="ctr"/>
            <a:r>
              <a:rPr lang="en-US" dirty="0">
                <a:latin typeface="Arial" panose="020B0604020202020204" pitchFamily="34" charset="0"/>
              </a:rPr>
              <a:t>Obesity is a health problem in the United States and in Southwest Asia.</a:t>
            </a:r>
          </a:p>
        </p:txBody>
      </p:sp>
      <p:sp>
        <p:nvSpPr>
          <p:cNvPr id="13" name="Rectangle 12"/>
          <p:cNvSpPr/>
          <p:nvPr/>
        </p:nvSpPr>
        <p:spPr>
          <a:xfrm>
            <a:off x="3942426" y="3906898"/>
            <a:ext cx="4307141"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a:t>Why Do Some Regions Face Health Threats?</a:t>
            </a:r>
          </a:p>
        </p:txBody>
      </p:sp>
    </p:spTree>
    <p:extLst>
      <p:ext uri="{BB962C8B-B14F-4D97-AF65-F5344CB8AC3E}">
        <p14:creationId xmlns:p14="http://schemas.microsoft.com/office/powerpoint/2010/main" val="36551147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Some Regions Face Health Threats?</a:t>
            </a:r>
            <a:endParaRPr lang="en-US" dirty="0"/>
          </a:p>
        </p:txBody>
      </p:sp>
      <p:sp>
        <p:nvSpPr>
          <p:cNvPr id="4" name="AutoShape 2" descr="https://jemimacooper.files.wordpress.com/2012/03/picture-6.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p:txBody>
          <a:bodyPr/>
          <a:lstStyle/>
          <a:p>
            <a:r>
              <a:rPr lang="en-US" dirty="0"/>
              <a:t>Health Care</a:t>
            </a:r>
          </a:p>
          <a:p>
            <a:pPr lvl="1"/>
            <a:r>
              <a:rPr lang="en-US" dirty="0"/>
              <a:t>Health conditions vary around the world, primarily, because countries possess different resources to care for people who are sick.</a:t>
            </a:r>
          </a:p>
          <a:p>
            <a:pPr lvl="2"/>
            <a:r>
              <a:rPr lang="en-US" dirty="0"/>
              <a:t>Expenditures on Health Care</a:t>
            </a:r>
          </a:p>
          <a:p>
            <a:pPr lvl="3"/>
            <a:r>
              <a:rPr lang="en-US" dirty="0"/>
              <a:t>More than 15 percent of total government expenditures in Europe and North America.</a:t>
            </a:r>
          </a:p>
          <a:p>
            <a:pPr lvl="3"/>
            <a:r>
              <a:rPr lang="en-US" dirty="0"/>
              <a:t>Less than 5 percent in sub-Saharan Africa and South Asia.</a:t>
            </a:r>
          </a:p>
          <a:p>
            <a:endParaRPr lang="en-US" dirty="0"/>
          </a:p>
        </p:txBody>
      </p:sp>
    </p:spTree>
    <p:extLst>
      <p:ext uri="{BB962C8B-B14F-4D97-AF65-F5344CB8AC3E}">
        <p14:creationId xmlns:p14="http://schemas.microsoft.com/office/powerpoint/2010/main" val="1669397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Global population is concentrated in a few places that are not too wet, too dry, too cold, or too mountainous.</a:t>
            </a:r>
          </a:p>
          <a:p>
            <a:r>
              <a:rPr lang="en-US" dirty="0"/>
              <a:t>Nearly all NIR is concentrated in developing countries. </a:t>
            </a:r>
          </a:p>
          <a:p>
            <a:r>
              <a:rPr lang="en-US" dirty="0"/>
              <a:t>Developed countries have a stable population, if not slightly declining.</a:t>
            </a:r>
          </a:p>
          <a:p>
            <a:r>
              <a:rPr lang="en-US" dirty="0"/>
              <a:t>Population growth varies among regions, because not all countries are in the same stage of the demographic transition </a:t>
            </a:r>
            <a:r>
              <a:rPr lang="en-US" dirty="0" smtClean="0"/>
              <a:t>model</a:t>
            </a:r>
          </a:p>
          <a:p>
            <a:r>
              <a:rPr lang="en-US" dirty="0"/>
              <a:t>Intimately connected to the demographic transition model is the epidemiologic transition model that helps to explain why different regions face varying health threats.</a:t>
            </a:r>
          </a:p>
          <a:p>
            <a:endParaRPr lang="en-US" dirty="0"/>
          </a:p>
        </p:txBody>
      </p:sp>
    </p:spTree>
    <p:extLst>
      <p:ext uri="{BB962C8B-B14F-4D97-AF65-F5344CB8AC3E}">
        <p14:creationId xmlns:p14="http://schemas.microsoft.com/office/powerpoint/2010/main" val="285344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95712"/>
            <a:ext cx="12203580" cy="626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75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t>
            </a:r>
            <a:r>
              <a:rPr lang="en-US" dirty="0" err="1" smtClean="0"/>
              <a:t>Ecumene</a:t>
            </a:r>
            <a:endParaRPr lang="en-US" dirty="0"/>
          </a:p>
        </p:txBody>
      </p:sp>
      <p:sp>
        <p:nvSpPr>
          <p:cNvPr id="3" name="Content Placeholder 2"/>
          <p:cNvSpPr>
            <a:spLocks noGrp="1"/>
          </p:cNvSpPr>
          <p:nvPr>
            <p:ph sz="half" idx="1"/>
          </p:nvPr>
        </p:nvSpPr>
        <p:spPr/>
        <p:txBody>
          <a:bodyPr/>
          <a:lstStyle/>
          <a:p>
            <a:r>
              <a:rPr lang="en-US" dirty="0" smtClean="0"/>
              <a:t>Sparsely Populated Regions</a:t>
            </a:r>
          </a:p>
          <a:p>
            <a:pPr lvl="1"/>
            <a:r>
              <a:rPr lang="en-US" dirty="0" smtClean="0"/>
              <a:t>Humans avoid clustering in certain physical environments.</a:t>
            </a:r>
          </a:p>
          <a:p>
            <a:pPr lvl="2"/>
            <a:r>
              <a:rPr lang="en-US" dirty="0" smtClean="0"/>
              <a:t>Dry Lands</a:t>
            </a:r>
          </a:p>
          <a:p>
            <a:pPr lvl="2"/>
            <a:r>
              <a:rPr lang="en-US" dirty="0" smtClean="0"/>
              <a:t>Wet Lands</a:t>
            </a:r>
          </a:p>
          <a:p>
            <a:pPr lvl="2"/>
            <a:r>
              <a:rPr lang="en-US" dirty="0" smtClean="0"/>
              <a:t>Cold Lands</a:t>
            </a:r>
          </a:p>
          <a:p>
            <a:pPr lvl="2"/>
            <a:r>
              <a:rPr lang="en-US" dirty="0" smtClean="0"/>
              <a:t>High Lands</a:t>
            </a:r>
          </a:p>
          <a:p>
            <a:pPr lvl="1"/>
            <a:r>
              <a:rPr lang="en-US" dirty="0" smtClean="0"/>
              <a:t>Places considered too harsh for occupancy have diminished over time.</a:t>
            </a:r>
          </a:p>
          <a:p>
            <a:pPr lvl="2"/>
            <a:r>
              <a:rPr lang="en-US" dirty="0" smtClean="0"/>
              <a:t>Places of permanent human settlement are termed the </a:t>
            </a:r>
            <a:r>
              <a:rPr lang="en-US" i="1" dirty="0" err="1" smtClean="0"/>
              <a:t>ecumene</a:t>
            </a:r>
            <a:r>
              <a:rPr lang="en-US" i="1" dirty="0" smtClean="0"/>
              <a:t>. </a:t>
            </a:r>
            <a:endParaRPr lang="en-US" dirty="0" smtClean="0"/>
          </a:p>
          <a:p>
            <a:endParaRPr lang="en-US" dirty="0"/>
          </a:p>
        </p:txBody>
      </p:sp>
      <p:pic>
        <p:nvPicPr>
          <p:cNvPr id="6" name="Picture 1"/>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65378" y="191495"/>
            <a:ext cx="2721528" cy="646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832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World’s Population Distributed?</a:t>
            </a:r>
            <a:endParaRPr lang="en-US" dirty="0"/>
          </a:p>
        </p:txBody>
      </p:sp>
      <p:sp>
        <p:nvSpPr>
          <p:cNvPr id="3" name="Content Placeholder 2"/>
          <p:cNvSpPr>
            <a:spLocks noGrp="1"/>
          </p:cNvSpPr>
          <p:nvPr>
            <p:ph idx="1"/>
          </p:nvPr>
        </p:nvSpPr>
        <p:spPr/>
        <p:txBody>
          <a:bodyPr/>
          <a:lstStyle/>
          <a:p>
            <a:r>
              <a:rPr lang="en-US" dirty="0" smtClean="0"/>
              <a:t>Population Density</a:t>
            </a:r>
          </a:p>
          <a:p>
            <a:pPr lvl="1"/>
            <a:r>
              <a:rPr lang="en-US" dirty="0" smtClean="0"/>
              <a:t>Density can be computed in up to three ways for a place.</a:t>
            </a:r>
          </a:p>
          <a:p>
            <a:pPr marL="1371600" lvl="2" indent="-457200">
              <a:buFontTx/>
              <a:buAutoNum type="arabicPeriod"/>
            </a:pPr>
            <a:r>
              <a:rPr lang="en-US" dirty="0" smtClean="0"/>
              <a:t>Arithmetic Density</a:t>
            </a:r>
          </a:p>
          <a:p>
            <a:pPr lvl="3"/>
            <a:r>
              <a:rPr lang="en-US" dirty="0" smtClean="0"/>
              <a:t>Total number of objects in an area</a:t>
            </a:r>
          </a:p>
          <a:p>
            <a:pPr lvl="3"/>
            <a:r>
              <a:rPr lang="en-US" dirty="0" smtClean="0"/>
              <a:t>Computation: Divide the population by the land area</a:t>
            </a:r>
          </a:p>
          <a:p>
            <a:pPr marL="1371600" lvl="2" indent="-457200">
              <a:buFontTx/>
              <a:buAutoNum type="arabicPeriod"/>
            </a:pPr>
            <a:r>
              <a:rPr lang="en-US" dirty="0" smtClean="0"/>
              <a:t>Physiological Density</a:t>
            </a:r>
          </a:p>
          <a:p>
            <a:pPr lvl="3"/>
            <a:r>
              <a:rPr lang="en-US" dirty="0" smtClean="0"/>
              <a:t>Number of people supported by a unit area of arable land</a:t>
            </a:r>
          </a:p>
          <a:p>
            <a:pPr lvl="3"/>
            <a:r>
              <a:rPr lang="en-US" dirty="0" smtClean="0"/>
              <a:t>Computation: Divide the population by the arable land area</a:t>
            </a:r>
          </a:p>
          <a:p>
            <a:pPr marL="1371600" lvl="2" indent="-457200">
              <a:buFontTx/>
              <a:buAutoNum type="arabicPeriod"/>
            </a:pPr>
            <a:r>
              <a:rPr lang="en-US" dirty="0" smtClean="0"/>
              <a:t>Agricultural Density</a:t>
            </a:r>
          </a:p>
          <a:p>
            <a:pPr lvl="3"/>
            <a:r>
              <a:rPr lang="en-US" dirty="0" smtClean="0"/>
              <a:t>Ratio of the number of farmers to amount of arable land</a:t>
            </a:r>
          </a:p>
          <a:p>
            <a:pPr lvl="3"/>
            <a:r>
              <a:rPr lang="en-US" dirty="0" smtClean="0"/>
              <a:t>Computation: Divide the population of farmers by the arable land area</a:t>
            </a:r>
          </a:p>
        </p:txBody>
      </p:sp>
    </p:spTree>
    <p:extLst>
      <p:ext uri="{BB962C8B-B14F-4D97-AF65-F5344CB8AC3E}">
        <p14:creationId xmlns:p14="http://schemas.microsoft.com/office/powerpoint/2010/main" val="3968680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43541" cy="318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CL_11e_Figure_02_06_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589" y="3607266"/>
            <a:ext cx="6264361" cy="325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8462" y="1"/>
            <a:ext cx="6143538" cy="318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98317" y="3045670"/>
            <a:ext cx="2605602" cy="777061"/>
          </a:xfrm>
          <a:prstGeom prst="upArrow">
            <a:avLst/>
          </a:prstGeom>
        </p:spPr>
        <p:style>
          <a:lnRef idx="0">
            <a:schemeClr val="accent2"/>
          </a:lnRef>
          <a:fillRef idx="3">
            <a:schemeClr val="accent2"/>
          </a:fillRef>
          <a:effectRef idx="3">
            <a:schemeClr val="accent2"/>
          </a:effectRef>
          <a:fontRef idx="minor">
            <a:schemeClr val="lt1"/>
          </a:fontRef>
        </p:style>
        <p:txBody>
          <a:bodyPr wrap="square" rtlCol="0" anchor="b">
            <a:spAutoFit/>
          </a:bodyPr>
          <a:lstStyle/>
          <a:p>
            <a:pPr marL="0" lvl="2" algn="ctr"/>
            <a:r>
              <a:rPr lang="en-US" sz="1600" dirty="0" smtClean="0"/>
              <a:t>Arithmetic Density</a:t>
            </a:r>
          </a:p>
        </p:txBody>
      </p:sp>
      <p:sp>
        <p:nvSpPr>
          <p:cNvPr id="8" name="TextBox 7"/>
          <p:cNvSpPr txBox="1"/>
          <p:nvPr/>
        </p:nvSpPr>
        <p:spPr>
          <a:xfrm>
            <a:off x="8455957" y="3045671"/>
            <a:ext cx="2657285" cy="777061"/>
          </a:xfrm>
          <a:prstGeom prst="upArrow">
            <a:avLst/>
          </a:prstGeom>
        </p:spPr>
        <p:style>
          <a:lnRef idx="0">
            <a:schemeClr val="accent6"/>
          </a:lnRef>
          <a:fillRef idx="3">
            <a:schemeClr val="accent6"/>
          </a:fillRef>
          <a:effectRef idx="3">
            <a:schemeClr val="accent6"/>
          </a:effectRef>
          <a:fontRef idx="minor">
            <a:schemeClr val="lt1"/>
          </a:fontRef>
        </p:style>
        <p:txBody>
          <a:bodyPr wrap="square" rtlCol="0" anchor="b">
            <a:spAutoFit/>
          </a:bodyPr>
          <a:lstStyle/>
          <a:p>
            <a:pPr marL="0" lvl="2" algn="ctr"/>
            <a:r>
              <a:rPr lang="en-US" sz="1600" dirty="0" smtClean="0"/>
              <a:t>Agricultural Density</a:t>
            </a:r>
          </a:p>
        </p:txBody>
      </p:sp>
      <p:sp>
        <p:nvSpPr>
          <p:cNvPr id="10" name="TextBox 9"/>
          <p:cNvSpPr txBox="1"/>
          <p:nvPr/>
        </p:nvSpPr>
        <p:spPr>
          <a:xfrm>
            <a:off x="4778157" y="3191860"/>
            <a:ext cx="2599042" cy="777061"/>
          </a:xfrm>
          <a:prstGeom prst="downArrow">
            <a:avLst/>
          </a:prstGeom>
        </p:spPr>
        <p:style>
          <a:lnRef idx="0">
            <a:schemeClr val="accent4"/>
          </a:lnRef>
          <a:fillRef idx="3">
            <a:schemeClr val="accent4"/>
          </a:fillRef>
          <a:effectRef idx="3">
            <a:schemeClr val="accent4"/>
          </a:effectRef>
          <a:fontRef idx="minor">
            <a:schemeClr val="lt1"/>
          </a:fontRef>
        </p:style>
        <p:txBody>
          <a:bodyPr wrap="square" rtlCol="0" anchor="b">
            <a:spAutoFit/>
          </a:bodyPr>
          <a:lstStyle/>
          <a:p>
            <a:pPr marL="0" lvl="2" algn="ctr"/>
            <a:r>
              <a:rPr lang="en-US" sz="1600" dirty="0" smtClean="0"/>
              <a:t>Physiological Density</a:t>
            </a:r>
          </a:p>
        </p:txBody>
      </p:sp>
      <p:sp>
        <p:nvSpPr>
          <p:cNvPr id="11" name="TextBox 10"/>
          <p:cNvSpPr txBox="1"/>
          <p:nvPr/>
        </p:nvSpPr>
        <p:spPr>
          <a:xfrm>
            <a:off x="85726" y="4079657"/>
            <a:ext cx="2780644"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rPr>
              <a:t>The highest arithmetic densities are found in Asia, Europe, and Central America. </a:t>
            </a:r>
          </a:p>
          <a:p>
            <a:pPr marL="285750" indent="-285750">
              <a:buFont typeface="Arial" panose="020B0604020202020204" pitchFamily="34" charset="0"/>
              <a:buChar char="•"/>
            </a:pPr>
            <a:r>
              <a:rPr lang="en-US" dirty="0" smtClean="0">
                <a:latin typeface="Arial" panose="020B0604020202020204" pitchFamily="34" charset="0"/>
              </a:rPr>
              <a:t>The lowest are in North and South America and South Pacific.</a:t>
            </a:r>
          </a:p>
        </p:txBody>
      </p:sp>
      <p:sp>
        <p:nvSpPr>
          <p:cNvPr id="12" name="Rectangle 11"/>
          <p:cNvSpPr/>
          <p:nvPr/>
        </p:nvSpPr>
        <p:spPr>
          <a:xfrm>
            <a:off x="9373169" y="4218156"/>
            <a:ext cx="2721061"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dirty="0" smtClean="0">
                <a:latin typeface="Arial" panose="020B0604020202020204" pitchFamily="34" charset="0"/>
              </a:rPr>
              <a:t>Physiological density provides insights into the relationship between the size of a population and the availability of resources in a region. </a:t>
            </a:r>
          </a:p>
        </p:txBody>
      </p:sp>
    </p:spTree>
    <p:extLst>
      <p:ext uri="{BB962C8B-B14F-4D97-AF65-F5344CB8AC3E}">
        <p14:creationId xmlns:p14="http://schemas.microsoft.com/office/powerpoint/2010/main" val="1786774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6425"/>
          </a:xfrm>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dirty="0" smtClean="0"/>
              <a:t>Key Issues – Example Question</a:t>
            </a:r>
            <a:endParaRPr lang="en-US" dirty="0"/>
          </a:p>
        </p:txBody>
      </p:sp>
      <p:pic>
        <p:nvPicPr>
          <p:cNvPr id="1026" name="Picture 2" descr="http://martinsidwell.com/wp-content/uploads/2015/04/Egypt-Population-Densit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432" y="1089403"/>
            <a:ext cx="4821564" cy="39376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NzZff-kDk3o/VWSxgF7L8lI/AAAAAAAAARI/azW3CQa8y0c/s1600/Trick%2Bto%2Bremember%2BStates%2Bin%2Bdecreasing%2Border%2Bof%2BPopulation%2BDens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996" y="1089403"/>
            <a:ext cx="4912429" cy="5667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1753" y="5410200"/>
            <a:ext cx="4364921" cy="1015663"/>
          </a:xfrm>
          <a:prstGeom prst="rect">
            <a:avLst/>
          </a:prstGeom>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ln w="0"/>
                <a:solidFill>
                  <a:schemeClr val="tx1"/>
                </a:solidFill>
                <a:effectLst>
                  <a:outerShdw blurRad="38100" dist="19050" dir="2700000" algn="tl" rotWithShape="0">
                    <a:schemeClr val="dk1">
                      <a:alpha val="40000"/>
                    </a:schemeClr>
                  </a:outerShdw>
                </a:effectLst>
              </a:rPr>
              <a:t>What factors have contributed to the historically high population densities in the Nile Valley and Ganges Valley? </a:t>
            </a:r>
            <a:endParaRPr lang="en-US" sz="2000" dirty="0">
              <a:ln w="0"/>
              <a:solidFill>
                <a:schemeClr val="tx1"/>
              </a:solidFill>
              <a:effectLst>
                <a:outerShdw blurRad="38100" dist="19050" dir="2700000" algn="tl" rotWithShape="0">
                  <a:schemeClr val="dk1">
                    <a:alpha val="40000"/>
                  </a:schemeClr>
                </a:outerShdw>
              </a:effectLst>
            </a:endParaRPr>
          </a:p>
        </p:txBody>
      </p:sp>
      <p:pic>
        <p:nvPicPr>
          <p:cNvPr id="1036" name="Picture 12" descr="http://assets.panda.org/img/original/gang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4857" y="4165060"/>
            <a:ext cx="3507143" cy="226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65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2593</Words>
  <Application>Microsoft Office PowerPoint</Application>
  <PresentationFormat>Widescreen</PresentationFormat>
  <Paragraphs>306</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MS PGothic</vt:lpstr>
      <vt:lpstr>Arial</vt:lpstr>
      <vt:lpstr>Calibri</vt:lpstr>
      <vt:lpstr>Calibri Light</vt:lpstr>
      <vt:lpstr>Office Theme</vt:lpstr>
      <vt:lpstr>Population Geography</vt:lpstr>
      <vt:lpstr>Key Issues</vt:lpstr>
      <vt:lpstr>Where Is the World’s Population Distributed?</vt:lpstr>
      <vt:lpstr>PowerPoint Presentation</vt:lpstr>
      <vt:lpstr>PowerPoint Presentation</vt:lpstr>
      <vt:lpstr>The Ecumene</vt:lpstr>
      <vt:lpstr>Where Is the World’s Population Distributed?</vt:lpstr>
      <vt:lpstr>PowerPoint Presentation</vt:lpstr>
      <vt:lpstr>Key Issues – Example Question</vt:lpstr>
      <vt:lpstr>Why Is Global Population Increasing?</vt:lpstr>
      <vt:lpstr>PowerPoint Presentation</vt:lpstr>
      <vt:lpstr>Birth Rate</vt:lpstr>
      <vt:lpstr>Birth Rate Patterns</vt:lpstr>
      <vt:lpstr>Death Rate</vt:lpstr>
      <vt:lpstr>More Info on Death Rate</vt:lpstr>
      <vt:lpstr>The Rate of Natural Increase</vt:lpstr>
      <vt:lpstr>Negative RNI</vt:lpstr>
      <vt:lpstr>Shrinkage in RNI</vt:lpstr>
      <vt:lpstr>A Flaw in the ‘Natural’ Increase</vt:lpstr>
      <vt:lpstr>Doubling Time</vt:lpstr>
      <vt:lpstr>The Net Migration Rate</vt:lpstr>
      <vt:lpstr>Total Fertility Rate</vt:lpstr>
      <vt:lpstr>The Replacement Rate</vt:lpstr>
      <vt:lpstr>Why Is Global Population Increasing?</vt:lpstr>
      <vt:lpstr>Summary of Spatial Patterns</vt:lpstr>
      <vt:lpstr>Population Structure</vt:lpstr>
      <vt:lpstr>PowerPoint Presentation</vt:lpstr>
      <vt:lpstr>Why Does Population Growth Vary among Regions?</vt:lpstr>
      <vt:lpstr>The Demographic Transition Model</vt:lpstr>
      <vt:lpstr>The Demographic Transition Model</vt:lpstr>
      <vt:lpstr>The Demographic Transition Model</vt:lpstr>
      <vt:lpstr>The Demographic Transition Model</vt:lpstr>
      <vt:lpstr>PowerPoint Presentation</vt:lpstr>
      <vt:lpstr>Why Does Population Growth Vary among Regions?</vt:lpstr>
      <vt:lpstr>PowerPoint Presentation</vt:lpstr>
      <vt:lpstr>Why Does Population Growth Vary among Regions?</vt:lpstr>
      <vt:lpstr>Why Does Population Growth Vary among Regions?</vt:lpstr>
      <vt:lpstr>Key Issues – Example Question</vt:lpstr>
      <vt:lpstr>Key Issues</vt:lpstr>
      <vt:lpstr>Key Issues</vt:lpstr>
      <vt:lpstr>Why Do Some Regions Face Health Threats?</vt:lpstr>
      <vt:lpstr>Why Do Some Regions Face Health Threats?</vt:lpstr>
      <vt:lpstr>PowerPoint Presentation</vt:lpstr>
      <vt:lpstr>Why Do Some Regions Face Health Threats?</vt:lpstr>
      <vt:lpstr>PowerPoint Presentation</vt:lpstr>
      <vt:lpstr>Why Do Some Regions Face Health Threats?</vt:lpstr>
      <vt:lpstr>Summary</vt:lpstr>
    </vt:vector>
  </TitlesOfParts>
  <Company>Alachua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Geography</dc:title>
  <dc:creator>Bhakta D. Bosworth</dc:creator>
  <cp:lastModifiedBy>Bhakta D. Bosworth</cp:lastModifiedBy>
  <cp:revision>25</cp:revision>
  <dcterms:created xsi:type="dcterms:W3CDTF">2015-09-29T15:49:16Z</dcterms:created>
  <dcterms:modified xsi:type="dcterms:W3CDTF">2015-09-30T15:36:16Z</dcterms:modified>
</cp:coreProperties>
</file>