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32" r:id="rId1"/>
  </p:sldMasterIdLst>
  <p:notesMasterIdLst>
    <p:notesMasterId r:id="rId5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306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91" d="100"/>
          <a:sy n="91" d="100"/>
        </p:scale>
        <p:origin x="23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8A64B-9409-4822-AB04-86408E8CDE64}" type="datetimeFigureOut">
              <a:rPr lang="en-US"/>
              <a:t>4/20/2015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C97DD-88A7-437A-836B-43FDF4FE8E3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78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1947E-06C9-4088-A1A3-B99369CD1DE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843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6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747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7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60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625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27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50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90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548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5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E36636D-D922-432D-A958-524484B5923D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9866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Analyzing Political Geography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969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European 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55196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Monetary Union</a:t>
            </a:r>
          </a:p>
          <a:p>
            <a:pPr lvl="2"/>
            <a:r>
              <a:rPr lang="en-US" dirty="0" smtClean="0"/>
              <a:t>Currency became the Euro</a:t>
            </a:r>
          </a:p>
          <a:p>
            <a:pPr lvl="2"/>
            <a:r>
              <a:rPr lang="en-US" dirty="0" smtClean="0"/>
              <a:t>Eliminated the cost of currency exchange fees</a:t>
            </a:r>
          </a:p>
          <a:p>
            <a:pPr lvl="2"/>
            <a:r>
              <a:rPr lang="en-US" dirty="0" smtClean="0"/>
              <a:t>Only the UK retained its own currency</a:t>
            </a:r>
          </a:p>
          <a:p>
            <a:pPr lvl="3"/>
            <a:r>
              <a:rPr lang="en-US" dirty="0" smtClean="0"/>
              <a:t>The British Pound is more valuable than the Euro and would cause economic problems in the UK</a:t>
            </a:r>
          </a:p>
          <a:p>
            <a:pPr lvl="1"/>
            <a:r>
              <a:rPr lang="en-US" dirty="0" smtClean="0"/>
              <a:t>Judicial Union</a:t>
            </a:r>
          </a:p>
          <a:p>
            <a:pPr lvl="2"/>
            <a:r>
              <a:rPr lang="en-US" dirty="0" smtClean="0"/>
              <a:t>The European Court of Justice in Luxembourg provides a legal venue for cases between litigants in separate EU member states</a:t>
            </a:r>
          </a:p>
          <a:p>
            <a:pPr lvl="2"/>
            <a:r>
              <a:rPr lang="en-US" dirty="0" smtClean="0"/>
              <a:t>A European Court of Human Rights has been established to preserve civil rights regardless of their member states' local laws</a:t>
            </a:r>
          </a:p>
          <a:p>
            <a:pPr lvl="1"/>
            <a:r>
              <a:rPr lang="en-US" dirty="0" smtClean="0"/>
              <a:t>Legislative and Regulatory Bodies</a:t>
            </a:r>
          </a:p>
          <a:p>
            <a:pPr lvl="2"/>
            <a:r>
              <a:rPr lang="en-US" dirty="0" smtClean="0"/>
              <a:t>785-seat  EU Parliament was established to propose and approve laws within the union</a:t>
            </a:r>
          </a:p>
          <a:p>
            <a:pPr lvl="2"/>
            <a:r>
              <a:rPr lang="en-US" dirty="0" smtClean="0"/>
              <a:t>The European Commission is a separate council with one seat for each member state</a:t>
            </a:r>
          </a:p>
          <a:p>
            <a:pPr lvl="3"/>
            <a:r>
              <a:rPr lang="en-US" dirty="0" smtClean="0"/>
              <a:t>The European Commission also acts as the executive branch of the union to enact programs and enforce regulations set by the EU Parliament and Council.</a:t>
            </a:r>
          </a:p>
          <a:p>
            <a:pPr lvl="3"/>
            <a:r>
              <a:rPr lang="en-US" dirty="0" smtClean="0"/>
              <a:t>The EU Commission president is appointed by the European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88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About the European 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7197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EU acts as one state economy that is competitive with other national economies such as the US, Japan, and China</a:t>
            </a:r>
          </a:p>
          <a:p>
            <a:pPr lvl="1"/>
            <a:r>
              <a:rPr lang="en-US" dirty="0" smtClean="0"/>
              <a:t>Records from the 2008 CIA World </a:t>
            </a:r>
            <a:r>
              <a:rPr lang="en-US" dirty="0" err="1" smtClean="0"/>
              <a:t>Factbook</a:t>
            </a:r>
            <a:r>
              <a:rPr lang="en-US" dirty="0" smtClean="0"/>
              <a:t> state that the EU has expanded to a near 19 trillion dollar economy in comparison to the 14 trillion dollar US Economy</a:t>
            </a:r>
          </a:p>
          <a:p>
            <a:r>
              <a:rPr lang="en-US" dirty="0" smtClean="0"/>
              <a:t>The EU government’s main source of revenue is a 17.5% sales tax, the Value-Added Tax(VAT)</a:t>
            </a:r>
          </a:p>
          <a:p>
            <a:pPr lvl="1"/>
            <a:r>
              <a:rPr lang="en-US" dirty="0" smtClean="0"/>
              <a:t>Many argue that EU governance has increased the prices of many European goods</a:t>
            </a:r>
          </a:p>
          <a:p>
            <a:pPr lvl="1"/>
            <a:r>
              <a:rPr lang="en-US" dirty="0" smtClean="0"/>
              <a:t>Member state governments have also complained that European courts have threatened the sovereignty of courts and laws</a:t>
            </a:r>
          </a:p>
          <a:p>
            <a:r>
              <a:rPr lang="en-US" dirty="0" smtClean="0"/>
              <a:t>Open borders exacerbate the crime rate</a:t>
            </a:r>
          </a:p>
          <a:p>
            <a:pPr lvl="1"/>
            <a:r>
              <a:rPr lang="en-US" dirty="0" smtClean="0"/>
              <a:t>Once a person enters EU’s borders, they are free to move from country to country regardless of their citizenship which makes it difficult to prevent crime</a:t>
            </a:r>
          </a:p>
          <a:p>
            <a:pPr lvl="1"/>
            <a:r>
              <a:rPr lang="en-US" dirty="0" smtClean="0"/>
              <a:t>Externally, the EU has strengthened their borders against illegal immigration and the flow of illegal goods - “</a:t>
            </a:r>
            <a:r>
              <a:rPr lang="en-US" dirty="0" smtClean="0">
                <a:solidFill>
                  <a:schemeClr val="accent6"/>
                </a:solidFill>
              </a:rPr>
              <a:t>Fortress Europe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Remains a problem because eastern borders are undefended and only road and rail border crossings are inspected by immigration officers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6"/>
                </a:solidFill>
              </a:rPr>
              <a:t>European Union Constitution </a:t>
            </a:r>
            <a:r>
              <a:rPr lang="en-US" dirty="0" smtClean="0"/>
              <a:t>was proposed for ratification in 2004</a:t>
            </a:r>
          </a:p>
          <a:p>
            <a:pPr lvl="1"/>
            <a:r>
              <a:rPr lang="en-US" dirty="0" smtClean="0"/>
              <a:t>Document was poorly understood by the citizens and members of parliament</a:t>
            </a:r>
          </a:p>
          <a:p>
            <a:pPr lvl="1"/>
            <a:r>
              <a:rPr lang="en-US" dirty="0" smtClean="0"/>
              <a:t>Political leftists saw the constitution as too ‘pro-business’</a:t>
            </a:r>
          </a:p>
          <a:p>
            <a:pPr lvl="1"/>
            <a:r>
              <a:rPr lang="en-US" dirty="0" smtClean="0"/>
              <a:t>The right wing members were against including Turkey in the EU, thus voting ‘no’ as well</a:t>
            </a:r>
          </a:p>
          <a:p>
            <a:pPr lvl="1"/>
            <a:r>
              <a:rPr lang="en-US" dirty="0" smtClean="0"/>
              <a:t>Constitution was voted down in France and Netherlands in 2005, forcing it to be rewritten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731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Supranational Organizations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809461"/>
              </p:ext>
            </p:extLst>
          </p:nvPr>
        </p:nvGraphicFramePr>
        <p:xfrm>
          <a:off x="1070994" y="2416029"/>
          <a:ext cx="10050012" cy="4009939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5025006"/>
                <a:gridCol w="5025006"/>
              </a:tblGrid>
              <a:tr h="888278">
                <a:tc>
                  <a:txBody>
                    <a:bodyPr/>
                    <a:lstStyle/>
                    <a:p>
                      <a:r>
                        <a:rPr lang="en-US" dirty="0"/>
                        <a:t>Examples</a:t>
                      </a:r>
                      <a:r>
                        <a:rPr lang="en-US" baseline="0" dirty="0"/>
                        <a:t> of other Supranational Organizations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Purpose</a:t>
                      </a:r>
                    </a:p>
                  </a:txBody>
                  <a:tcPr/>
                </a:tc>
              </a:tr>
              <a:tr h="507587">
                <a:tc>
                  <a:txBody>
                    <a:bodyPr/>
                    <a:lstStyle/>
                    <a:p>
                      <a:r>
                        <a:rPr lang="en-US" dirty="0"/>
                        <a:t>North Atlantic Free Trade Agreement(NAFTA)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Free Trade Zone</a:t>
                      </a:r>
                    </a:p>
                  </a:txBody>
                  <a:tcPr/>
                </a:tc>
              </a:tr>
              <a:tr h="507587">
                <a:tc>
                  <a:txBody>
                    <a:bodyPr/>
                    <a:lstStyle/>
                    <a:p>
                      <a:r>
                        <a:rPr lang="en-US" dirty="0"/>
                        <a:t>North Atlantic Treaty Organization(NATO)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Military</a:t>
                      </a:r>
                    </a:p>
                  </a:txBody>
                  <a:tcPr/>
                </a:tc>
              </a:tr>
              <a:tr h="799450">
                <a:tc>
                  <a:txBody>
                    <a:bodyPr/>
                    <a:lstStyle/>
                    <a:p>
                      <a:r>
                        <a:rPr lang="en-US" dirty="0"/>
                        <a:t>Organization of Petroleum</a:t>
                      </a:r>
                      <a:r>
                        <a:rPr lang="en-US" baseline="0" dirty="0"/>
                        <a:t> Exporting Countries(OPEC)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Oil Pricing Cartel</a:t>
                      </a:r>
                    </a:p>
                  </a:txBody>
                  <a:tcPr/>
                </a:tc>
              </a:tr>
              <a:tr h="799450">
                <a:tc>
                  <a:txBody>
                    <a:bodyPr/>
                    <a:lstStyle/>
                    <a:p>
                      <a:r>
                        <a:rPr lang="en-US" dirty="0"/>
                        <a:t>World Bank and International Monetary Fund(IMF)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Government</a:t>
                      </a:r>
                      <a:r>
                        <a:rPr lang="en-US" baseline="0" dirty="0"/>
                        <a:t> Loans</a:t>
                      </a:r>
                      <a:endParaRPr lang="en-US" dirty="0"/>
                    </a:p>
                  </a:txBody>
                  <a:tcPr/>
                </a:tc>
              </a:tr>
              <a:tr h="507587">
                <a:tc>
                  <a:txBody>
                    <a:bodyPr/>
                    <a:lstStyle/>
                    <a:p>
                      <a:r>
                        <a:rPr lang="en-US" dirty="0"/>
                        <a:t>Organization of African Union(OAU)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Regional Diplomacy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643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Spatial Concepts of Political Geography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1502271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Territoriality </a:t>
            </a:r>
            <a:r>
              <a:rPr lang="en-US" dirty="0"/>
              <a:t>is the expression of political control over </a:t>
            </a:r>
            <a:r>
              <a:rPr lang="en-US" dirty="0" smtClean="0"/>
              <a:t>space.</a:t>
            </a:r>
            <a:endParaRPr lang="en-US" dirty="0"/>
          </a:p>
          <a:p>
            <a:r>
              <a:rPr lang="en-US" dirty="0"/>
              <a:t>A </a:t>
            </a:r>
            <a:r>
              <a:rPr lang="en-US" dirty="0">
                <a:solidFill>
                  <a:schemeClr val="accent6"/>
                </a:solidFill>
              </a:rPr>
              <a:t>state</a:t>
            </a:r>
            <a:r>
              <a:rPr lang="en-US" dirty="0"/>
              <a:t> implies that the governments controls the land and people who live </a:t>
            </a:r>
            <a:r>
              <a:rPr lang="en-US" dirty="0" smtClean="0"/>
              <a:t>there.</a:t>
            </a:r>
            <a:endParaRPr lang="en-US" dirty="0"/>
          </a:p>
          <a:p>
            <a:r>
              <a:rPr lang="en-US" dirty="0">
                <a:solidFill>
                  <a:schemeClr val="accent6"/>
                </a:solidFill>
              </a:rPr>
              <a:t>Citizenship </a:t>
            </a:r>
            <a:r>
              <a:rPr lang="en-US" dirty="0"/>
              <a:t>is the legal identity of a person based on the state where he was born or where he immigrated </a:t>
            </a:r>
            <a:r>
              <a:rPr lang="en-US" dirty="0" smtClean="0"/>
              <a:t>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170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Borders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2450227"/>
          </a:xfrm>
        </p:spPr>
        <p:txBody>
          <a:bodyPr>
            <a:normAutofit/>
          </a:bodyPr>
          <a:lstStyle/>
          <a:p>
            <a:r>
              <a:rPr lang="en-US" dirty="0"/>
              <a:t>Borders between political states and political sub-unit areas(counties, districts, city limits, </a:t>
            </a:r>
            <a:r>
              <a:rPr lang="en-US" dirty="0" smtClean="0"/>
              <a:t>etc.) </a:t>
            </a:r>
            <a:r>
              <a:rPr lang="en-US" dirty="0"/>
              <a:t>are </a:t>
            </a:r>
            <a:r>
              <a:rPr lang="en-US" dirty="0">
                <a:solidFill>
                  <a:schemeClr val="accent6"/>
                </a:solidFill>
              </a:rPr>
              <a:t>finite </a:t>
            </a:r>
            <a:r>
              <a:rPr lang="en-US" dirty="0" smtClean="0"/>
              <a:t>lines.</a:t>
            </a:r>
            <a:endParaRPr lang="en-US" dirty="0"/>
          </a:p>
          <a:p>
            <a:pPr lvl="1"/>
            <a:r>
              <a:rPr lang="en-US" dirty="0"/>
              <a:t>Must be definable and clear</a:t>
            </a:r>
          </a:p>
          <a:p>
            <a:r>
              <a:rPr lang="en-US" dirty="0"/>
              <a:t>Political borders can be created by </a:t>
            </a:r>
            <a:r>
              <a:rPr lang="en-US" dirty="0">
                <a:solidFill>
                  <a:schemeClr val="accent6"/>
                </a:solidFill>
              </a:rPr>
              <a:t>physical </a:t>
            </a:r>
            <a:r>
              <a:rPr lang="en-US" dirty="0" smtClean="0">
                <a:solidFill>
                  <a:schemeClr val="accent6"/>
                </a:solidFill>
              </a:rPr>
              <a:t>geography.</a:t>
            </a:r>
            <a:endParaRPr lang="en-US" dirty="0">
              <a:solidFill>
                <a:schemeClr val="accent6"/>
              </a:solidFill>
            </a:endParaRPr>
          </a:p>
          <a:p>
            <a:pPr lvl="1"/>
            <a:r>
              <a:rPr lang="en-US" dirty="0"/>
              <a:t>Rivers, water bodies etc…</a:t>
            </a:r>
          </a:p>
          <a:p>
            <a:r>
              <a:rPr lang="en-US" dirty="0"/>
              <a:t>Border lines can be defined by treaties or agreements between states</a:t>
            </a:r>
          </a:p>
          <a:p>
            <a:r>
              <a:rPr lang="en-US" dirty="0"/>
              <a:t>Countries with large </a:t>
            </a:r>
            <a:r>
              <a:rPr lang="en-US" dirty="0">
                <a:solidFill>
                  <a:schemeClr val="accent6"/>
                </a:solidFill>
              </a:rPr>
              <a:t>expatriate</a:t>
            </a:r>
            <a:r>
              <a:rPr lang="en-US" dirty="0"/>
              <a:t> populations have to provide consular services in large foreign </a:t>
            </a:r>
            <a:r>
              <a:rPr lang="en-US" dirty="0" smtClean="0"/>
              <a:t>cities.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66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Enclave and Exclave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2819343"/>
          </a:xfrm>
        </p:spPr>
        <p:txBody>
          <a:bodyPr>
            <a:normAutofit/>
          </a:bodyPr>
          <a:lstStyle/>
          <a:p>
            <a:r>
              <a:rPr lang="en-US" dirty="0"/>
              <a:t>An </a:t>
            </a:r>
            <a:r>
              <a:rPr lang="en-US" dirty="0">
                <a:solidFill>
                  <a:schemeClr val="accent6"/>
                </a:solidFill>
              </a:rPr>
              <a:t>enclave </a:t>
            </a:r>
            <a:r>
              <a:rPr lang="en-US" dirty="0"/>
              <a:t>is a minority culture group concentrated inside a country that is dominated by a different, larger culture </a:t>
            </a:r>
            <a:r>
              <a:rPr lang="en-US" dirty="0" smtClean="0"/>
              <a:t>group.</a:t>
            </a:r>
            <a:endParaRPr lang="en-US" dirty="0"/>
          </a:p>
          <a:p>
            <a:r>
              <a:rPr lang="en-US" dirty="0"/>
              <a:t>An </a:t>
            </a:r>
            <a:r>
              <a:rPr lang="en-US" dirty="0">
                <a:solidFill>
                  <a:schemeClr val="accent6"/>
                </a:solidFill>
              </a:rPr>
              <a:t>exclave </a:t>
            </a:r>
            <a:r>
              <a:rPr lang="en-US" dirty="0"/>
              <a:t>is a fragmented piece of sovereign territory separated by land from the main part of the state’s </a:t>
            </a:r>
            <a:r>
              <a:rPr lang="en-US" dirty="0" smtClean="0"/>
              <a:t>territory.</a:t>
            </a:r>
            <a:endParaRPr lang="en-US" dirty="0"/>
          </a:p>
          <a:p>
            <a:pPr lvl="1"/>
            <a:r>
              <a:rPr lang="en-US" dirty="0"/>
              <a:t>Occasionally, neighboring states attempt to claim exclaves because of </a:t>
            </a:r>
            <a:r>
              <a:rPr lang="en-US" dirty="0" smtClean="0"/>
              <a:t>cultural nationalism.</a:t>
            </a:r>
            <a:endParaRPr lang="en-US" dirty="0"/>
          </a:p>
          <a:p>
            <a:pPr lvl="2"/>
            <a:r>
              <a:rPr lang="en-US" dirty="0"/>
              <a:t>War may break out, but sometimes diplomatic negotiations result in official permanent </a:t>
            </a:r>
            <a:r>
              <a:rPr lang="en-US" dirty="0" smtClean="0"/>
              <a:t>exclaves.</a:t>
            </a:r>
            <a:endParaRPr lang="en-US" dirty="0"/>
          </a:p>
          <a:p>
            <a:pPr lvl="2"/>
            <a:r>
              <a:rPr lang="en-US" dirty="0"/>
              <a:t>Other times states purchase territory or receive fragments f territory under peace </a:t>
            </a:r>
            <a:r>
              <a:rPr lang="en-US" dirty="0" smtClean="0"/>
              <a:t>treaties.</a:t>
            </a:r>
            <a:endParaRPr lang="en-US" dirty="0"/>
          </a:p>
          <a:p>
            <a:pPr lvl="1"/>
            <a:r>
              <a:rPr lang="en-US" dirty="0"/>
              <a:t>Islands are </a:t>
            </a:r>
            <a:r>
              <a:rPr lang="en-US" b="1" u="sng" dirty="0"/>
              <a:t>not</a:t>
            </a:r>
            <a:r>
              <a:rPr lang="en-US" dirty="0"/>
              <a:t> considered </a:t>
            </a:r>
            <a:r>
              <a:rPr lang="en-US" dirty="0" smtClean="0"/>
              <a:t>exclaves.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112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Various Exclaves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380461"/>
              </p:ext>
            </p:extLst>
          </p:nvPr>
        </p:nvGraphicFramePr>
        <p:xfrm>
          <a:off x="971025" y="2111928"/>
          <a:ext cx="10249950" cy="4020426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416650"/>
                <a:gridCol w="3416650"/>
                <a:gridCol w="3416650"/>
              </a:tblGrid>
              <a:tr h="6700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Exclave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Controlling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Separated by</a:t>
                      </a:r>
                    </a:p>
                  </a:txBody>
                  <a:tcPr/>
                </a:tc>
              </a:tr>
              <a:tr h="6700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Alaska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United</a:t>
                      </a:r>
                      <a:r>
                        <a:rPr lang="en-US" baseline="0" dirty="0"/>
                        <a:t> States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Canada</a:t>
                      </a:r>
                    </a:p>
                  </a:txBody>
                  <a:tcPr/>
                </a:tc>
              </a:tr>
              <a:tr h="6700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Kaliningrad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Russia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Lithuania, Belarus</a:t>
                      </a:r>
                    </a:p>
                  </a:txBody>
                  <a:tcPr/>
                </a:tc>
              </a:tr>
              <a:tr h="6700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Nakhchivan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Azerbaijan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Armenia</a:t>
                      </a:r>
                    </a:p>
                  </a:txBody>
                  <a:tcPr/>
                </a:tc>
              </a:tr>
              <a:tr h="6700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Llivia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France</a:t>
                      </a:r>
                    </a:p>
                  </a:txBody>
                  <a:tcPr/>
                </a:tc>
              </a:tr>
              <a:tr h="6700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Ceuta and Melilla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Spain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Morocco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26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Water Borders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7130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the past, borders at sea were poorly defined. Often, more than one sovereign state claimed the same piece of water.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United Nations Conference on the Law of the Seas (UNCLOS, 1982)</a:t>
            </a:r>
          </a:p>
          <a:p>
            <a:pPr lvl="1"/>
            <a:r>
              <a:rPr lang="en-US" dirty="0" smtClean="0"/>
              <a:t>Proposed standard oceanic boundaries for all UN member states, borders at sea are now well defined.</a:t>
            </a:r>
          </a:p>
          <a:p>
            <a:pPr lvl="1"/>
            <a:r>
              <a:rPr lang="en-US" dirty="0" smtClean="0"/>
              <a:t>Fully ratified in 1994</a:t>
            </a:r>
          </a:p>
          <a:p>
            <a:r>
              <a:rPr lang="en-US" dirty="0" smtClean="0"/>
              <a:t>Border system under </a:t>
            </a:r>
            <a:r>
              <a:rPr lang="en-US" dirty="0" smtClean="0">
                <a:solidFill>
                  <a:schemeClr val="accent6"/>
                </a:solidFill>
              </a:rPr>
              <a:t>UNCLOS</a:t>
            </a:r>
            <a:r>
              <a:rPr lang="en-US" dirty="0" smtClean="0"/>
              <a:t> is in two parts</a:t>
            </a:r>
          </a:p>
          <a:p>
            <a:pPr lvl="1"/>
            <a:r>
              <a:rPr lang="en-US" dirty="0" smtClean="0"/>
              <a:t>Territorial Seas</a:t>
            </a:r>
          </a:p>
          <a:p>
            <a:pPr lvl="2"/>
            <a:r>
              <a:rPr lang="en-US" dirty="0" smtClean="0"/>
              <a:t>Includes the area of sea from shore out to the 12-nautical-mile limit. Within 12 nautical miles all the laws of a country apply.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Exclusive Economic Zone(EEZ)</a:t>
            </a:r>
          </a:p>
          <a:p>
            <a:pPr lvl="2"/>
            <a:r>
              <a:rPr lang="en-US" dirty="0" smtClean="0"/>
              <a:t>Within 200 nautical miles of its shores, a state controls all aspects of natural resource exploration and extraction. Includes fisheries, oil and gas production, salvage operations, etc…</a:t>
            </a:r>
          </a:p>
          <a:p>
            <a:pPr lvl="2"/>
            <a:r>
              <a:rPr lang="en-US" dirty="0" smtClean="0"/>
              <a:t>200 nautical miles is beyond the shallow water continental shelf in almost all cases</a:t>
            </a:r>
          </a:p>
          <a:p>
            <a:r>
              <a:rPr lang="en-US" dirty="0" smtClean="0"/>
              <a:t>The high seas</a:t>
            </a:r>
          </a:p>
          <a:p>
            <a:pPr lvl="1"/>
            <a:r>
              <a:rPr lang="en-US" dirty="0" smtClean="0"/>
              <a:t>Technically outside the 12-mile limit. Past that line, cruise ships can open their casinos and ship captains gain the authority to marry couples or arrest thieves onboard their ships</a:t>
            </a:r>
          </a:p>
          <a:p>
            <a:pPr lvl="2"/>
            <a:r>
              <a:rPr lang="en-US" dirty="0" smtClean="0"/>
              <a:t>Possible by the </a:t>
            </a:r>
            <a:r>
              <a:rPr lang="en-US" dirty="0" smtClean="0">
                <a:solidFill>
                  <a:schemeClr val="accent6"/>
                </a:solidFill>
              </a:rPr>
              <a:t>Admiralty Law</a:t>
            </a:r>
            <a:r>
              <a:rPr lang="en-US" dirty="0" smtClean="0"/>
              <a:t>, which dictates legal procedures on the high seas.</a:t>
            </a:r>
          </a:p>
          <a:p>
            <a:r>
              <a:rPr lang="en-US" dirty="0" smtClean="0"/>
              <a:t>Beyond the 200-mile limit, international fishing fleets are free to catch any ocean life they chose in unregulated amounts.</a:t>
            </a:r>
          </a:p>
          <a:p>
            <a:pPr lvl="1"/>
            <a:r>
              <a:rPr lang="en-US" dirty="0" smtClean="0"/>
              <a:t>Exception - International treaties that limit the capture of certain species.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604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Overlapping Borders at Sea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1703607"/>
          </a:xfrm>
        </p:spPr>
        <p:txBody>
          <a:bodyPr>
            <a:normAutofit/>
          </a:bodyPr>
          <a:lstStyle/>
          <a:p>
            <a:r>
              <a:rPr lang="en-US" dirty="0"/>
              <a:t>The UNCLOS makes provisions for a UN </a:t>
            </a:r>
            <a:r>
              <a:rPr lang="en-US" dirty="0">
                <a:solidFill>
                  <a:schemeClr val="accent6"/>
                </a:solidFill>
              </a:rPr>
              <a:t>arbitration board </a:t>
            </a:r>
            <a:r>
              <a:rPr lang="en-US" dirty="0"/>
              <a:t>to settle disputes regarding boundaries at </a:t>
            </a:r>
            <a:r>
              <a:rPr lang="en-US" dirty="0" smtClean="0"/>
              <a:t>sea.</a:t>
            </a:r>
            <a:endParaRPr lang="en-US" dirty="0"/>
          </a:p>
          <a:p>
            <a:r>
              <a:rPr lang="en-US" dirty="0"/>
              <a:t>Often when two countries have overlapping claims, they split the lines </a:t>
            </a:r>
            <a:r>
              <a:rPr lang="en-US" dirty="0" smtClean="0"/>
              <a:t>halfway.</a:t>
            </a:r>
            <a:endParaRPr lang="en-US" dirty="0"/>
          </a:p>
          <a:p>
            <a:r>
              <a:rPr lang="en-US" dirty="0"/>
              <a:t>Difficulties when more than two countries claim the </a:t>
            </a:r>
            <a:r>
              <a:rPr lang="en-US" dirty="0" smtClean="0"/>
              <a:t>sea.</a:t>
            </a:r>
            <a:endParaRPr lang="en-US" dirty="0"/>
          </a:p>
          <a:p>
            <a:pPr lvl="1"/>
            <a:r>
              <a:rPr lang="en-US" dirty="0"/>
              <a:t>If arbitration fails, these will be areas of potential armed </a:t>
            </a:r>
            <a:r>
              <a:rPr lang="en-US" dirty="0" smtClean="0"/>
              <a:t>conflicts.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597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Boundary Origins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2936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Antecedent</a:t>
            </a:r>
          </a:p>
          <a:p>
            <a:pPr lvl="1"/>
            <a:r>
              <a:rPr lang="en-US" dirty="0" smtClean="0"/>
              <a:t>Boundary lines that exist from prehistoric times</a:t>
            </a:r>
          </a:p>
          <a:p>
            <a:pPr lvl="2"/>
            <a:r>
              <a:rPr lang="en-US" dirty="0" smtClean="0"/>
              <a:t>French-Spanish border along the Pyrenees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Relic</a:t>
            </a:r>
          </a:p>
          <a:p>
            <a:pPr lvl="1"/>
            <a:r>
              <a:rPr lang="en-US" dirty="0" smtClean="0"/>
              <a:t>Former state boundaries that still have political or cultural meaning</a:t>
            </a:r>
          </a:p>
          <a:p>
            <a:pPr lvl="2"/>
            <a:r>
              <a:rPr lang="en-US" dirty="0" smtClean="0"/>
              <a:t>Scotland-England border after The Act of Union in 1652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Subsequent</a:t>
            </a:r>
          </a:p>
          <a:p>
            <a:pPr lvl="1"/>
            <a:r>
              <a:rPr lang="en-US" dirty="0" smtClean="0"/>
              <a:t>Lines resulting from conflict or cultural changes(war, migration, etc…)</a:t>
            </a:r>
          </a:p>
          <a:p>
            <a:pPr lvl="2"/>
            <a:r>
              <a:rPr lang="en-US" dirty="0" smtClean="0"/>
              <a:t>German-Polish border after 1945; Kaliningrad to the USSR in 1946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Superimposed</a:t>
            </a:r>
          </a:p>
          <a:p>
            <a:pPr lvl="1"/>
            <a:r>
              <a:rPr lang="en-US" dirty="0" smtClean="0"/>
              <a:t>Lines laid down for political reasons overtop cultural boundaries</a:t>
            </a:r>
          </a:p>
          <a:p>
            <a:pPr lvl="2"/>
            <a:r>
              <a:rPr lang="en-US" dirty="0" smtClean="0"/>
              <a:t>Sub-Saharan Africa after the Berlin Conference; Yugoslavia and Iraq after the 1919 Treaty of Versailles. Both have resulted in recent conflict.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741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Units of Political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Country-</a:t>
            </a:r>
            <a:r>
              <a:rPr lang="en-US" dirty="0" smtClean="0"/>
              <a:t> an identifiable land mass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Nation-</a:t>
            </a:r>
            <a:r>
              <a:rPr lang="en-US" dirty="0" smtClean="0"/>
              <a:t> a population with a single culture</a:t>
            </a:r>
          </a:p>
          <a:p>
            <a:pPr lvl="1"/>
            <a:r>
              <a:rPr lang="en-US" dirty="0" smtClean="0"/>
              <a:t>Same as a culture group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State-</a:t>
            </a:r>
            <a:r>
              <a:rPr lang="en-US" dirty="0" smtClean="0"/>
              <a:t> a population under a single government</a:t>
            </a:r>
          </a:p>
          <a:p>
            <a:pPr lvl="1"/>
            <a:r>
              <a:rPr lang="en-US" dirty="0" smtClean="0"/>
              <a:t>Implies the existence of a sovereign territory</a:t>
            </a:r>
          </a:p>
          <a:p>
            <a:pPr lvl="2"/>
            <a:r>
              <a:rPr lang="en-US" dirty="0" smtClean="0"/>
              <a:t>Sovereignty implies that the state is independent from external control, holds territory, and that it has international recognition from other states or the United Nations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Nation-State</a:t>
            </a:r>
            <a:r>
              <a:rPr lang="en-US" dirty="0" smtClean="0"/>
              <a:t>- a single culture under a single government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008231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997881"/>
              </p:ext>
            </p:extLst>
          </p:nvPr>
        </p:nvGraphicFramePr>
        <p:xfrm>
          <a:off x="6188417" y="2228003"/>
          <a:ext cx="5396706" cy="30175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798902"/>
                <a:gridCol w="1798902"/>
                <a:gridCol w="1798902"/>
              </a:tblGrid>
              <a:tr h="305571">
                <a:tc>
                  <a:txBody>
                    <a:bodyPr/>
                    <a:lstStyle/>
                    <a:p>
                      <a:r>
                        <a:rPr lang="en-US" dirty="0"/>
                        <a:t>Nations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Country</a:t>
                      </a:r>
                    </a:p>
                  </a:txBody>
                  <a:tcPr/>
                </a:tc>
              </a:tr>
              <a:tr h="1222285">
                <a:tc>
                  <a:txBody>
                    <a:bodyPr/>
                    <a:lstStyle/>
                    <a:p>
                      <a:r>
                        <a:rPr lang="en-US" dirty="0"/>
                        <a:t>England, Scotland, Wales, Northern Ireland, Isle of Man, and the Channel Islands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United Kingdom</a:t>
                      </a:r>
                      <a:r>
                        <a:rPr lang="en-US" baseline="0" dirty="0"/>
                        <a:t> of Great Britain and Northern Ireland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Great Britain or the</a:t>
                      </a:r>
                      <a:r>
                        <a:rPr lang="en-US" baseline="0" dirty="0"/>
                        <a:t> British Isles</a:t>
                      </a:r>
                      <a:endParaRPr lang="en-US" dirty="0"/>
                    </a:p>
                  </a:txBody>
                  <a:tcPr/>
                </a:tc>
              </a:tr>
              <a:tr h="993107">
                <a:tc>
                  <a:txBody>
                    <a:bodyPr/>
                    <a:lstStyle/>
                    <a:p>
                      <a:r>
                        <a:rPr lang="en-US" dirty="0"/>
                        <a:t>Han, Manchu, Zhuang, Miao, Uygur, Tibetan,</a:t>
                      </a:r>
                      <a:r>
                        <a:rPr lang="en-US" baseline="0" dirty="0"/>
                        <a:t> etc…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People’s Republic of 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China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6188417" y="5236235"/>
            <a:ext cx="5422392" cy="132593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defTabSz="914400">
              <a:spcBef>
                <a:spcPct val="20000"/>
              </a:spcBef>
              <a:defRPr/>
            </a:pPr>
            <a:r>
              <a:rPr lang="en-US" sz="3200" dirty="0"/>
              <a:t>These examples and most other sovereign states are </a:t>
            </a:r>
            <a:r>
              <a:rPr lang="en-US" sz="3200" dirty="0">
                <a:solidFill>
                  <a:schemeClr val="accent6"/>
                </a:solidFill>
              </a:rPr>
              <a:t>multinational states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/>
              <a:t>Made up of different nations by the manifold of culture groups that have been mixed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/>
              <a:t>Also called </a:t>
            </a:r>
            <a:r>
              <a:rPr lang="en-US" sz="3200" dirty="0">
                <a:solidFill>
                  <a:schemeClr val="accent6"/>
                </a:solidFill>
              </a:rPr>
              <a:t>multi-ethnic states</a:t>
            </a:r>
          </a:p>
        </p:txBody>
      </p:sp>
    </p:spTree>
    <p:extLst>
      <p:ext uri="{BB962C8B-B14F-4D97-AF65-F5344CB8AC3E}">
        <p14:creationId xmlns:p14="http://schemas.microsoft.com/office/powerpoint/2010/main" val="3980645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Border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276061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Physical</a:t>
            </a:r>
          </a:p>
          <a:p>
            <a:pPr lvl="1"/>
            <a:r>
              <a:rPr lang="en-US" dirty="0"/>
              <a:t>Natural boundaries</a:t>
            </a:r>
          </a:p>
          <a:p>
            <a:pPr lvl="2"/>
            <a:r>
              <a:rPr lang="en-US" dirty="0"/>
              <a:t>Lakes, rivers, mountains, etc…</a:t>
            </a:r>
          </a:p>
          <a:p>
            <a:r>
              <a:rPr lang="en-US" dirty="0">
                <a:solidFill>
                  <a:schemeClr val="accent6"/>
                </a:solidFill>
              </a:rPr>
              <a:t>Cultural </a:t>
            </a:r>
          </a:p>
          <a:p>
            <a:pPr lvl="1"/>
            <a:r>
              <a:rPr lang="en-US" dirty="0"/>
              <a:t>Estimated boundaries between nations, ethnic groups, or tribes</a:t>
            </a:r>
          </a:p>
          <a:p>
            <a:r>
              <a:rPr lang="en-US" dirty="0">
                <a:solidFill>
                  <a:schemeClr val="accent6"/>
                </a:solidFill>
              </a:rPr>
              <a:t>Geometric</a:t>
            </a:r>
          </a:p>
          <a:p>
            <a:pPr lvl="1"/>
            <a:r>
              <a:rPr lang="en-US" dirty="0"/>
              <a:t>Boundaries surveyed mostly along latitudinal and longitudinal </a:t>
            </a:r>
            <a:r>
              <a:rPr lang="en-US" dirty="0" smtClean="0"/>
              <a:t>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5221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Boundary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2366337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Definition</a:t>
            </a:r>
          </a:p>
          <a:p>
            <a:pPr lvl="1"/>
            <a:r>
              <a:rPr lang="en-US" dirty="0"/>
              <a:t>When borders are claimed, negotiated, or </a:t>
            </a:r>
            <a:r>
              <a:rPr lang="en-US" dirty="0" smtClean="0"/>
              <a:t>captured.</a:t>
            </a:r>
            <a:endParaRPr lang="en-US" dirty="0"/>
          </a:p>
          <a:p>
            <a:r>
              <a:rPr lang="en-US" dirty="0">
                <a:solidFill>
                  <a:schemeClr val="accent6"/>
                </a:solidFill>
              </a:rPr>
              <a:t>Delimitation</a:t>
            </a:r>
          </a:p>
          <a:p>
            <a:pPr lvl="1"/>
            <a:r>
              <a:rPr lang="en-US" dirty="0"/>
              <a:t>When borders are put on the </a:t>
            </a:r>
            <a:r>
              <a:rPr lang="en-US" dirty="0" smtClean="0"/>
              <a:t>map.</a:t>
            </a:r>
            <a:endParaRPr lang="en-US" dirty="0"/>
          </a:p>
          <a:p>
            <a:r>
              <a:rPr lang="en-US" dirty="0">
                <a:solidFill>
                  <a:schemeClr val="accent6"/>
                </a:solidFill>
              </a:rPr>
              <a:t>Demarcation</a:t>
            </a:r>
          </a:p>
          <a:p>
            <a:pPr lvl="1"/>
            <a:r>
              <a:rPr lang="en-US" dirty="0"/>
              <a:t>When markers are placed on the group to show where borders </a:t>
            </a:r>
            <a:r>
              <a:rPr lang="en-US" dirty="0" smtClean="0"/>
              <a:t>lay.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258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Border Disputes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0352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Definitional</a:t>
            </a:r>
          </a:p>
          <a:p>
            <a:pPr lvl="1"/>
            <a:r>
              <a:rPr lang="en-US" dirty="0" smtClean="0"/>
              <a:t>When border treaties are interpreted two different ways by states.</a:t>
            </a:r>
          </a:p>
          <a:p>
            <a:pPr lvl="2"/>
            <a:r>
              <a:rPr lang="en-US" dirty="0" smtClean="0"/>
              <a:t>Russian-Japanese Kuril Islands under Soviet control in 1945.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Locational</a:t>
            </a:r>
          </a:p>
          <a:p>
            <a:pPr lvl="1"/>
            <a:r>
              <a:rPr lang="en-US" dirty="0" smtClean="0"/>
              <a:t>When the border moves; a river changing course, lake drying up etc…</a:t>
            </a:r>
          </a:p>
          <a:p>
            <a:pPr lvl="2"/>
            <a:r>
              <a:rPr lang="en-US" dirty="0" smtClean="0"/>
              <a:t>India-Bangladesh territory along the Ganges-Brahmaputra River Delta.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Operational</a:t>
            </a:r>
          </a:p>
          <a:p>
            <a:pPr lvl="1"/>
            <a:r>
              <a:rPr lang="en-US" dirty="0" smtClean="0"/>
              <a:t>When borders are agreed to, but passage across the border is a problem.</a:t>
            </a:r>
          </a:p>
          <a:p>
            <a:pPr lvl="2"/>
            <a:r>
              <a:rPr lang="en-US" dirty="0" smtClean="0"/>
              <a:t>New passport requirements for entry into the U.S. after 9/11.</a:t>
            </a:r>
          </a:p>
          <a:p>
            <a:r>
              <a:rPr lang="en-US" dirty="0" err="1" smtClean="0">
                <a:solidFill>
                  <a:schemeClr val="accent6"/>
                </a:solidFill>
              </a:rPr>
              <a:t>Allocational</a:t>
            </a:r>
            <a:endParaRPr lang="en-US" dirty="0" smtClean="0">
              <a:solidFill>
                <a:schemeClr val="accent6"/>
              </a:solidFill>
            </a:endParaRPr>
          </a:p>
          <a:p>
            <a:pPr lvl="1"/>
            <a:r>
              <a:rPr lang="en-US" dirty="0" smtClean="0"/>
              <a:t>When a resource lies on two sides of a border.</a:t>
            </a:r>
          </a:p>
          <a:p>
            <a:pPr lvl="2"/>
            <a:r>
              <a:rPr lang="en-US" dirty="0" smtClean="0"/>
              <a:t>Mexico-United States river allocations for irrigation and drinking water on the Colorado River and Rio Grande.</a:t>
            </a:r>
          </a:p>
        </p:txBody>
      </p:sp>
    </p:spTree>
    <p:extLst>
      <p:ext uri="{BB962C8B-B14F-4D97-AF65-F5344CB8AC3E}">
        <p14:creationId xmlns:p14="http://schemas.microsoft.com/office/powerpoint/2010/main" val="14012407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1821053"/>
          </a:xfrm>
        </p:spPr>
        <p:txBody>
          <a:bodyPr/>
          <a:lstStyle/>
          <a:p>
            <a:r>
              <a:rPr lang="en-US" dirty="0"/>
              <a:t>Open and undefined territory</a:t>
            </a:r>
          </a:p>
          <a:p>
            <a:pPr lvl="1"/>
            <a:r>
              <a:rPr lang="en-US" dirty="0"/>
              <a:t>Few disputed small frontier regions in the world today</a:t>
            </a:r>
          </a:p>
          <a:p>
            <a:r>
              <a:rPr lang="en-US" dirty="0"/>
              <a:t>Only remaining large land frontier is </a:t>
            </a:r>
            <a:r>
              <a:rPr lang="en-US" dirty="0">
                <a:solidFill>
                  <a:schemeClr val="accent6"/>
                </a:solidFill>
              </a:rPr>
              <a:t>Antarctica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Antarctic Treaty(1959) </a:t>
            </a:r>
            <a:r>
              <a:rPr lang="en-US" dirty="0"/>
              <a:t>has set aside the continent for scientific research and prohibits any military action and commercial mineral or energy extraction</a:t>
            </a:r>
          </a:p>
        </p:txBody>
      </p:sp>
    </p:spTree>
    <p:extLst>
      <p:ext uri="{BB962C8B-B14F-4D97-AF65-F5344CB8AC3E}">
        <p14:creationId xmlns:p14="http://schemas.microsoft.com/office/powerpoint/2010/main" val="21251481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Post-Colonial Boundary Conflicts:</a:t>
            </a:r>
            <a:br>
              <a:rPr lang="en-US" dirty="0"/>
            </a:br>
            <a:r>
              <a:rPr lang="en-US" dirty="0"/>
              <a:t>The Berlin Conference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chemeClr val="accent6"/>
                </a:solidFill>
              </a:rPr>
              <a:t>Berlin </a:t>
            </a:r>
            <a:r>
              <a:rPr lang="en-US" dirty="0" smtClean="0">
                <a:solidFill>
                  <a:schemeClr val="accent6"/>
                </a:solidFill>
              </a:rPr>
              <a:t>Conference (</a:t>
            </a:r>
            <a:r>
              <a:rPr lang="en-US" dirty="0">
                <a:solidFill>
                  <a:schemeClr val="accent6"/>
                </a:solidFill>
              </a:rPr>
              <a:t>1884) </a:t>
            </a:r>
            <a:r>
              <a:rPr lang="en-US" dirty="0"/>
              <a:t>was a diplomatic meeting between the European colonial powers to set the internal political boundaries in </a:t>
            </a:r>
            <a:r>
              <a:rPr lang="en-US" dirty="0" smtClean="0"/>
              <a:t>Africa.</a:t>
            </a:r>
            <a:endParaRPr lang="en-US" dirty="0"/>
          </a:p>
          <a:p>
            <a:pPr lvl="1"/>
            <a:r>
              <a:rPr lang="en-US" dirty="0"/>
              <a:t>Diplomats divided up African </a:t>
            </a:r>
            <a:r>
              <a:rPr lang="en-US" dirty="0" smtClean="0"/>
              <a:t>land.</a:t>
            </a:r>
            <a:endParaRPr lang="en-US" dirty="0"/>
          </a:p>
          <a:p>
            <a:pPr lvl="1"/>
            <a:r>
              <a:rPr lang="en-US" dirty="0"/>
              <a:t>The final map is very similar to the political boundaries in Africa </a:t>
            </a:r>
            <a:r>
              <a:rPr lang="en-US" dirty="0" smtClean="0"/>
              <a:t>today.</a:t>
            </a:r>
            <a:endParaRPr lang="en-US" dirty="0"/>
          </a:p>
          <a:p>
            <a:pPr lvl="1"/>
            <a:r>
              <a:rPr lang="en-US" dirty="0"/>
              <a:t>Problem was that the European-made boundaries do not correspond to cultural </a:t>
            </a:r>
            <a:r>
              <a:rPr lang="en-US" dirty="0" smtClean="0"/>
              <a:t>boundaries.</a:t>
            </a:r>
            <a:endParaRPr lang="en-US" dirty="0"/>
          </a:p>
          <a:p>
            <a:pPr lvl="2"/>
            <a:r>
              <a:rPr lang="en-US" dirty="0"/>
              <a:t>This superimposed boundary is referred to by Africans as “</a:t>
            </a:r>
            <a:r>
              <a:rPr lang="en-US" dirty="0">
                <a:solidFill>
                  <a:schemeClr val="accent6"/>
                </a:solidFill>
              </a:rPr>
              <a:t>Tyranny of the Map</a:t>
            </a:r>
            <a:r>
              <a:rPr lang="en-US" dirty="0" smtClean="0"/>
              <a:t>”.</a:t>
            </a:r>
            <a:endParaRPr lang="en-US" dirty="0"/>
          </a:p>
          <a:p>
            <a:pPr lvl="2"/>
            <a:r>
              <a:rPr lang="en-US" dirty="0"/>
              <a:t>Europe arranged Africa into large nation-states whereas Africa was traditionally organized into a tribal identity at a smaller </a:t>
            </a:r>
            <a:r>
              <a:rPr lang="en-US" dirty="0" smtClean="0"/>
              <a:t>scale.</a:t>
            </a:r>
            <a:endParaRPr lang="en-US" dirty="0"/>
          </a:p>
          <a:p>
            <a:pPr lvl="3"/>
            <a:r>
              <a:rPr lang="en-US" dirty="0"/>
              <a:t>Tribal groups that have traditionally been enemies have been grouped together, causing tribal </a:t>
            </a:r>
            <a:r>
              <a:rPr lang="en-US" dirty="0" smtClean="0"/>
              <a:t>conflict.</a:t>
            </a: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1760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Tyranny of the Map Example: Rwanda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2433449"/>
          </a:xfrm>
        </p:spPr>
        <p:txBody>
          <a:bodyPr>
            <a:normAutofit/>
          </a:bodyPr>
          <a:lstStyle/>
          <a:p>
            <a:r>
              <a:rPr lang="en-US" dirty="0"/>
              <a:t>In 1994, ethnic Hutus and Tutsis fought to control </a:t>
            </a:r>
            <a:r>
              <a:rPr lang="en-US" dirty="0" smtClean="0"/>
              <a:t>Rwanda.</a:t>
            </a:r>
            <a:endParaRPr lang="en-US" dirty="0"/>
          </a:p>
          <a:p>
            <a:pPr lvl="1"/>
            <a:r>
              <a:rPr lang="en-US" dirty="0"/>
              <a:t>Tutsis had migrated to the region approximately 400 years </a:t>
            </a:r>
            <a:r>
              <a:rPr lang="en-US" dirty="0" smtClean="0"/>
              <a:t>earlier.</a:t>
            </a:r>
            <a:endParaRPr lang="en-US" dirty="0"/>
          </a:p>
          <a:p>
            <a:pPr lvl="1"/>
            <a:r>
              <a:rPr lang="en-US" dirty="0"/>
              <a:t>Upon independence from Belgium in 1962, Hutus went about </a:t>
            </a:r>
            <a:r>
              <a:rPr lang="en-US" dirty="0">
                <a:solidFill>
                  <a:schemeClr val="accent6"/>
                </a:solidFill>
              </a:rPr>
              <a:t>ethnic cleansing</a:t>
            </a:r>
            <a:r>
              <a:rPr lang="en-US" dirty="0"/>
              <a:t>, forcing many Tutsi refugees into the former Zaire and </a:t>
            </a:r>
            <a:r>
              <a:rPr lang="en-US" dirty="0" smtClean="0"/>
              <a:t>Uganda.</a:t>
            </a:r>
            <a:endParaRPr lang="en-US" dirty="0"/>
          </a:p>
          <a:p>
            <a:pPr lvl="2"/>
            <a:r>
              <a:rPr lang="en-US" dirty="0"/>
              <a:t>Each ethnic group lost around 500,000 people to the </a:t>
            </a:r>
            <a:r>
              <a:rPr lang="en-US" dirty="0" smtClean="0">
                <a:solidFill>
                  <a:schemeClr val="accent6"/>
                </a:solidFill>
              </a:rPr>
              <a:t>genocide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Today, Hutu v. Tutsi violence has spread to Burundi and eastern parts of the Democratic Republic of Congo, where this violence continues </a:t>
            </a:r>
            <a:r>
              <a:rPr lang="en-US" dirty="0" smtClean="0"/>
              <a:t>today.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6746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Post-Colonial Frontier Border Disputes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79029"/>
              </p:ext>
            </p:extLst>
          </p:nvPr>
        </p:nvGraphicFramePr>
        <p:xfrm>
          <a:off x="681999" y="2181225"/>
          <a:ext cx="10828002" cy="3928524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609334"/>
                <a:gridCol w="3609334"/>
                <a:gridCol w="3609334"/>
              </a:tblGrid>
              <a:tr h="3698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Frontier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States in Dispute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Cause</a:t>
                      </a:r>
                      <a:r>
                        <a:rPr lang="en-US" baseline="0" dirty="0"/>
                        <a:t> or Reason</a:t>
                      </a:r>
                      <a:endParaRPr lang="en-US" dirty="0"/>
                    </a:p>
                  </a:txBody>
                  <a:tcPr/>
                </a:tc>
              </a:tr>
              <a:tr h="91183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Kashmir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India, Pakistan, 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Mountainous region and</a:t>
                      </a:r>
                      <a:r>
                        <a:rPr lang="en-US" baseline="0" dirty="0"/>
                        <a:t> British Partition in 1948(currently in conflict)</a:t>
                      </a:r>
                      <a:endParaRPr lang="en-US" dirty="0"/>
                    </a:p>
                  </a:txBody>
                  <a:tcPr/>
                </a:tc>
              </a:tr>
              <a:tr h="11853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Empty 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Saudi Arabia, United</a:t>
                      </a:r>
                      <a:r>
                        <a:rPr lang="en-US" baseline="0" dirty="0"/>
                        <a:t> Arab Emirates, Oman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 sand</a:t>
                      </a:r>
                      <a:r>
                        <a:rPr lang="en-US" baseline="0" dirty="0"/>
                        <a:t> dune desert(Rub al-Khali)(conflict resolved in 2000)</a:t>
                      </a:r>
                      <a:endParaRPr lang="en-US" dirty="0"/>
                    </a:p>
                  </a:txBody>
                  <a:tcPr/>
                </a:tc>
              </a:tr>
              <a:tr h="145893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Neutral Zones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Saudi Arabia,</a:t>
                      </a:r>
                      <a:r>
                        <a:rPr lang="en-US" baseline="0" dirty="0"/>
                        <a:t> Iraq, Kuwait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Uqair Protocol</a:t>
                      </a:r>
                      <a:r>
                        <a:rPr lang="en-US" baseline="0" dirty="0"/>
                        <a:t> of 1922 and open desert(Saudis and Kuwait settled in 1970)(Saudis and Iraq settled in 1991)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6977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Territorial Morphology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7560220"/>
              </p:ext>
            </p:extLst>
          </p:nvPr>
        </p:nvGraphicFramePr>
        <p:xfrm>
          <a:off x="811635" y="2028039"/>
          <a:ext cx="10568730" cy="3928146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522910"/>
                <a:gridCol w="3522910"/>
                <a:gridCol w="3522910"/>
              </a:tblGrid>
              <a:tr h="396618"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Examples</a:t>
                      </a:r>
                    </a:p>
                  </a:txBody>
                  <a:tcPr/>
                </a:tc>
              </a:tr>
              <a:tr h="396618">
                <a:tc>
                  <a:txBody>
                    <a:bodyPr/>
                    <a:lstStyle/>
                    <a:p>
                      <a:r>
                        <a:rPr lang="en-US" dirty="0"/>
                        <a:t>Compact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Shape without irregularity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Nigeria, Colorado</a:t>
                      </a:r>
                    </a:p>
                  </a:txBody>
                  <a:tcPr/>
                </a:tc>
              </a:tr>
              <a:tr h="684573">
                <a:tc>
                  <a:txBody>
                    <a:bodyPr/>
                    <a:lstStyle/>
                    <a:p>
                      <a:r>
                        <a:rPr lang="en-US" dirty="0"/>
                        <a:t>Fragmented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Broken into pieces; archipelagos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Philippines,</a:t>
                      </a:r>
                      <a:r>
                        <a:rPr lang="en-US" baseline="0" dirty="0"/>
                        <a:t> Indonesia</a:t>
                      </a:r>
                      <a:endParaRPr lang="en-US" dirty="0"/>
                    </a:p>
                  </a:txBody>
                  <a:tcPr/>
                </a:tc>
              </a:tr>
              <a:tr h="396618">
                <a:tc>
                  <a:txBody>
                    <a:bodyPr/>
                    <a:lstStyle/>
                    <a:p>
                      <a:r>
                        <a:rPr lang="en-US" dirty="0"/>
                        <a:t>Elongated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Long</a:t>
                      </a:r>
                      <a:r>
                        <a:rPr lang="en-US" baseline="0" dirty="0"/>
                        <a:t> shaped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Chile,</a:t>
                      </a:r>
                      <a:r>
                        <a:rPr lang="en-US" baseline="0" dirty="0"/>
                        <a:t> Tennessee</a:t>
                      </a:r>
                      <a:endParaRPr lang="en-US" dirty="0"/>
                    </a:p>
                  </a:txBody>
                  <a:tcPr/>
                </a:tc>
              </a:tr>
              <a:tr h="684573">
                <a:tc>
                  <a:txBody>
                    <a:bodyPr/>
                    <a:lstStyle/>
                    <a:p>
                      <a:r>
                        <a:rPr lang="en-US" dirty="0"/>
                        <a:t>Prorupt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Has a panhandle or</a:t>
                      </a:r>
                      <a:r>
                        <a:rPr lang="en-US" baseline="0" dirty="0"/>
                        <a:t> peninsula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Italy, Michigan</a:t>
                      </a:r>
                    </a:p>
                  </a:txBody>
                  <a:tcPr/>
                </a:tc>
              </a:tr>
              <a:tr h="684573">
                <a:tc>
                  <a:txBody>
                    <a:bodyPr/>
                    <a:lstStyle/>
                    <a:p>
                      <a:r>
                        <a:rPr lang="en-US" dirty="0"/>
                        <a:t>Perforated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Has a hole(s)(country,</a:t>
                      </a:r>
                      <a:r>
                        <a:rPr lang="en-US" baseline="0" dirty="0"/>
                        <a:t> large lake)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South Africa, Utah</a:t>
                      </a:r>
                    </a:p>
                  </a:txBody>
                  <a:tcPr/>
                </a:tc>
              </a:tr>
              <a:tr h="684573">
                <a:tc>
                  <a:txBody>
                    <a:bodyPr/>
                    <a:lstStyle/>
                    <a:p>
                      <a:r>
                        <a:rPr lang="en-US" dirty="0"/>
                        <a:t>Landlocked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Has no</a:t>
                      </a:r>
                      <a:r>
                        <a:rPr lang="en-US" baseline="0" dirty="0"/>
                        <a:t> sea or ocean borders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Switzerland, Oklahoma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4678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Territorial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219016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Decolonization </a:t>
            </a:r>
            <a:r>
              <a:rPr lang="en-US" dirty="0"/>
              <a:t>after WWII reduced the area and number of territorial and colonial holdings of the European powers and the United </a:t>
            </a:r>
            <a:r>
              <a:rPr lang="en-US" dirty="0" smtClean="0"/>
              <a:t>States.</a:t>
            </a:r>
            <a:endParaRPr lang="en-US" dirty="0"/>
          </a:p>
          <a:p>
            <a:r>
              <a:rPr lang="en-US" dirty="0">
                <a:solidFill>
                  <a:schemeClr val="accent6"/>
                </a:solidFill>
              </a:rPr>
              <a:t>Annexation </a:t>
            </a:r>
            <a:r>
              <a:rPr lang="en-US" dirty="0"/>
              <a:t>is when territory is added as a result of a land purchase or when a territorial claim is extended through </a:t>
            </a:r>
            <a:r>
              <a:rPr lang="en-US" dirty="0" smtClean="0"/>
              <a:t>incorporation.</a:t>
            </a:r>
            <a:endParaRPr lang="en-US" dirty="0"/>
          </a:p>
          <a:p>
            <a:pPr lvl="1"/>
            <a:r>
              <a:rPr lang="en-US" dirty="0" smtClean="0"/>
              <a:t>Examples:  </a:t>
            </a:r>
          </a:p>
          <a:p>
            <a:pPr lvl="2"/>
            <a:r>
              <a:rPr lang="en-US" dirty="0" smtClean="0"/>
              <a:t>Alaska</a:t>
            </a:r>
            <a:r>
              <a:rPr lang="en-US" dirty="0"/>
              <a:t>, Louisiana Purchase, U.S. Virgin </a:t>
            </a:r>
            <a:r>
              <a:rPr lang="en-US" dirty="0" smtClean="0"/>
              <a:t>Islands.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9930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622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Each state has a capital city because there always needs to be a </a:t>
            </a:r>
            <a:r>
              <a:rPr lang="en-US" dirty="0">
                <a:solidFill>
                  <a:schemeClr val="accent6"/>
                </a:solidFill>
              </a:rPr>
              <a:t>seat of government </a:t>
            </a:r>
            <a:r>
              <a:rPr lang="en-US" dirty="0"/>
              <a:t>where political power is </a:t>
            </a:r>
            <a:r>
              <a:rPr lang="en-US" dirty="0" smtClean="0"/>
              <a:t>centered.</a:t>
            </a:r>
            <a:endParaRPr lang="en-US" dirty="0"/>
          </a:p>
          <a:p>
            <a:r>
              <a:rPr lang="en-US" dirty="0"/>
              <a:t>Some countries have more than one national </a:t>
            </a:r>
            <a:r>
              <a:rPr lang="en-US" dirty="0" smtClean="0"/>
              <a:t>capital.</a:t>
            </a:r>
            <a:endParaRPr lang="en-US" dirty="0"/>
          </a:p>
          <a:p>
            <a:pPr lvl="1"/>
            <a:r>
              <a:rPr lang="en-US" dirty="0"/>
              <a:t>This is done to share power over the regions of the </a:t>
            </a:r>
            <a:r>
              <a:rPr lang="en-US" dirty="0" smtClean="0"/>
              <a:t>country.</a:t>
            </a:r>
            <a:endParaRPr lang="en-US" dirty="0"/>
          </a:p>
          <a:p>
            <a:pPr lvl="1"/>
            <a:r>
              <a:rPr lang="en-US" dirty="0"/>
              <a:t>South Africa(Pretoria, Bloemfontein, Cape Town), Netherlands(Amsterdam, the Hague), etc… </a:t>
            </a:r>
          </a:p>
          <a:p>
            <a:r>
              <a:rPr lang="en-US" dirty="0"/>
              <a:t>Countries can change the location of their </a:t>
            </a:r>
            <a:r>
              <a:rPr lang="en-US" dirty="0" smtClean="0"/>
              <a:t>capital.</a:t>
            </a:r>
            <a:endParaRPr lang="en-US" dirty="0"/>
          </a:p>
          <a:p>
            <a:pPr lvl="1"/>
            <a:r>
              <a:rPr lang="en-US" dirty="0"/>
              <a:t>Sometimes due to a shift in political power or congestion in original </a:t>
            </a:r>
            <a:r>
              <a:rPr lang="en-US" dirty="0" smtClean="0"/>
              <a:t>capital.</a:t>
            </a:r>
            <a:endParaRPr lang="en-US" dirty="0"/>
          </a:p>
          <a:p>
            <a:r>
              <a:rPr lang="en-US" dirty="0"/>
              <a:t>Some new capitals are in planned capital cities located in places where cities did not previously </a:t>
            </a:r>
            <a:r>
              <a:rPr lang="en-US" dirty="0" smtClean="0"/>
              <a:t>exist.</a:t>
            </a:r>
            <a:endParaRPr lang="en-US" dirty="0"/>
          </a:p>
          <a:p>
            <a:pPr lvl="1"/>
            <a:r>
              <a:rPr lang="en-US" dirty="0" smtClean="0"/>
              <a:t>Examples:</a:t>
            </a:r>
            <a:endParaRPr lang="en-US" dirty="0"/>
          </a:p>
          <a:p>
            <a:pPr lvl="2"/>
            <a:r>
              <a:rPr lang="en-US" dirty="0"/>
              <a:t>United States- Moved capital from New York City to Washington D.C.</a:t>
            </a:r>
          </a:p>
          <a:p>
            <a:pPr lvl="2"/>
            <a:r>
              <a:rPr lang="en-US" dirty="0"/>
              <a:t>Brazil- Moved capital from Rio de Janeiro to Brasilia</a:t>
            </a:r>
          </a:p>
          <a:p>
            <a:pPr lvl="2"/>
            <a:r>
              <a:rPr lang="en-US" dirty="0"/>
              <a:t>Australia- Moved capital from Sydney to Canberra</a:t>
            </a:r>
          </a:p>
        </p:txBody>
      </p:sp>
    </p:spTree>
    <p:extLst>
      <p:ext uri="{BB962C8B-B14F-4D97-AF65-F5344CB8AC3E}">
        <p14:creationId xmlns:p14="http://schemas.microsoft.com/office/powerpoint/2010/main" val="171965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Nation-States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2081111"/>
          </a:xfrm>
        </p:spPr>
        <p:txBody>
          <a:bodyPr/>
          <a:lstStyle/>
          <a:p>
            <a:r>
              <a:rPr lang="en-US" dirty="0" smtClean="0"/>
              <a:t>One culture group is represented by a single government</a:t>
            </a:r>
          </a:p>
          <a:p>
            <a:pPr lvl="1"/>
            <a:r>
              <a:rPr lang="en-US" dirty="0" smtClean="0"/>
              <a:t>Many are smaller states or island countries</a:t>
            </a:r>
          </a:p>
          <a:p>
            <a:pPr lvl="2"/>
            <a:r>
              <a:rPr lang="en-US" dirty="0" smtClean="0"/>
              <a:t>EX: Japan; has not seen permanent migration or mass immigration from other culture groups</a:t>
            </a:r>
          </a:p>
          <a:p>
            <a:pPr lvl="3"/>
            <a:r>
              <a:rPr lang="en-US" dirty="0" smtClean="0"/>
              <a:t>National Seclusion Policy</a:t>
            </a:r>
          </a:p>
          <a:p>
            <a:r>
              <a:rPr lang="en-US" dirty="0" smtClean="0"/>
              <a:t>Also, multinational states where the state represents a singular or contemporary culture, in contrast to the ancient culture that the population derived from are also called nation-states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2940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Moved Capitals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2578158"/>
              </p:ext>
            </p:extLst>
          </p:nvPr>
        </p:nvGraphicFramePr>
        <p:xfrm>
          <a:off x="824218" y="2120318"/>
          <a:ext cx="10543564" cy="4246926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635891"/>
                <a:gridCol w="2635891"/>
                <a:gridCol w="2635891"/>
                <a:gridCol w="2635891"/>
              </a:tblGrid>
              <a:tr h="569900">
                <a:tc>
                  <a:txBody>
                    <a:bodyPr/>
                    <a:lstStyle/>
                    <a:p>
                      <a:r>
                        <a:rPr lang="en-US" dirty="0"/>
                        <a:t>New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Old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Reason</a:t>
                      </a:r>
                    </a:p>
                  </a:txBody>
                  <a:tcPr/>
                </a:tc>
              </a:tr>
              <a:tr h="569900">
                <a:tc>
                  <a:txBody>
                    <a:bodyPr/>
                    <a:lstStyle/>
                    <a:p>
                      <a:r>
                        <a:rPr lang="en-US" dirty="0"/>
                        <a:t>Berlin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Bonn, East Berlin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Germany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Reunification</a:t>
                      </a:r>
                    </a:p>
                  </a:txBody>
                  <a:tcPr/>
                </a:tc>
              </a:tr>
              <a:tr h="569900">
                <a:tc>
                  <a:txBody>
                    <a:bodyPr/>
                    <a:lstStyle/>
                    <a:p>
                      <a:r>
                        <a:rPr lang="en-US" dirty="0"/>
                        <a:t>New Delhi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Calcutta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Center</a:t>
                      </a:r>
                      <a:r>
                        <a:rPr lang="en-US" baseline="0" dirty="0"/>
                        <a:t> of colony</a:t>
                      </a:r>
                      <a:endParaRPr lang="en-US" dirty="0"/>
                    </a:p>
                  </a:txBody>
                  <a:tcPr/>
                </a:tc>
              </a:tr>
              <a:tr h="983663">
                <a:tc>
                  <a:txBody>
                    <a:bodyPr/>
                    <a:lstStyle/>
                    <a:p>
                      <a:r>
                        <a:rPr lang="en-US" dirty="0"/>
                        <a:t>Ankara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Istanbul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Turkey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Congestion, centrality</a:t>
                      </a:r>
                    </a:p>
                  </a:txBody>
                  <a:tcPr/>
                </a:tc>
              </a:tr>
              <a:tr h="569900">
                <a:tc>
                  <a:txBody>
                    <a:bodyPr/>
                    <a:lstStyle/>
                    <a:p>
                      <a:r>
                        <a:rPr lang="en-US" dirty="0"/>
                        <a:t>Moscow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St. Petersburg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Russia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Russian Revolution</a:t>
                      </a:r>
                    </a:p>
                  </a:txBody>
                  <a:tcPr/>
                </a:tc>
              </a:tr>
              <a:tr h="983663">
                <a:tc>
                  <a:txBody>
                    <a:bodyPr/>
                    <a:lstStyle/>
                    <a:p>
                      <a:r>
                        <a:rPr lang="en-US" dirty="0"/>
                        <a:t>Jerusalem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Tel Aviv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Israel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Israeli</a:t>
                      </a:r>
                      <a:r>
                        <a:rPr lang="en-US" baseline="0" dirty="0"/>
                        <a:t> annexation of West Bank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1524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Voting for Local and Regional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2794176"/>
          </a:xfrm>
        </p:spPr>
        <p:txBody>
          <a:bodyPr/>
          <a:lstStyle/>
          <a:p>
            <a:r>
              <a:rPr lang="en-US" dirty="0" smtClean="0"/>
              <a:t>All democracies have a parliamentary system where at least one lawmaking body or house has popular representation.</a:t>
            </a:r>
          </a:p>
          <a:p>
            <a:pPr lvl="1"/>
            <a:r>
              <a:rPr lang="en-US" dirty="0" smtClean="0"/>
              <a:t>Each country has its own system in regard to the number of seats and the size of voting districts.</a:t>
            </a:r>
          </a:p>
          <a:p>
            <a:pPr lvl="2"/>
            <a:r>
              <a:rPr lang="en-US" dirty="0" smtClean="0"/>
              <a:t>In the US, division of the 435 seats of the House of Representative is relative to each state’s population.</a:t>
            </a:r>
          </a:p>
          <a:p>
            <a:pPr lvl="3"/>
            <a:r>
              <a:rPr lang="en-US" dirty="0" smtClean="0"/>
              <a:t>Every state is divided into a number of congressional districts, each district having one seat in the Congress.</a:t>
            </a:r>
          </a:p>
          <a:p>
            <a:pPr lvl="4"/>
            <a:r>
              <a:rPr lang="en-US" dirty="0" smtClean="0"/>
              <a:t>California, having the greatest population, has 53.  Wyoming, having the least population, has 1.</a:t>
            </a:r>
          </a:p>
          <a:p>
            <a:pPr lvl="2"/>
            <a:r>
              <a:rPr lang="en-US" dirty="0" smtClean="0"/>
              <a:t>In the United Kingdom and Canada, members of the parliament(MPs) are selected from local constituencies based upon population</a:t>
            </a:r>
          </a:p>
          <a:p>
            <a:pPr lvl="3"/>
            <a:r>
              <a:rPr lang="en-US" dirty="0" smtClean="0"/>
              <a:t>Unlike the United States, these are averaged across the country.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3224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Electoral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377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U.S. presidential elections are decided through voting by the electoral college</a:t>
            </a:r>
          </a:p>
          <a:p>
            <a:pPr lvl="1"/>
            <a:r>
              <a:rPr lang="en-US" dirty="0" smtClean="0"/>
              <a:t>After the November presidential election, electoral votes are assigned state by state in December based on the popular vote in each state</a:t>
            </a:r>
          </a:p>
          <a:p>
            <a:pPr lvl="1"/>
            <a:r>
              <a:rPr lang="en-US" dirty="0" smtClean="0"/>
              <a:t>Most states are “winner takes all,” but a few(Maine, Nebraska, etc…) split electoral votes proportional to the popular vote</a:t>
            </a:r>
          </a:p>
          <a:p>
            <a:r>
              <a:rPr lang="en-US" dirty="0" smtClean="0"/>
              <a:t>The number of electoral votes is based on the total number of representative seats, plus the two senators’ seats from each state</a:t>
            </a:r>
          </a:p>
          <a:p>
            <a:pPr lvl="1"/>
            <a:r>
              <a:rPr lang="en-US" dirty="0" smtClean="0"/>
              <a:t>District of Columbia has 3 electoral votes</a:t>
            </a:r>
          </a:p>
          <a:p>
            <a:pPr lvl="1"/>
            <a:r>
              <a:rPr lang="en-US" dirty="0" smtClean="0"/>
              <a:t>California, the most populated, has 55 electoral votes</a:t>
            </a:r>
          </a:p>
          <a:p>
            <a:pPr lvl="1"/>
            <a:r>
              <a:rPr lang="en-US" dirty="0" smtClean="0"/>
              <a:t>Wyoming, the least populated, has 3 electoral votes</a:t>
            </a:r>
          </a:p>
          <a:p>
            <a:r>
              <a:rPr lang="en-US" dirty="0" smtClean="0"/>
              <a:t>In order to win a presidential election, a president has to have at least 270 of the 535 votes</a:t>
            </a:r>
          </a:p>
          <a:p>
            <a:pPr lvl="1"/>
            <a:r>
              <a:rPr lang="en-US" dirty="0" smtClean="0"/>
              <a:t>If the candidates tie or have fewer than 270 votes due to a third party candidate, Congress chooses the president</a:t>
            </a:r>
          </a:p>
          <a:p>
            <a:r>
              <a:rPr lang="en-US" dirty="0" smtClean="0"/>
              <a:t>Every ten years following the census, the United States reapportions the 435 seats of the House of Representatives</a:t>
            </a:r>
          </a:p>
          <a:p>
            <a:pPr lvl="1"/>
            <a:r>
              <a:rPr lang="en-US" dirty="0" smtClean="0"/>
              <a:t>Can change the number of congressional seats, and, furthermore, the number of electoral votes</a:t>
            </a:r>
          </a:p>
          <a:p>
            <a:pPr lvl="1"/>
            <a:r>
              <a:rPr lang="en-US" dirty="0" smtClean="0"/>
              <a:t>State governments draw new congressional district border lines to reapportion districts into equal-sized populations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6692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Gerrymandering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4"/>
            <a:ext cx="6690024" cy="2721502"/>
          </a:xfrm>
        </p:spPr>
        <p:txBody>
          <a:bodyPr/>
          <a:lstStyle/>
          <a:p>
            <a:r>
              <a:rPr lang="en-US" dirty="0" smtClean="0"/>
              <a:t>Irregularly shaped districts that are highly elongated and </a:t>
            </a:r>
            <a:r>
              <a:rPr lang="en-US" dirty="0" err="1" smtClean="0">
                <a:solidFill>
                  <a:schemeClr val="accent6"/>
                </a:solidFill>
              </a:rPr>
              <a:t>prorupt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are referred to as gerrymandering.</a:t>
            </a:r>
          </a:p>
          <a:p>
            <a:pPr lvl="1"/>
            <a:r>
              <a:rPr lang="en-US" dirty="0" smtClean="0"/>
              <a:t>Named after Massachusetts Governor Elbridge Gerry who first attempted irregularly shaped districts in 1812.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Gerrymandering</a:t>
            </a:r>
          </a:p>
          <a:p>
            <a:pPr lvl="1"/>
            <a:r>
              <a:rPr lang="en-US" dirty="0" smtClean="0"/>
              <a:t>Made outcomes of elections predictable and in favor of the political majority in state government.</a:t>
            </a:r>
          </a:p>
          <a:p>
            <a:pPr lvl="1"/>
            <a:r>
              <a:rPr lang="en-US" dirty="0" smtClean="0"/>
              <a:t>Can be used to encompass minority population centers.</a:t>
            </a:r>
            <a:endParaRPr lang="en-US" dirty="0"/>
          </a:p>
        </p:txBody>
      </p:sp>
      <p:pic>
        <p:nvPicPr>
          <p:cNvPr id="8" name="Picture 2" descr="http://www.commoncause.org/atf/cf/%7BFB3C17E2-CDD1-4DF6-92BE-BD4429893665%7D/Original%20Gerrymande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1217" y="2228004"/>
            <a:ext cx="3691602" cy="38624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01209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Feudalism and Its Decline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230403"/>
          </a:xfrm>
        </p:spPr>
        <p:txBody>
          <a:bodyPr>
            <a:normAutofit/>
          </a:bodyPr>
          <a:lstStyle/>
          <a:p>
            <a:r>
              <a:rPr lang="en-US" dirty="0"/>
              <a:t>Feudal political economies operated with the vast majority of land and wealth being controlled by an </a:t>
            </a:r>
            <a:r>
              <a:rPr lang="en-US" dirty="0">
                <a:solidFill>
                  <a:schemeClr val="accent6"/>
                </a:solidFill>
              </a:rPr>
              <a:t>aristocracy-</a:t>
            </a:r>
            <a:r>
              <a:rPr lang="en-US" dirty="0"/>
              <a:t> a </a:t>
            </a:r>
            <a:r>
              <a:rPr lang="en-US" dirty="0">
                <a:solidFill>
                  <a:schemeClr val="accent6"/>
                </a:solidFill>
              </a:rPr>
              <a:t>peerage </a:t>
            </a:r>
            <a:r>
              <a:rPr lang="en-US" dirty="0"/>
              <a:t>of lords, earls, dukes, kings, queens, etc…</a:t>
            </a:r>
          </a:p>
          <a:p>
            <a:pPr lvl="1"/>
            <a:r>
              <a:rPr lang="en-US" dirty="0"/>
              <a:t>The majority of the population was composed of peasants, commoners, serfs, or </a:t>
            </a:r>
            <a:r>
              <a:rPr lang="en-US" dirty="0" smtClean="0"/>
              <a:t>slaves.</a:t>
            </a:r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system kept the lower classes in a cycle of debt called </a:t>
            </a:r>
            <a:r>
              <a:rPr lang="en-US" dirty="0">
                <a:solidFill>
                  <a:schemeClr val="accent6"/>
                </a:solidFill>
              </a:rPr>
              <a:t>debt </a:t>
            </a:r>
            <a:r>
              <a:rPr lang="en-US" dirty="0" smtClean="0">
                <a:solidFill>
                  <a:schemeClr val="accent6"/>
                </a:solidFill>
              </a:rPr>
              <a:t>peonage.</a:t>
            </a:r>
            <a:endParaRPr lang="en-US" dirty="0">
              <a:solidFill>
                <a:schemeClr val="accent6"/>
              </a:solidFill>
            </a:endParaRPr>
          </a:p>
          <a:p>
            <a:r>
              <a:rPr lang="en-US" dirty="0"/>
              <a:t>Feudal states tended to have an </a:t>
            </a:r>
            <a:r>
              <a:rPr lang="en-US" dirty="0">
                <a:solidFill>
                  <a:schemeClr val="accent6"/>
                </a:solidFill>
              </a:rPr>
              <a:t>absolute </a:t>
            </a:r>
            <a:r>
              <a:rPr lang="en-US" dirty="0" smtClean="0">
                <a:solidFill>
                  <a:schemeClr val="accent6"/>
                </a:solidFill>
              </a:rPr>
              <a:t>monarchy.</a:t>
            </a:r>
            <a:endParaRPr lang="en-US" dirty="0">
              <a:solidFill>
                <a:schemeClr val="accent6"/>
              </a:solidFill>
            </a:endParaRPr>
          </a:p>
          <a:p>
            <a:pPr lvl="1"/>
            <a:r>
              <a:rPr lang="en-US" dirty="0"/>
              <a:t>The supreme aristocrat, a king, prince, or duke, is both </a:t>
            </a:r>
            <a:r>
              <a:rPr lang="en-US" dirty="0">
                <a:solidFill>
                  <a:schemeClr val="accent6"/>
                </a:solidFill>
              </a:rPr>
              <a:t>head of state </a:t>
            </a:r>
            <a:r>
              <a:rPr lang="en-US" dirty="0"/>
              <a:t>and </a:t>
            </a:r>
            <a:r>
              <a:rPr lang="en-US" dirty="0">
                <a:solidFill>
                  <a:schemeClr val="accent6"/>
                </a:solidFill>
              </a:rPr>
              <a:t>head of government</a:t>
            </a:r>
            <a:r>
              <a:rPr lang="en-US" dirty="0"/>
              <a:t>, and does not share power with </a:t>
            </a:r>
            <a:r>
              <a:rPr lang="en-US" dirty="0" smtClean="0"/>
              <a:t>anyone.</a:t>
            </a:r>
            <a:endParaRPr lang="en-US" dirty="0"/>
          </a:p>
          <a:p>
            <a:pPr lvl="1"/>
            <a:r>
              <a:rPr lang="en-US" dirty="0"/>
              <a:t>The concept of absolute monarchy has diminished over time because of revolutions, but does still exist in the Islamic </a:t>
            </a:r>
            <a:r>
              <a:rPr lang="en-US" dirty="0" smtClean="0"/>
              <a:t>world.</a:t>
            </a:r>
            <a:endParaRPr lang="en-US" dirty="0"/>
          </a:p>
          <a:p>
            <a:pPr lvl="2"/>
            <a:r>
              <a:rPr lang="en-US" dirty="0"/>
              <a:t>Saudi Arabia, Brunei, Morocco, Bhutan</a:t>
            </a:r>
          </a:p>
        </p:txBody>
      </p:sp>
    </p:spTree>
    <p:extLst>
      <p:ext uri="{BB962C8B-B14F-4D97-AF65-F5344CB8AC3E}">
        <p14:creationId xmlns:p14="http://schemas.microsoft.com/office/powerpoint/2010/main" val="29632186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Decline of Feudalism and Empires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6"/>
                </a:solidFill>
              </a:rPr>
              <a:t>French Revolution of 1789 </a:t>
            </a:r>
            <a:r>
              <a:rPr lang="en-US" dirty="0" smtClean="0"/>
              <a:t>inspired many monarchs to accept power-sharing with commoners to avoid losing control of their states.</a:t>
            </a:r>
          </a:p>
          <a:p>
            <a:r>
              <a:rPr lang="en-US" dirty="0" smtClean="0"/>
              <a:t>Under a </a:t>
            </a:r>
            <a:r>
              <a:rPr lang="en-US" dirty="0" smtClean="0">
                <a:solidFill>
                  <a:schemeClr val="accent6"/>
                </a:solidFill>
              </a:rPr>
              <a:t>constitutional monarchy</a:t>
            </a:r>
            <a:r>
              <a:rPr lang="en-US" dirty="0" smtClean="0"/>
              <a:t>, the supreme aristocrat remains head of state, but the leader of the elected parliament is the head of government, with integrated legislative and executive powers.</a:t>
            </a:r>
          </a:p>
          <a:p>
            <a:pPr lvl="1"/>
            <a:r>
              <a:rPr lang="en-US" dirty="0" smtClean="0"/>
              <a:t>In most cases this a prime minister or premier, who appoints senior members of parliament to be ministers or secretaries of executive-branch departments.</a:t>
            </a:r>
          </a:p>
          <a:p>
            <a:pPr lvl="1"/>
            <a:r>
              <a:rPr lang="en-US" dirty="0" smtClean="0"/>
              <a:t>In most constitutional monarchies, the monarch retains the power to dismiss parliament; appoints judges, ambassadors, and other officials; is commander and chief of the military; and retains significant land holdings and estates.</a:t>
            </a:r>
          </a:p>
          <a:p>
            <a:pPr lvl="1"/>
            <a:r>
              <a:rPr lang="en-US" dirty="0" smtClean="0"/>
              <a:t>The monarch’s political power is diminished to a symbolic role, and they hold a small position in dictating policy and proposing laws.</a:t>
            </a:r>
          </a:p>
          <a:p>
            <a:pPr lvl="1"/>
            <a:r>
              <a:rPr lang="en-US" dirty="0" smtClean="0"/>
              <a:t>Examples of constitutional monarchies:</a:t>
            </a:r>
          </a:p>
          <a:p>
            <a:pPr lvl="2"/>
            <a:r>
              <a:rPr lang="en-US" dirty="0" smtClean="0"/>
              <a:t>Great Britain, Belgium, Japan, Norway, Denmark, Sweden, Spain, Thailand, Jordan, Cambodia, etc…</a:t>
            </a:r>
          </a:p>
        </p:txBody>
      </p:sp>
    </p:spTree>
    <p:extLst>
      <p:ext uri="{BB962C8B-B14F-4D97-AF65-F5344CB8AC3E}">
        <p14:creationId xmlns:p14="http://schemas.microsoft.com/office/powerpoint/2010/main" val="5148850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Commonwealth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2936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Most retain the British monarch as their head of state, but have their own parliaments and prime ministers as head of government.</a:t>
            </a:r>
          </a:p>
          <a:p>
            <a:r>
              <a:rPr lang="en-US" dirty="0" smtClean="0"/>
              <a:t>A royally appointed governor-general serves as the crown representative in the country.</a:t>
            </a:r>
          </a:p>
          <a:p>
            <a:pPr lvl="1"/>
            <a:r>
              <a:rPr lang="en-US" dirty="0" smtClean="0"/>
              <a:t>The governor-general’s role, like the monarch’s, is mostly a </a:t>
            </a:r>
            <a:r>
              <a:rPr lang="en-US" dirty="0" smtClean="0">
                <a:solidFill>
                  <a:schemeClr val="accent6"/>
                </a:solidFill>
              </a:rPr>
              <a:t>symbolic</a:t>
            </a:r>
            <a:r>
              <a:rPr lang="en-US" dirty="0" smtClean="0"/>
              <a:t> and ceremonial position.</a:t>
            </a:r>
          </a:p>
          <a:p>
            <a:r>
              <a:rPr lang="en-US" dirty="0" smtClean="0"/>
              <a:t>Considered independent sovereign states.</a:t>
            </a:r>
          </a:p>
          <a:p>
            <a:pPr lvl="1"/>
            <a:r>
              <a:rPr lang="en-US" dirty="0" smtClean="0"/>
              <a:t>Do retain some minor political link to the U.K., most provide military support to the U.K. in times of war.</a:t>
            </a:r>
          </a:p>
          <a:p>
            <a:r>
              <a:rPr lang="en-US" dirty="0" smtClean="0"/>
              <a:t>Commonwealth countries:</a:t>
            </a:r>
          </a:p>
          <a:p>
            <a:pPr lvl="1"/>
            <a:r>
              <a:rPr lang="en-US" dirty="0" smtClean="0"/>
              <a:t>Canada, Jamaica, New Zealand, Australia, Bahamas, etc…</a:t>
            </a:r>
          </a:p>
          <a:p>
            <a:r>
              <a:rPr lang="en-US" dirty="0" smtClean="0"/>
              <a:t>Commonwealth countries that do not claim the British monarch as head of state:</a:t>
            </a:r>
          </a:p>
          <a:p>
            <a:pPr lvl="1"/>
            <a:r>
              <a:rPr lang="en-US" dirty="0" smtClean="0"/>
              <a:t>India, Sri Lanka, Pakistan, Nigeria, Kenya, etc…</a:t>
            </a:r>
          </a:p>
          <a:p>
            <a:r>
              <a:rPr lang="en-US" dirty="0" smtClean="0"/>
              <a:t>All commonwealth nations have parliamentary governments that integrate executive, legislative, and judicial powers.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6"/>
                </a:solidFill>
              </a:rPr>
              <a:t>Commonwealth of Nations </a:t>
            </a:r>
            <a:r>
              <a:rPr lang="en-US" dirty="0" smtClean="0"/>
              <a:t>is an important supranational organization that provides trade, education services, government funding, and preferred immigration status between member governments and citizens.</a:t>
            </a:r>
          </a:p>
          <a:p>
            <a:r>
              <a:rPr lang="en-US" dirty="0" smtClean="0"/>
              <a:t>Former colonies that are now dependent territories of the U.K. are not Commonwealth members and are still controlled from London with limited governance. Examples include:</a:t>
            </a:r>
          </a:p>
          <a:p>
            <a:pPr lvl="1"/>
            <a:r>
              <a:rPr lang="en-US" dirty="0" smtClean="0"/>
              <a:t>Cayman Islands, British Virgin Islands, Bermuda, the Falkland Islands, St. Helena, etc…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7969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Free-Market Democracy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2223724"/>
          </a:xfrm>
        </p:spPr>
        <p:txBody>
          <a:bodyPr>
            <a:normAutofit/>
          </a:bodyPr>
          <a:lstStyle/>
          <a:p>
            <a:r>
              <a:rPr lang="en-US" dirty="0"/>
              <a:t>Countries with elected representative parliamentary systems are considered </a:t>
            </a:r>
            <a:r>
              <a:rPr lang="en-US" dirty="0">
                <a:solidFill>
                  <a:schemeClr val="accent6"/>
                </a:solidFill>
              </a:rPr>
              <a:t>free-market </a:t>
            </a:r>
            <a:r>
              <a:rPr lang="en-US" dirty="0" smtClean="0">
                <a:solidFill>
                  <a:schemeClr val="accent6"/>
                </a:solidFill>
              </a:rPr>
              <a:t>democracies.</a:t>
            </a:r>
            <a:endParaRPr lang="en-US" dirty="0">
              <a:solidFill>
                <a:schemeClr val="accent6"/>
              </a:solidFill>
            </a:endParaRPr>
          </a:p>
          <a:p>
            <a:pPr lvl="1"/>
            <a:r>
              <a:rPr lang="en-US" dirty="0"/>
              <a:t>U.S., UK, commonwealth countries, republics, and constitutional monarchies</a:t>
            </a:r>
          </a:p>
          <a:p>
            <a:r>
              <a:rPr lang="en-US" dirty="0"/>
              <a:t>This system generally relies upon balancing the relationship between the elected representative government, its citizens, and business </a:t>
            </a:r>
            <a:r>
              <a:rPr lang="en-US" dirty="0" smtClean="0"/>
              <a:t>interests.</a:t>
            </a:r>
            <a:endParaRPr lang="en-US" dirty="0"/>
          </a:p>
          <a:p>
            <a:pPr lvl="1"/>
            <a:r>
              <a:rPr lang="en-US" dirty="0"/>
              <a:t>Marketplace is not totally </a:t>
            </a:r>
            <a:r>
              <a:rPr lang="en-US" dirty="0" smtClean="0"/>
              <a:t>free.</a:t>
            </a:r>
            <a:endParaRPr lang="en-US" dirty="0"/>
          </a:p>
          <a:p>
            <a:pPr lvl="2"/>
            <a:r>
              <a:rPr lang="en-US" dirty="0"/>
              <a:t>Taxes and regulations by the </a:t>
            </a:r>
            <a:r>
              <a:rPr lang="en-US" dirty="0" smtClean="0"/>
              <a:t>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773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Republic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706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France, Germany, Italy, and many former colonial states are republics, under the broader category of free-market democracy</a:t>
            </a:r>
          </a:p>
          <a:p>
            <a:pPr lvl="1"/>
            <a:r>
              <a:rPr lang="en-US" dirty="0"/>
              <a:t>Some republics are centrally governed from a single </a:t>
            </a:r>
            <a:r>
              <a:rPr lang="en-US" dirty="0" smtClean="0"/>
              <a:t>capital. Example – </a:t>
            </a:r>
            <a:r>
              <a:rPr lang="en-US" dirty="0" smtClean="0">
                <a:solidFill>
                  <a:schemeClr val="accent6"/>
                </a:solidFill>
              </a:rPr>
              <a:t>France.</a:t>
            </a:r>
            <a:endParaRPr lang="en-US" dirty="0">
              <a:solidFill>
                <a:schemeClr val="accent6"/>
              </a:solidFill>
            </a:endParaRPr>
          </a:p>
          <a:p>
            <a:pPr lvl="1"/>
            <a:r>
              <a:rPr lang="en-US" dirty="0"/>
              <a:t>Some are confederations that apportion some government power of legislation and administration to their component states or </a:t>
            </a:r>
            <a:r>
              <a:rPr lang="en-US" dirty="0" smtClean="0"/>
              <a:t>provinces.</a:t>
            </a:r>
            <a:endParaRPr lang="en-US" dirty="0"/>
          </a:p>
          <a:p>
            <a:r>
              <a:rPr lang="en-US" dirty="0">
                <a:solidFill>
                  <a:schemeClr val="accent6"/>
                </a:solidFill>
              </a:rPr>
              <a:t>Republics </a:t>
            </a:r>
            <a:r>
              <a:rPr lang="en-US" dirty="0"/>
              <a:t>are free of </a:t>
            </a:r>
            <a:r>
              <a:rPr lang="en-US" dirty="0" smtClean="0">
                <a:solidFill>
                  <a:schemeClr val="accent6"/>
                </a:solidFill>
              </a:rPr>
              <a:t>aristocratic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smtClean="0">
                <a:solidFill>
                  <a:schemeClr val="accent6"/>
                </a:solidFill>
              </a:rPr>
              <a:t>monarchical</a:t>
            </a:r>
            <a:r>
              <a:rPr lang="en-US" dirty="0" smtClean="0"/>
              <a:t> control.</a:t>
            </a:r>
            <a:endParaRPr lang="en-US" dirty="0"/>
          </a:p>
          <a:p>
            <a:pPr lvl="1"/>
            <a:r>
              <a:rPr lang="en-US" dirty="0"/>
              <a:t>Governments are under control of the “common” people as opposed to hereditary </a:t>
            </a:r>
            <a:r>
              <a:rPr lang="en-US" dirty="0" smtClean="0"/>
              <a:t>monarchy.</a:t>
            </a:r>
            <a:endParaRPr lang="en-US" dirty="0"/>
          </a:p>
          <a:p>
            <a:r>
              <a:rPr lang="en-US" dirty="0"/>
              <a:t>Republics generally have </a:t>
            </a:r>
            <a:r>
              <a:rPr lang="en-US" dirty="0">
                <a:solidFill>
                  <a:schemeClr val="accent6"/>
                </a:solidFill>
              </a:rPr>
              <a:t>separation of </a:t>
            </a:r>
            <a:r>
              <a:rPr lang="en-US" dirty="0" smtClean="0">
                <a:solidFill>
                  <a:schemeClr val="accent6"/>
                </a:solidFill>
              </a:rPr>
              <a:t>powers.</a:t>
            </a:r>
            <a:endParaRPr lang="en-US" dirty="0">
              <a:solidFill>
                <a:schemeClr val="accent6"/>
              </a:solidFill>
            </a:endParaRPr>
          </a:p>
          <a:p>
            <a:pPr lvl="1"/>
            <a:r>
              <a:rPr lang="en-US" dirty="0"/>
              <a:t>The legislative, judicial, and executive branches are all controlled by different people that monitor the other </a:t>
            </a:r>
            <a:r>
              <a:rPr lang="en-US" dirty="0" smtClean="0"/>
              <a:t>branches.</a:t>
            </a:r>
            <a:endParaRPr lang="en-US" dirty="0"/>
          </a:p>
          <a:p>
            <a:pPr lvl="1"/>
            <a:r>
              <a:rPr lang="en-US" dirty="0"/>
              <a:t>Reduces potential of corruption in </a:t>
            </a:r>
            <a:r>
              <a:rPr lang="en-US" dirty="0" smtClean="0"/>
              <a:t>government.</a:t>
            </a:r>
            <a:endParaRPr lang="en-US" dirty="0"/>
          </a:p>
          <a:p>
            <a:r>
              <a:rPr lang="en-US" dirty="0"/>
              <a:t>In the U.S., Mexico, and Argentina, the president is both head of state and head of </a:t>
            </a:r>
            <a:r>
              <a:rPr lang="en-US" dirty="0" smtClean="0"/>
              <a:t>government.</a:t>
            </a:r>
            <a:endParaRPr lang="en-US" dirty="0"/>
          </a:p>
          <a:p>
            <a:pPr lvl="1"/>
            <a:r>
              <a:rPr lang="en-US" dirty="0"/>
              <a:t>In most other republics there is </a:t>
            </a:r>
            <a:r>
              <a:rPr lang="en-US" dirty="0">
                <a:solidFill>
                  <a:schemeClr val="accent6"/>
                </a:solidFill>
              </a:rPr>
              <a:t>executive </a:t>
            </a:r>
            <a:r>
              <a:rPr lang="en-US" dirty="0" smtClean="0">
                <a:solidFill>
                  <a:schemeClr val="accent6"/>
                </a:solidFill>
              </a:rPr>
              <a:t>separation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0863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Flaws of a Republic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Written constitutions of these governments need to be flexible enough to allow governments to deal with political and other crises when they occur.</a:t>
            </a:r>
          </a:p>
          <a:p>
            <a:pPr lvl="1"/>
            <a:r>
              <a:rPr lang="en-US" dirty="0" smtClean="0"/>
              <a:t>The United States has had two constitutions.</a:t>
            </a:r>
          </a:p>
          <a:p>
            <a:pPr lvl="2"/>
            <a:r>
              <a:rPr lang="en-US" dirty="0" smtClean="0"/>
              <a:t>The first being the Articles of Confederation.</a:t>
            </a:r>
          </a:p>
          <a:p>
            <a:pPr lvl="1"/>
            <a:r>
              <a:rPr lang="en-US" dirty="0" smtClean="0"/>
              <a:t>The French have had five different types of government since the revolution.</a:t>
            </a:r>
          </a:p>
          <a:p>
            <a:pPr lvl="2"/>
            <a:r>
              <a:rPr lang="en-US" dirty="0" smtClean="0"/>
              <a:t>Current governmental system in France is known as the “Fifth Republic”.</a:t>
            </a:r>
          </a:p>
          <a:p>
            <a:r>
              <a:rPr lang="en-US" dirty="0" smtClean="0"/>
              <a:t>A constitution can be refined over time by the addition of </a:t>
            </a:r>
            <a:r>
              <a:rPr lang="en-US" dirty="0" smtClean="0">
                <a:solidFill>
                  <a:schemeClr val="accent6"/>
                </a:solidFill>
              </a:rPr>
              <a:t>amendments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One problem is that wealthy businessmen and corporations have replaced the aristocracy.</a:t>
            </a:r>
          </a:p>
          <a:p>
            <a:pPr lvl="1"/>
            <a:r>
              <a:rPr lang="en-US" dirty="0" smtClean="0"/>
              <a:t>Their personal and </a:t>
            </a:r>
            <a:r>
              <a:rPr lang="en-US" dirty="0" smtClean="0">
                <a:solidFill>
                  <a:schemeClr val="accent6"/>
                </a:solidFill>
              </a:rPr>
              <a:t>corporate political influence </a:t>
            </a:r>
            <a:r>
              <a:rPr lang="en-US" dirty="0" smtClean="0"/>
              <a:t>is more influential than thousands of private citizens.</a:t>
            </a:r>
          </a:p>
          <a:p>
            <a:pPr lvl="1"/>
            <a:r>
              <a:rPr lang="en-US" dirty="0" smtClean="0"/>
              <a:t>The purchase of political favoritism to influence the setting of regulations is a constant problem in republics.</a:t>
            </a:r>
          </a:p>
          <a:p>
            <a:pPr lvl="2"/>
            <a:r>
              <a:rPr lang="en-US" dirty="0" smtClean="0"/>
              <a:t>This has created uneven power relations in free-market economies.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182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898264"/>
          </a:xfrm>
        </p:spPr>
        <p:txBody>
          <a:bodyPr/>
          <a:lstStyle/>
          <a:p>
            <a:r>
              <a:rPr lang="en-US" dirty="0"/>
              <a:t>Can be derived from  an existing culture group that desires political representation or independence</a:t>
            </a:r>
          </a:p>
          <a:p>
            <a:pPr lvl="1"/>
            <a:r>
              <a:rPr lang="en-US" dirty="0"/>
              <a:t>Also can be derived from a political state that bonds and unifies culture groups</a:t>
            </a:r>
          </a:p>
        </p:txBody>
      </p:sp>
    </p:spTree>
    <p:extLst>
      <p:ext uri="{BB962C8B-B14F-4D97-AF65-F5344CB8AC3E}">
        <p14:creationId xmlns:p14="http://schemas.microsoft.com/office/powerpoint/2010/main" val="38657488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Marxist-Socialism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One of the main goals of </a:t>
            </a:r>
            <a:r>
              <a:rPr lang="en-US" dirty="0">
                <a:solidFill>
                  <a:schemeClr val="accent6"/>
                </a:solidFill>
              </a:rPr>
              <a:t>Marxism </a:t>
            </a:r>
            <a:r>
              <a:rPr lang="en-US" dirty="0"/>
              <a:t>was to create a </a:t>
            </a:r>
            <a:r>
              <a:rPr lang="en-US" dirty="0">
                <a:solidFill>
                  <a:schemeClr val="accent6"/>
                </a:solidFill>
              </a:rPr>
              <a:t>class-free</a:t>
            </a:r>
            <a:r>
              <a:rPr lang="en-US" dirty="0"/>
              <a:t> society where there were no inequalities in terms of wealth or </a:t>
            </a:r>
            <a:r>
              <a:rPr lang="en-US" dirty="0" smtClean="0"/>
              <a:t>power.</a:t>
            </a:r>
            <a:endParaRPr lang="en-US" dirty="0"/>
          </a:p>
          <a:p>
            <a:pPr lvl="1"/>
            <a:r>
              <a:rPr lang="en-US" dirty="0"/>
              <a:t>The state would own all land and industry, the government would direct economic productivity, and everyone regardless of status would earn the same amount of </a:t>
            </a:r>
            <a:r>
              <a:rPr lang="en-US" dirty="0" smtClean="0"/>
              <a:t>money.</a:t>
            </a:r>
            <a:endParaRPr lang="en-US" dirty="0"/>
          </a:p>
          <a:p>
            <a:r>
              <a:rPr lang="en-US" dirty="0"/>
              <a:t>Could be made possible with a </a:t>
            </a:r>
            <a:r>
              <a:rPr lang="en-US" dirty="0">
                <a:solidFill>
                  <a:schemeClr val="accent6"/>
                </a:solidFill>
              </a:rPr>
              <a:t>planned </a:t>
            </a:r>
            <a:r>
              <a:rPr lang="en-US" dirty="0" smtClean="0">
                <a:solidFill>
                  <a:schemeClr val="accent6"/>
                </a:solidFill>
              </a:rPr>
              <a:t>economy.</a:t>
            </a:r>
            <a:endParaRPr lang="en-US" dirty="0">
              <a:solidFill>
                <a:schemeClr val="accent6"/>
              </a:solidFill>
            </a:endParaRPr>
          </a:p>
          <a:p>
            <a:pPr lvl="1"/>
            <a:r>
              <a:rPr lang="en-US" dirty="0"/>
              <a:t>An economy that would not rely on </a:t>
            </a:r>
            <a:r>
              <a:rPr lang="en-US" dirty="0">
                <a:solidFill>
                  <a:schemeClr val="accent6"/>
                </a:solidFill>
              </a:rPr>
              <a:t>supply and </a:t>
            </a:r>
            <a:r>
              <a:rPr lang="en-US" dirty="0" smtClean="0">
                <a:solidFill>
                  <a:schemeClr val="accent6"/>
                </a:solidFill>
              </a:rPr>
              <a:t>demand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The central government would calculate the economic needs of the state, its industries, and </a:t>
            </a:r>
            <a:r>
              <a:rPr lang="en-US" dirty="0" smtClean="0"/>
              <a:t>people and the </a:t>
            </a:r>
            <a:r>
              <a:rPr lang="en-US" dirty="0"/>
              <a:t>government would then set quotas for </a:t>
            </a:r>
            <a:r>
              <a:rPr lang="en-US" dirty="0" smtClean="0"/>
              <a:t>production.</a:t>
            </a:r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chemeClr val="accent6"/>
                </a:solidFill>
              </a:rPr>
              <a:t>productivity</a:t>
            </a:r>
            <a:r>
              <a:rPr lang="en-US" dirty="0"/>
              <a:t> of the economy would result in a collective wealth that would be shared equally across the population</a:t>
            </a:r>
          </a:p>
          <a:p>
            <a:pPr lvl="1"/>
            <a:r>
              <a:rPr lang="en-US" dirty="0"/>
              <a:t>Utopian ideal, but not possible in </a:t>
            </a:r>
            <a:r>
              <a:rPr lang="en-US" dirty="0" smtClean="0"/>
              <a:t>practice. </a:t>
            </a:r>
          </a:p>
          <a:p>
            <a:pPr lvl="1"/>
            <a:r>
              <a:rPr lang="en-US" dirty="0" smtClean="0"/>
              <a:t>Human beings are not that </a:t>
            </a:r>
            <a:r>
              <a:rPr lang="en-US" dirty="0" smtClean="0">
                <a:solidFill>
                  <a:schemeClr val="accent6"/>
                </a:solidFill>
              </a:rPr>
              <a:t>copacetic</a:t>
            </a:r>
            <a:r>
              <a:rPr lang="en-US" dirty="0" smtClean="0"/>
              <a:t> in cooperation!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5980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43377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Marx died in 1883 and the Union of Soviet Socialist Republics(USSR or Soviet Union) was established in 1917, with the fall of the czar’s absolute monarchy in Russia.</a:t>
            </a:r>
          </a:p>
          <a:p>
            <a:r>
              <a:rPr lang="en-US" dirty="0" smtClean="0"/>
              <a:t>Unintended consequences to the Russian revolution - a bloody civil war, human rights violations, crime in name of the Communist government, and forced migration of millions.</a:t>
            </a:r>
          </a:p>
          <a:p>
            <a:r>
              <a:rPr lang="en-US" dirty="0" smtClean="0"/>
              <a:t>Under Stalin, the USSR developed </a:t>
            </a:r>
            <a:r>
              <a:rPr lang="en-US" dirty="0" smtClean="0">
                <a:solidFill>
                  <a:schemeClr val="accent6"/>
                </a:solidFill>
              </a:rPr>
              <a:t>Five-Year Plans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Long-term economic plans that dictated all production in minute detail.</a:t>
            </a:r>
          </a:p>
          <a:p>
            <a:pPr lvl="1"/>
            <a:r>
              <a:rPr lang="en-US" dirty="0" smtClean="0"/>
              <a:t>When the rest of the world was suffering through the Great Depression, the Soviets were doing comparatively well.</a:t>
            </a:r>
          </a:p>
          <a:p>
            <a:r>
              <a:rPr lang="en-US" dirty="0" smtClean="0"/>
              <a:t>Three classes of Soviet citizens emerged early in the Soviet Union: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The Worker Class- </a:t>
            </a:r>
            <a:r>
              <a:rPr lang="en-US" dirty="0" smtClean="0"/>
              <a:t>Proletariats.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The Communist Party- </a:t>
            </a:r>
            <a:r>
              <a:rPr lang="en-US" dirty="0" smtClean="0"/>
              <a:t>In order to achieve an important position in Soviet society, one had to join the Communist Party.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Military Officer Class- </a:t>
            </a:r>
            <a:r>
              <a:rPr lang="en-US" dirty="0" smtClean="0"/>
              <a:t>High quality of life in comparison to the proletariats.</a:t>
            </a:r>
          </a:p>
          <a:p>
            <a:r>
              <a:rPr lang="en-US" dirty="0" smtClean="0"/>
              <a:t>Over time, the proletariats faced a lack of </a:t>
            </a:r>
            <a:r>
              <a:rPr lang="en-US" dirty="0" smtClean="0">
                <a:solidFill>
                  <a:schemeClr val="accent6"/>
                </a:solidFill>
              </a:rPr>
              <a:t>incentive</a:t>
            </a:r>
            <a:r>
              <a:rPr lang="en-US" dirty="0" smtClean="0"/>
              <a:t> and creative, inventive, and innovative people stagnated.</a:t>
            </a:r>
          </a:p>
          <a:p>
            <a:r>
              <a:rPr lang="en-US" dirty="0" smtClean="0"/>
              <a:t>This lack of incentive affected economic productivity.</a:t>
            </a:r>
          </a:p>
          <a:p>
            <a:pPr lvl="1"/>
            <a:r>
              <a:rPr lang="en-US" dirty="0" smtClean="0"/>
              <a:t>Farms and factories had no reason to produce more that what the quotas stated.</a:t>
            </a:r>
          </a:p>
          <a:p>
            <a:pPr lvl="1"/>
            <a:r>
              <a:rPr lang="en-US" dirty="0" smtClean="0"/>
              <a:t>This resulted in a lack of surplus, leaving store shelves empty and lines of people waiting for rations for food and clothing.</a:t>
            </a:r>
          </a:p>
          <a:p>
            <a:r>
              <a:rPr lang="en-US" dirty="0" smtClean="0"/>
              <a:t>Today, only two Soviet-style Communist countries exist - Cuba and North Korea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5296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29871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positive parts of Communism were recognized in infrastructure and social </a:t>
            </a:r>
            <a:r>
              <a:rPr lang="en-US" dirty="0" smtClean="0"/>
              <a:t>welfare.</a:t>
            </a:r>
            <a:endParaRPr lang="en-US" dirty="0"/>
          </a:p>
          <a:p>
            <a:pPr lvl="1"/>
            <a:r>
              <a:rPr lang="en-US" dirty="0"/>
              <a:t>Health Care</a:t>
            </a:r>
          </a:p>
          <a:p>
            <a:pPr lvl="2"/>
            <a:r>
              <a:rPr lang="en-US" dirty="0"/>
              <a:t>Prior to Communism in the Soviet Union, China, and Cuba, there was little health care available to the common </a:t>
            </a:r>
            <a:r>
              <a:rPr lang="en-US" dirty="0" smtClean="0"/>
              <a:t>people.</a:t>
            </a:r>
            <a:endParaRPr lang="en-US" dirty="0"/>
          </a:p>
          <a:p>
            <a:pPr lvl="2"/>
            <a:r>
              <a:rPr lang="en-US" dirty="0"/>
              <a:t>Socialism states that everyone has a right to health </a:t>
            </a:r>
            <a:r>
              <a:rPr lang="en-US" dirty="0" smtClean="0"/>
              <a:t>care.</a:t>
            </a:r>
            <a:endParaRPr lang="en-US" dirty="0"/>
          </a:p>
          <a:p>
            <a:pPr lvl="1"/>
            <a:r>
              <a:rPr lang="en-US" dirty="0"/>
              <a:t>Infrastructure</a:t>
            </a:r>
          </a:p>
          <a:p>
            <a:pPr lvl="2"/>
            <a:r>
              <a:rPr lang="en-US" dirty="0"/>
              <a:t>Infrastructure programs for public schools, free universities, drinking water, care for the elderly and public transit improved the quality of life in Communist </a:t>
            </a:r>
            <a:r>
              <a:rPr lang="en-US" dirty="0" smtClean="0"/>
              <a:t>society.</a:t>
            </a:r>
            <a:endParaRPr lang="en-US" dirty="0"/>
          </a:p>
          <a:p>
            <a:r>
              <a:rPr lang="en-US" dirty="0"/>
              <a:t>Government leadership and control of health care, education, and pensions are Marxist-Socialist ideals that have been incorporated in Western free-market democracies such as Canada and Great </a:t>
            </a:r>
            <a:r>
              <a:rPr lang="en-US" dirty="0" smtClean="0"/>
              <a:t>Britain.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2321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Centripetal and Centrifugal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1560994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Geopolitics</a:t>
            </a:r>
            <a:r>
              <a:rPr lang="en-US" dirty="0" smtClean="0"/>
              <a:t> relates to the global-scale relationships between sovereign states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Centripetal forces </a:t>
            </a:r>
            <a:r>
              <a:rPr lang="en-US" dirty="0" smtClean="0"/>
              <a:t>are factors that hold together the social and political ties to the state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Centrifugal forces </a:t>
            </a:r>
            <a:r>
              <a:rPr lang="en-US" dirty="0" smtClean="0"/>
              <a:t>are factors that destroy the social and political ties to the state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364682"/>
              </p:ext>
            </p:extLst>
          </p:nvPr>
        </p:nvGraphicFramePr>
        <p:xfrm>
          <a:off x="1524000" y="4027415"/>
          <a:ext cx="9144000" cy="185420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Examples</a:t>
                      </a:r>
                      <a:r>
                        <a:rPr lang="en-US" baseline="0" dirty="0"/>
                        <a:t> of Centripetal Forces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Examples</a:t>
                      </a:r>
                      <a:r>
                        <a:rPr lang="en-US" baseline="0" dirty="0"/>
                        <a:t> of Centrifugal Forces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Political beliefs</a:t>
                      </a:r>
                      <a:r>
                        <a:rPr lang="en-US" baseline="0" dirty="0"/>
                        <a:t> of nationalism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Ethnic, racial, or</a:t>
                      </a:r>
                      <a:r>
                        <a:rPr lang="en-US" baseline="0" dirty="0"/>
                        <a:t> religious difference or conflict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 strong and charismatic national</a:t>
                      </a:r>
                      <a:r>
                        <a:rPr lang="en-US" baseline="0" dirty="0"/>
                        <a:t> leader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Political</a:t>
                      </a:r>
                      <a:r>
                        <a:rPr lang="en-US" baseline="0" dirty="0"/>
                        <a:t> corruption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 effective and productive economy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Failing economic conditions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Effective</a:t>
                      </a:r>
                      <a:r>
                        <a:rPr lang="en-US" baseline="0" dirty="0"/>
                        <a:t> government social welfare programs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Natural disasters</a:t>
                      </a:r>
                      <a:r>
                        <a:rPr lang="en-US" baseline="0" dirty="0"/>
                        <a:t> or a wartime defeat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6315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Balkanization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671761"/>
          </a:xfrm>
        </p:spPr>
        <p:txBody>
          <a:bodyPr/>
          <a:lstStyle/>
          <a:p>
            <a:r>
              <a:rPr lang="en-US" dirty="0" smtClean="0"/>
              <a:t>The Balkan Peninsula has historically been divided among a large number of ethnic and religious groups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680090"/>
              </p:ext>
            </p:extLst>
          </p:nvPr>
        </p:nvGraphicFramePr>
        <p:xfrm>
          <a:off x="490707" y="2919871"/>
          <a:ext cx="11210586" cy="3345338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1941443"/>
                <a:gridCol w="2672184"/>
                <a:gridCol w="1419599"/>
                <a:gridCol w="3423737"/>
                <a:gridCol w="1753623"/>
              </a:tblGrid>
              <a:tr h="343875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Examples of Balkanization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759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Old </a:t>
                      </a:r>
                      <a:r>
                        <a:rPr lang="en-US" dirty="0" smtClean="0"/>
                        <a:t>State (</a:t>
                      </a:r>
                      <a:r>
                        <a:rPr lang="en-US" dirty="0"/>
                        <a:t>end date)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Yugoslavia (</a:t>
                      </a:r>
                      <a:r>
                        <a:rPr lang="en-US" dirty="0"/>
                        <a:t>between 1991-2008)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Austro-Hungarian </a:t>
                      </a:r>
                      <a:r>
                        <a:rPr lang="en-US" dirty="0" smtClean="0"/>
                        <a:t>Empire (</a:t>
                      </a:r>
                      <a:r>
                        <a:rPr lang="en-US" dirty="0"/>
                        <a:t>1918)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USSR (</a:t>
                      </a:r>
                      <a:r>
                        <a:rPr lang="en-US" dirty="0"/>
                        <a:t>1991)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Czechoslovakia (</a:t>
                      </a:r>
                      <a:r>
                        <a:rPr lang="en-US" dirty="0"/>
                        <a:t>1993)</a:t>
                      </a:r>
                    </a:p>
                  </a:txBody>
                  <a:tcPr/>
                </a:tc>
              </a:tr>
              <a:tr h="17908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New States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Slovenia, Croatia, Serbia, Bosnia-Herzegovina,</a:t>
                      </a:r>
                      <a:r>
                        <a:rPr lang="en-US" baseline="0" dirty="0"/>
                        <a:t> Montenegro, Macedonia, Kosovo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Czechoslovakia, Hungary, Austria, Liechtenstein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Russia,</a:t>
                      </a:r>
                      <a:r>
                        <a:rPr lang="en-US" baseline="0" dirty="0"/>
                        <a:t> Belarus, Ukraine, Estonia, Latvia, Lithuania, Moldova, Georgia, Armenia, Azerbaijan, Kazakhstan, Uzbekistan, Tajikistan, Kyrgyzstan, Turkmenistan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Czech Republic, Slovakia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8007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Irredentism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9653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a minority ethnic group desires to break away from a </a:t>
            </a:r>
            <a:r>
              <a:rPr lang="en-US" dirty="0" smtClean="0">
                <a:solidFill>
                  <a:schemeClr val="accent6"/>
                </a:solidFill>
              </a:rPr>
              <a:t>multi-ethnic state </a:t>
            </a:r>
            <a:r>
              <a:rPr lang="en-US" dirty="0" smtClean="0"/>
              <a:t>and form its own </a:t>
            </a:r>
            <a:r>
              <a:rPr lang="en-US" dirty="0" smtClean="0">
                <a:solidFill>
                  <a:schemeClr val="accent6"/>
                </a:solidFill>
              </a:rPr>
              <a:t>nation-state</a:t>
            </a:r>
            <a:r>
              <a:rPr lang="en-US" dirty="0" smtClean="0"/>
              <a:t>, or break away and align itself with a culturally similar state.</a:t>
            </a:r>
          </a:p>
          <a:p>
            <a:pPr lvl="1"/>
            <a:r>
              <a:rPr lang="en-US" dirty="0" smtClean="0"/>
              <a:t>Almost all cases of balkanization fall into one of these two categories.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316113"/>
              </p:ext>
            </p:extLst>
          </p:nvPr>
        </p:nvGraphicFramePr>
        <p:xfrm>
          <a:off x="1524000" y="3235354"/>
          <a:ext cx="9144000" cy="350520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048000"/>
                <a:gridCol w="3048000"/>
                <a:gridCol w="3048000"/>
              </a:tblGrid>
              <a:tr h="404873">
                <a:tc gridSpan="3">
                  <a:txBody>
                    <a:bodyPr/>
                    <a:lstStyle/>
                    <a:p>
                      <a:r>
                        <a:rPr lang="en-US" dirty="0"/>
                        <a:t>Recent Irredentist Conflicts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4873">
                <a:tc>
                  <a:txBody>
                    <a:bodyPr/>
                    <a:lstStyle/>
                    <a:p>
                      <a:r>
                        <a:rPr lang="en-US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Island of Timor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Ossetia</a:t>
                      </a:r>
                    </a:p>
                  </a:txBody>
                  <a:tcPr/>
                </a:tc>
              </a:tr>
              <a:tr h="698821">
                <a:tc>
                  <a:txBody>
                    <a:bodyPr/>
                    <a:lstStyle/>
                    <a:p>
                      <a:r>
                        <a:rPr lang="en-US" dirty="0"/>
                        <a:t>Irredentists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East Timorese(Catholic)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South Ossetia(Muslims)</a:t>
                      </a:r>
                    </a:p>
                  </a:txBody>
                  <a:tcPr/>
                </a:tc>
              </a:tr>
              <a:tr h="698821">
                <a:tc>
                  <a:txBody>
                    <a:bodyPr/>
                    <a:lstStyle/>
                    <a:p>
                      <a:r>
                        <a:rPr lang="en-US" dirty="0"/>
                        <a:t>Resistant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Indonesian(Muslim)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Rep. of Georgia(Christian)</a:t>
                      </a:r>
                    </a:p>
                  </a:txBody>
                  <a:tcPr/>
                </a:tc>
              </a:tr>
              <a:tr h="1297812"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Independence in</a:t>
                      </a:r>
                      <a:r>
                        <a:rPr lang="en-US" baseline="0" dirty="0"/>
                        <a:t> 2002 after UN intervention with Australians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Russian military, as of 2008, protects the autonomous region in Georgia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145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Heartland-Rimland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607224" cy="4315410"/>
          </a:xfrm>
        </p:spPr>
        <p:txBody>
          <a:bodyPr>
            <a:normAutofit/>
          </a:bodyPr>
          <a:lstStyle/>
          <a:p>
            <a:r>
              <a:rPr lang="en-US" dirty="0" smtClean="0"/>
              <a:t>In 1904, British geographer </a:t>
            </a:r>
            <a:r>
              <a:rPr lang="en-US" dirty="0" err="1" smtClean="0">
                <a:solidFill>
                  <a:schemeClr val="accent6"/>
                </a:solidFill>
              </a:rPr>
              <a:t>Halford</a:t>
            </a:r>
            <a:r>
              <a:rPr lang="en-US" dirty="0" smtClean="0">
                <a:solidFill>
                  <a:schemeClr val="accent6"/>
                </a:solidFill>
              </a:rPr>
              <a:t> Mackinder </a:t>
            </a:r>
            <a:r>
              <a:rPr lang="en-US" dirty="0" smtClean="0"/>
              <a:t>proposed what would have become known as the </a:t>
            </a:r>
            <a:r>
              <a:rPr lang="en-US" dirty="0" smtClean="0">
                <a:solidFill>
                  <a:schemeClr val="accent6"/>
                </a:solidFill>
              </a:rPr>
              <a:t>Heartland-</a:t>
            </a:r>
            <a:r>
              <a:rPr lang="en-US" dirty="0" err="1" smtClean="0">
                <a:solidFill>
                  <a:schemeClr val="accent6"/>
                </a:solidFill>
              </a:rPr>
              <a:t>Rimland</a:t>
            </a:r>
            <a:r>
              <a:rPr lang="en-US" dirty="0" smtClean="0">
                <a:solidFill>
                  <a:schemeClr val="accent6"/>
                </a:solidFill>
              </a:rPr>
              <a:t> Model.</a:t>
            </a:r>
          </a:p>
          <a:p>
            <a:pPr lvl="1"/>
            <a:r>
              <a:rPr lang="en-US" dirty="0" smtClean="0"/>
              <a:t>An effort to define the global </a:t>
            </a:r>
            <a:r>
              <a:rPr lang="en-US" dirty="0" smtClean="0">
                <a:solidFill>
                  <a:schemeClr val="accent6"/>
                </a:solidFill>
              </a:rPr>
              <a:t>geopolitical</a:t>
            </a:r>
            <a:r>
              <a:rPr lang="en-US" dirty="0" smtClean="0"/>
              <a:t> landscape and determine areas of potential future conflict.</a:t>
            </a:r>
          </a:p>
          <a:p>
            <a:pPr lvl="1"/>
            <a:r>
              <a:rPr lang="en-US" dirty="0" smtClean="0"/>
              <a:t>Determined that </a:t>
            </a:r>
            <a:r>
              <a:rPr lang="en-US" dirty="0" smtClean="0">
                <a:solidFill>
                  <a:schemeClr val="accent6"/>
                </a:solidFill>
              </a:rPr>
              <a:t>agricultural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/>
                </a:solidFill>
              </a:rPr>
              <a:t>land</a:t>
            </a:r>
            <a:r>
              <a:rPr lang="en-US" dirty="0" smtClean="0"/>
              <a:t> was the primary commodity that states were interested in.</a:t>
            </a:r>
          </a:p>
          <a:p>
            <a:r>
              <a:rPr lang="en-US" dirty="0" smtClean="0"/>
              <a:t>The Eastern European </a:t>
            </a:r>
            <a:r>
              <a:rPr lang="en-US" dirty="0" smtClean="0">
                <a:solidFill>
                  <a:schemeClr val="accent6"/>
                </a:solidFill>
              </a:rPr>
              <a:t>steppe</a:t>
            </a:r>
          </a:p>
          <a:p>
            <a:pPr lvl="1"/>
            <a:r>
              <a:rPr lang="en-US" dirty="0" smtClean="0"/>
              <a:t>A productive area of grain cultivation mostly controlled by the Russian Empire at the time.</a:t>
            </a:r>
          </a:p>
          <a:p>
            <a:pPr lvl="1"/>
            <a:r>
              <a:rPr lang="en-US" dirty="0" smtClean="0"/>
              <a:t>Mackinder labeled it as “</a:t>
            </a:r>
            <a:r>
              <a:rPr lang="en-US" dirty="0" smtClean="0">
                <a:solidFill>
                  <a:schemeClr val="accent6"/>
                </a:solidFill>
              </a:rPr>
              <a:t>The Heartland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The Heartland was always in danger of being invaded by </a:t>
            </a:r>
            <a:r>
              <a:rPr lang="en-US" dirty="0" err="1" smtClean="0"/>
              <a:t>Rimland</a:t>
            </a:r>
            <a:r>
              <a:rPr lang="en-US" dirty="0" smtClean="0"/>
              <a:t> states.</a:t>
            </a:r>
          </a:p>
        </p:txBody>
      </p:sp>
      <p:pic>
        <p:nvPicPr>
          <p:cNvPr id="48130" name="Picture 2" descr="https://wikispooks.com/iframeDocs/FullSpectrumDominance/heartland_riml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8417" y="2655841"/>
            <a:ext cx="5490621" cy="34597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91791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Predictive Power of the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2047555"/>
          </a:xfrm>
        </p:spPr>
        <p:txBody>
          <a:bodyPr>
            <a:normAutofit/>
          </a:bodyPr>
          <a:lstStyle/>
          <a:p>
            <a:r>
              <a:rPr lang="en-US" dirty="0"/>
              <a:t>Mackinder accurately predicted the battle lines of the Eastern Front during </a:t>
            </a:r>
            <a:r>
              <a:rPr lang="en-US" dirty="0" smtClean="0"/>
              <a:t>WWI.</a:t>
            </a:r>
            <a:endParaRPr lang="en-US" dirty="0"/>
          </a:p>
          <a:p>
            <a:r>
              <a:rPr lang="en-US" dirty="0"/>
              <a:t>In 1921, Mackinder expanded the Heartland further into Central </a:t>
            </a:r>
            <a:r>
              <a:rPr lang="en-US" dirty="0" smtClean="0"/>
              <a:t>Europe.</a:t>
            </a:r>
            <a:endParaRPr lang="en-US" dirty="0"/>
          </a:p>
          <a:p>
            <a:pPr lvl="1"/>
            <a:r>
              <a:rPr lang="en-US" dirty="0"/>
              <a:t>Same concept still took hold; land was still the primary </a:t>
            </a:r>
            <a:r>
              <a:rPr lang="en-US" dirty="0">
                <a:solidFill>
                  <a:schemeClr val="accent6"/>
                </a:solidFill>
              </a:rPr>
              <a:t>commodity of </a:t>
            </a:r>
            <a:r>
              <a:rPr lang="en-US" dirty="0" smtClean="0">
                <a:solidFill>
                  <a:schemeClr val="accent6"/>
                </a:solidFill>
              </a:rPr>
              <a:t>conflict.</a:t>
            </a:r>
            <a:endParaRPr lang="en-US" dirty="0">
              <a:solidFill>
                <a:schemeClr val="accent6"/>
              </a:solidFill>
            </a:endParaRPr>
          </a:p>
          <a:p>
            <a:r>
              <a:rPr lang="en-US" dirty="0"/>
              <a:t>Prediction comes true again with the 1931 invasion of Manchuria by the </a:t>
            </a:r>
            <a:r>
              <a:rPr lang="en-US" dirty="0" smtClean="0"/>
              <a:t>Japanese.</a:t>
            </a:r>
            <a:endParaRPr lang="en-US" dirty="0"/>
          </a:p>
          <a:p>
            <a:r>
              <a:rPr lang="en-US" dirty="0"/>
              <a:t>Also comes true again with the 1939 German Invasion of Poland, a Heartland </a:t>
            </a:r>
            <a:r>
              <a:rPr lang="en-US" dirty="0" smtClean="0"/>
              <a:t>country.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327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Shatterbelt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2542506"/>
          </a:xfrm>
        </p:spPr>
        <p:txBody>
          <a:bodyPr>
            <a:normAutofit/>
          </a:bodyPr>
          <a:lstStyle/>
          <a:p>
            <a:r>
              <a:rPr lang="en-US" dirty="0"/>
              <a:t>In 1950, American geographer </a:t>
            </a:r>
            <a:r>
              <a:rPr lang="en-US" dirty="0">
                <a:solidFill>
                  <a:schemeClr val="accent6"/>
                </a:solidFill>
              </a:rPr>
              <a:t>Saul Cohen </a:t>
            </a:r>
            <a:r>
              <a:rPr lang="en-US" dirty="0"/>
              <a:t>proposed the </a:t>
            </a:r>
            <a:r>
              <a:rPr lang="en-US" dirty="0" err="1">
                <a:solidFill>
                  <a:schemeClr val="accent6"/>
                </a:solidFill>
              </a:rPr>
              <a:t>Shatterbelt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accent6"/>
                </a:solidFill>
              </a:rPr>
              <a:t>Theory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He modified Mackinder’s Heartland into the “Pivot Area” and Rimland into the “Inner Crescent</a:t>
            </a:r>
            <a:r>
              <a:rPr lang="en-US" dirty="0" smtClean="0"/>
              <a:t>”.</a:t>
            </a:r>
            <a:endParaRPr lang="en-US" dirty="0"/>
          </a:p>
          <a:p>
            <a:pPr lvl="2"/>
            <a:r>
              <a:rPr lang="en-US" dirty="0"/>
              <a:t>The rest of the World became the “Outer Crescent</a:t>
            </a:r>
            <a:r>
              <a:rPr lang="en-US" dirty="0" smtClean="0"/>
              <a:t>”.</a:t>
            </a:r>
            <a:endParaRPr lang="en-US" dirty="0"/>
          </a:p>
          <a:p>
            <a:r>
              <a:rPr lang="en-US" dirty="0"/>
              <a:t>His concept was that Cold War conflicts would likely occur in the Inner </a:t>
            </a:r>
            <a:r>
              <a:rPr lang="en-US" dirty="0" smtClean="0"/>
              <a:t>Crescent.</a:t>
            </a:r>
            <a:endParaRPr lang="en-US" dirty="0"/>
          </a:p>
          <a:p>
            <a:pPr lvl="1"/>
            <a:r>
              <a:rPr lang="en-US" dirty="0"/>
              <a:t>He pointed out several Shatterbelts, areas of geopolitical </a:t>
            </a:r>
            <a:r>
              <a:rPr lang="en-US" dirty="0" smtClean="0"/>
              <a:t>weakness.</a:t>
            </a:r>
            <a:endParaRPr lang="en-US" dirty="0"/>
          </a:p>
          <a:p>
            <a:r>
              <a:rPr lang="en-US" dirty="0"/>
              <a:t>Shatterbelts accurately predicted numerous areas where wars emerged in the 1950s through the close of the Cold </a:t>
            </a:r>
            <a:r>
              <a:rPr lang="en-US" dirty="0" smtClean="0"/>
              <a:t>War.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90605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Containment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209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Soviet Union and China attempted to create </a:t>
            </a:r>
            <a:r>
              <a:rPr lang="en-US" dirty="0">
                <a:solidFill>
                  <a:schemeClr val="accent6"/>
                </a:solidFill>
              </a:rPr>
              <a:t>buffer states</a:t>
            </a:r>
            <a:r>
              <a:rPr lang="en-US" dirty="0"/>
              <a:t>, lands that would geographically protect them in the Cold War by surrounding </a:t>
            </a:r>
            <a:r>
              <a:rPr lang="en-US" dirty="0" smtClean="0"/>
              <a:t>them.</a:t>
            </a:r>
            <a:endParaRPr lang="en-US" dirty="0"/>
          </a:p>
          <a:p>
            <a:r>
              <a:rPr lang="en-US" dirty="0"/>
              <a:t>U.S. diplomat George Kennan first proposed the strategic policy of </a:t>
            </a:r>
            <a:r>
              <a:rPr lang="en-US" dirty="0">
                <a:solidFill>
                  <a:schemeClr val="accent6"/>
                </a:solidFill>
              </a:rPr>
              <a:t>containment</a:t>
            </a:r>
            <a:r>
              <a:rPr lang="en-US" dirty="0"/>
              <a:t> to the American government in </a:t>
            </a:r>
            <a:r>
              <a:rPr lang="en-US" dirty="0" smtClean="0"/>
              <a:t>1947.</a:t>
            </a:r>
            <a:endParaRPr lang="en-US" dirty="0"/>
          </a:p>
          <a:p>
            <a:pPr lvl="1"/>
            <a:r>
              <a:rPr lang="en-US" dirty="0"/>
              <a:t>Stated that the U.S. and its allies should attempt to build a containment wall around the </a:t>
            </a:r>
            <a:r>
              <a:rPr lang="en-US" dirty="0">
                <a:solidFill>
                  <a:schemeClr val="accent6"/>
                </a:solidFill>
              </a:rPr>
              <a:t>core</a:t>
            </a:r>
            <a:r>
              <a:rPr lang="en-US" dirty="0"/>
              <a:t> Communist </a:t>
            </a:r>
            <a:r>
              <a:rPr lang="en-US" dirty="0" smtClean="0"/>
              <a:t>states.</a:t>
            </a:r>
            <a:endParaRPr lang="en-US" dirty="0"/>
          </a:p>
          <a:p>
            <a:r>
              <a:rPr lang="en-US" dirty="0"/>
              <a:t>A successful strategy at </a:t>
            </a:r>
            <a:r>
              <a:rPr lang="en-US" dirty="0" smtClean="0"/>
              <a:t>first.</a:t>
            </a:r>
            <a:endParaRPr lang="en-US" dirty="0"/>
          </a:p>
          <a:p>
            <a:pPr lvl="1"/>
            <a:r>
              <a:rPr lang="en-US" dirty="0"/>
              <a:t>Communist movements were thwarted in Greece, Iran, and </a:t>
            </a:r>
            <a:r>
              <a:rPr lang="en-US" dirty="0" smtClean="0"/>
              <a:t>Malaysia.</a:t>
            </a:r>
            <a:endParaRPr lang="en-US" dirty="0"/>
          </a:p>
          <a:p>
            <a:pPr lvl="1"/>
            <a:r>
              <a:rPr lang="en-US" dirty="0"/>
              <a:t>West Germany, Italy, and Japan were rebuilt as industrialized free-market democracies as part of the containment </a:t>
            </a:r>
            <a:r>
              <a:rPr lang="en-US" dirty="0" smtClean="0"/>
              <a:t>wall.</a:t>
            </a:r>
            <a:endParaRPr lang="en-US" dirty="0"/>
          </a:p>
          <a:p>
            <a:pPr lvl="1"/>
            <a:r>
              <a:rPr lang="en-US" dirty="0"/>
              <a:t>Later Communist victories showed the containment theory’s limitations put into practice, and Communism even spread to parts of the Outer </a:t>
            </a:r>
            <a:r>
              <a:rPr lang="en-US" dirty="0" smtClean="0"/>
              <a:t>Crescent.</a:t>
            </a:r>
            <a:endParaRPr lang="en-US" dirty="0"/>
          </a:p>
          <a:p>
            <a:r>
              <a:rPr lang="en-US" dirty="0"/>
              <a:t>The U.S. and allied states needed to contain these Soviet-supported </a:t>
            </a:r>
            <a:r>
              <a:rPr lang="en-US" dirty="0">
                <a:solidFill>
                  <a:schemeClr val="accent6"/>
                </a:solidFill>
              </a:rPr>
              <a:t>satellite states </a:t>
            </a:r>
            <a:r>
              <a:rPr lang="en-US" dirty="0"/>
              <a:t>to prevent Communism from spreading </a:t>
            </a:r>
            <a:r>
              <a:rPr lang="en-US" dirty="0" smtClean="0"/>
              <a:t>further.</a:t>
            </a:r>
            <a:endParaRPr lang="en-US" dirty="0"/>
          </a:p>
          <a:p>
            <a:pPr lvl="1"/>
            <a:r>
              <a:rPr lang="en-US" dirty="0"/>
              <a:t>They feared a </a:t>
            </a:r>
            <a:r>
              <a:rPr lang="en-US" dirty="0">
                <a:solidFill>
                  <a:schemeClr val="accent6"/>
                </a:solidFill>
              </a:rPr>
              <a:t>domino effect </a:t>
            </a:r>
            <a:r>
              <a:rPr lang="en-US" dirty="0"/>
              <a:t>in spread of </a:t>
            </a:r>
            <a:r>
              <a:rPr lang="en-US" dirty="0" smtClean="0"/>
              <a:t>Communism.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262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Stateless 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7835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culture group is not included or allowed share in the state political process. Examples include:</a:t>
            </a:r>
          </a:p>
          <a:p>
            <a:pPr lvl="1"/>
            <a:r>
              <a:rPr lang="en-US" dirty="0" smtClean="0"/>
              <a:t>Kurds</a:t>
            </a:r>
          </a:p>
          <a:p>
            <a:pPr lvl="2"/>
            <a:r>
              <a:rPr lang="en-US" dirty="0" smtClean="0"/>
              <a:t>Spread across northern Iraq, western Iran, eastern Syria, and southeastern Turkey</a:t>
            </a:r>
          </a:p>
          <a:p>
            <a:pPr lvl="2"/>
            <a:r>
              <a:rPr lang="en-US" dirty="0" smtClean="0"/>
              <a:t>A semi-autonomous </a:t>
            </a:r>
            <a:r>
              <a:rPr lang="en-US" dirty="0" smtClean="0">
                <a:solidFill>
                  <a:schemeClr val="accent6"/>
                </a:solidFill>
              </a:rPr>
              <a:t>Kurdistan</a:t>
            </a:r>
            <a:r>
              <a:rPr lang="en-US" dirty="0" smtClean="0"/>
              <a:t> has existed; however, full independence is limited geopolitically due to Turkish government resistance to their sovereignty, based upon Kurdish Marxist rebels, the PKK, who have been fighting in Turkey.</a:t>
            </a:r>
          </a:p>
          <a:p>
            <a:pPr lvl="1"/>
            <a:r>
              <a:rPr lang="en-US" dirty="0" smtClean="0"/>
              <a:t>Basques</a:t>
            </a:r>
          </a:p>
          <a:p>
            <a:pPr lvl="2"/>
            <a:r>
              <a:rPr lang="en-US" dirty="0" smtClean="0"/>
              <a:t>Northern Spain and southwestern France who do not have Celtic or Latin cultural or language roots</a:t>
            </a:r>
          </a:p>
          <a:p>
            <a:pPr lvl="2"/>
            <a:r>
              <a:rPr lang="en-US" dirty="0" smtClean="0"/>
              <a:t>Spain has granted limited autonomy, but the Basques want full independence and statehood</a:t>
            </a:r>
          </a:p>
          <a:p>
            <a:pPr lvl="2"/>
            <a:r>
              <a:rPr lang="en-US" dirty="0" smtClean="0"/>
              <a:t>A Basque militant group, </a:t>
            </a:r>
            <a:r>
              <a:rPr lang="en-US" dirty="0" smtClean="0">
                <a:solidFill>
                  <a:schemeClr val="accent6"/>
                </a:solidFill>
              </a:rPr>
              <a:t>ETA</a:t>
            </a:r>
            <a:r>
              <a:rPr lang="en-US" dirty="0" smtClean="0"/>
              <a:t>, has used terror tactics to fight against Spanish rule</a:t>
            </a:r>
          </a:p>
          <a:p>
            <a:pPr lvl="1"/>
            <a:r>
              <a:rPr lang="en-US" dirty="0" smtClean="0"/>
              <a:t>Hmong</a:t>
            </a:r>
          </a:p>
          <a:p>
            <a:pPr lvl="2"/>
            <a:r>
              <a:rPr lang="en-US" dirty="0" smtClean="0"/>
              <a:t>Mountain people who have existed in rural highlands isolated from others in Laos, Vietnam, Thailand, and southern China.</a:t>
            </a:r>
          </a:p>
          <a:p>
            <a:pPr lvl="2"/>
            <a:r>
              <a:rPr lang="en-US" dirty="0" smtClean="0"/>
              <a:t>Alliance with the US against the Communists during the Vietnam War caused many families to leave their homeland.</a:t>
            </a:r>
          </a:p>
          <a:p>
            <a:pPr lvl="2"/>
            <a:r>
              <a:rPr lang="en-US" dirty="0" smtClean="0"/>
              <a:t>Many have resettled in the upper Midwestern states of Wisconsin and Minnesota.</a:t>
            </a:r>
          </a:p>
          <a:p>
            <a:pPr lvl="1"/>
            <a:r>
              <a:rPr lang="en-US" dirty="0" smtClean="0"/>
              <a:t>Other </a:t>
            </a:r>
            <a:r>
              <a:rPr lang="en-US" dirty="0" smtClean="0">
                <a:solidFill>
                  <a:schemeClr val="accent6"/>
                </a:solidFill>
              </a:rPr>
              <a:t>stateless nations </a:t>
            </a:r>
            <a:r>
              <a:rPr lang="en-US" dirty="0" smtClean="0"/>
              <a:t>include, Karen, Gypsies, </a:t>
            </a:r>
            <a:r>
              <a:rPr lang="en-US" dirty="0" err="1" smtClean="0"/>
              <a:t>Karelians</a:t>
            </a:r>
            <a:r>
              <a:rPr lang="en-US" dirty="0" smtClean="0"/>
              <a:t>, Tartars, and Tibetans</a:t>
            </a:r>
          </a:p>
          <a:p>
            <a:pPr lvl="2"/>
            <a:r>
              <a:rPr lang="en-US" dirty="0" smtClean="0"/>
              <a:t>Some groups have been granted limited autonomy, but desire independence from the result of the nationalist movements.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9475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Containment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2374726"/>
          </a:xfrm>
        </p:spPr>
        <p:txBody>
          <a:bodyPr>
            <a:normAutofit/>
          </a:bodyPr>
          <a:lstStyle/>
          <a:p>
            <a:r>
              <a:rPr lang="en-US" dirty="0"/>
              <a:t>Containment had a devastating effect on the economy of the Soviet </a:t>
            </a:r>
            <a:r>
              <a:rPr lang="en-US" dirty="0" smtClean="0"/>
              <a:t>Union.</a:t>
            </a:r>
            <a:endParaRPr lang="en-US" dirty="0"/>
          </a:p>
          <a:p>
            <a:pPr lvl="1"/>
            <a:r>
              <a:rPr lang="en-US" dirty="0"/>
              <a:t>At certain points during the </a:t>
            </a:r>
            <a:r>
              <a:rPr lang="en-US" dirty="0" smtClean="0"/>
              <a:t>Cold War</a:t>
            </a:r>
            <a:r>
              <a:rPr lang="en-US" dirty="0"/>
              <a:t>, it is estimated that 50% of the USSR’s gross national product was focused on military production and other activities to support the expansion of </a:t>
            </a:r>
            <a:r>
              <a:rPr lang="en-US" dirty="0" smtClean="0"/>
              <a:t>Communism.</a:t>
            </a:r>
            <a:endParaRPr lang="en-US" dirty="0"/>
          </a:p>
          <a:p>
            <a:pPr lvl="1"/>
            <a:r>
              <a:rPr lang="en-US" dirty="0"/>
              <a:t>Caused shortages of food and consumer </a:t>
            </a:r>
            <a:r>
              <a:rPr lang="en-US" dirty="0" smtClean="0"/>
              <a:t>goods.</a:t>
            </a:r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the 1980s, the U.S. armed Afghan </a:t>
            </a:r>
            <a:r>
              <a:rPr lang="en-US" dirty="0">
                <a:solidFill>
                  <a:schemeClr val="accent6"/>
                </a:solidFill>
              </a:rPr>
              <a:t>Mujahidin</a:t>
            </a:r>
            <a:r>
              <a:rPr lang="en-US" dirty="0"/>
              <a:t> rebels with arms to attack the Soviet </a:t>
            </a:r>
            <a:r>
              <a:rPr lang="en-US" dirty="0" smtClean="0"/>
              <a:t>Union.</a:t>
            </a:r>
            <a:endParaRPr lang="en-US" dirty="0"/>
          </a:p>
          <a:p>
            <a:pPr lvl="1"/>
            <a:r>
              <a:rPr lang="en-US" dirty="0"/>
              <a:t>Soviet defeat; government fell in </a:t>
            </a:r>
            <a:r>
              <a:rPr lang="en-US" dirty="0" smtClean="0"/>
              <a:t>1991.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0074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Terrorism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197205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State terrorism </a:t>
            </a:r>
            <a:r>
              <a:rPr lang="en-US" dirty="0"/>
              <a:t>is when governments use violence and intimidation to control their own </a:t>
            </a:r>
            <a:r>
              <a:rPr lang="en-US" dirty="0" smtClean="0"/>
              <a:t>people.</a:t>
            </a:r>
            <a:endParaRPr lang="en-US" dirty="0"/>
          </a:p>
          <a:p>
            <a:pPr lvl="1"/>
            <a:r>
              <a:rPr lang="en-US" dirty="0"/>
              <a:t>EX: Rome v. Carthage, Nazi Germany, Stalinist </a:t>
            </a:r>
            <a:r>
              <a:rPr lang="en-US" dirty="0" smtClean="0"/>
              <a:t>Russia.</a:t>
            </a:r>
            <a:endParaRPr lang="en-US" dirty="0"/>
          </a:p>
          <a:p>
            <a:r>
              <a:rPr lang="en-US" dirty="0"/>
              <a:t>Quasi-national groups attack unsuspecting </a:t>
            </a:r>
            <a:r>
              <a:rPr lang="en-US" dirty="0" smtClean="0"/>
              <a:t>citizens.</a:t>
            </a:r>
            <a:endParaRPr lang="en-US" dirty="0"/>
          </a:p>
          <a:p>
            <a:pPr lvl="1"/>
            <a:r>
              <a:rPr lang="en-US" dirty="0"/>
              <a:t>EX: </a:t>
            </a:r>
            <a:r>
              <a:rPr lang="en-US" dirty="0" smtClean="0"/>
              <a:t> 9/11</a:t>
            </a:r>
            <a:endParaRPr lang="en-US" dirty="0"/>
          </a:p>
          <a:p>
            <a:pPr lvl="1"/>
            <a:r>
              <a:rPr lang="en-US" dirty="0"/>
              <a:t>These acts were unofficially approved by another state to increase fear and alter </a:t>
            </a:r>
            <a:r>
              <a:rPr lang="en-US"/>
              <a:t>foreign </a:t>
            </a:r>
            <a:r>
              <a:rPr lang="en-US" smtClean="0"/>
              <a:t>policy.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76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States and Confederations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2114667"/>
          </a:xfrm>
        </p:spPr>
        <p:txBody>
          <a:bodyPr/>
          <a:lstStyle/>
          <a:p>
            <a:r>
              <a:rPr lang="en-US" dirty="0"/>
              <a:t>The US, Canada, Mexico, Australia, Brazil, Russia, Mexico, and Germany are all </a:t>
            </a:r>
            <a:r>
              <a:rPr lang="en-US" dirty="0">
                <a:solidFill>
                  <a:schemeClr val="accent6"/>
                </a:solidFill>
              </a:rPr>
              <a:t>confederations</a:t>
            </a:r>
            <a:r>
              <a:rPr lang="en-US" dirty="0"/>
              <a:t> of several smaller states under a federal </a:t>
            </a:r>
            <a:r>
              <a:rPr lang="en-US" dirty="0" smtClean="0"/>
              <a:t>government.</a:t>
            </a:r>
            <a:endParaRPr lang="en-US" dirty="0"/>
          </a:p>
          <a:p>
            <a:pPr lvl="1"/>
            <a:r>
              <a:rPr lang="en-US" dirty="0"/>
              <a:t>The federal state supplies military protection, administers foreign diplomacy, regulates trade, legislative, and judicial services across the </a:t>
            </a:r>
            <a:r>
              <a:rPr lang="en-US" dirty="0" smtClean="0"/>
              <a:t>country.</a:t>
            </a:r>
            <a:endParaRPr lang="en-US" dirty="0"/>
          </a:p>
          <a:p>
            <a:pPr lvl="1"/>
            <a:r>
              <a:rPr lang="en-US" dirty="0"/>
              <a:t>These states have their own governments, legislatures, regulations, and </a:t>
            </a:r>
            <a:r>
              <a:rPr lang="en-US" dirty="0" smtClean="0"/>
              <a:t>services.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007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990542"/>
          </a:xfrm>
        </p:spPr>
        <p:txBody>
          <a:bodyPr/>
          <a:lstStyle/>
          <a:p>
            <a:r>
              <a:rPr lang="en-US" dirty="0"/>
              <a:t>Sovereign states that hold the same position of much larger states like the United States or Canada</a:t>
            </a:r>
          </a:p>
          <a:p>
            <a:pPr lvl="1"/>
            <a:r>
              <a:rPr lang="en-US" dirty="0"/>
              <a:t>Many are island states, ports, or city-states or sit land-locked with no access to the </a:t>
            </a:r>
            <a:r>
              <a:rPr lang="en-US" dirty="0" smtClean="0"/>
              <a:t>sea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051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Multi-State Organizations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25257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Supranationalism </a:t>
            </a:r>
            <a:r>
              <a:rPr lang="en-US" dirty="0"/>
              <a:t>is the concept of two or more sovereign states aligned together for a common </a:t>
            </a:r>
            <a:r>
              <a:rPr lang="en-US" dirty="0" smtClean="0"/>
              <a:t>purpose.</a:t>
            </a:r>
            <a:endParaRPr lang="en-US" dirty="0"/>
          </a:p>
          <a:p>
            <a:pPr lvl="1"/>
            <a:r>
              <a:rPr lang="en-US" dirty="0"/>
              <a:t>A number of supranational organizations have been formed for the purpose of forming trade alliances, military cooperation, and </a:t>
            </a:r>
            <a:r>
              <a:rPr lang="en-US" dirty="0" smtClean="0"/>
              <a:t>diplomacy.</a:t>
            </a:r>
            <a:endParaRPr lang="en-US" dirty="0"/>
          </a:p>
          <a:p>
            <a:pPr lvl="1"/>
            <a:r>
              <a:rPr lang="en-US" dirty="0"/>
              <a:t>Largest of these is the </a:t>
            </a:r>
            <a:r>
              <a:rPr lang="en-US" dirty="0">
                <a:solidFill>
                  <a:schemeClr val="accent6"/>
                </a:solidFill>
              </a:rPr>
              <a:t>United Nations</a:t>
            </a:r>
            <a:r>
              <a:rPr lang="en-US" dirty="0"/>
              <a:t>(192 member </a:t>
            </a:r>
            <a:r>
              <a:rPr lang="en-US" dirty="0" smtClean="0"/>
              <a:t>states)</a:t>
            </a:r>
            <a:endParaRPr lang="en-US" dirty="0"/>
          </a:p>
          <a:p>
            <a:pPr lvl="2"/>
            <a:r>
              <a:rPr lang="en-US" dirty="0"/>
              <a:t>Purpose is primarily diplomatic</a:t>
            </a:r>
          </a:p>
          <a:p>
            <a:r>
              <a:rPr lang="en-US" dirty="0"/>
              <a:t>UN provides multiple services internationally through its World Health Organization(WHO), Food and Agricultural Organization(FAO), International Children’s Education Fund(UNICEF), and peacekeeping </a:t>
            </a:r>
            <a:r>
              <a:rPr lang="en-US" dirty="0" smtClean="0"/>
              <a:t>forces.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41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European 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55196"/>
          </a:xfrm>
        </p:spPr>
        <p:txBody>
          <a:bodyPr>
            <a:normAutofit/>
          </a:bodyPr>
          <a:lstStyle/>
          <a:p>
            <a:r>
              <a:rPr lang="en-US" dirty="0" smtClean="0"/>
              <a:t>A supranational organization with several purposes</a:t>
            </a:r>
          </a:p>
          <a:p>
            <a:pPr lvl="1"/>
            <a:r>
              <a:rPr lang="en-US" dirty="0" smtClean="0"/>
              <a:t>In 2007, the EU grew to 27 member states with a few applicant states awaiting membership</a:t>
            </a:r>
          </a:p>
          <a:p>
            <a:pPr lvl="1"/>
            <a:r>
              <a:rPr lang="en-US" dirty="0" smtClean="0"/>
              <a:t>The EU was named in 1991 under the Treaty of Maastricht</a:t>
            </a:r>
          </a:p>
          <a:p>
            <a:r>
              <a:rPr lang="en-US" dirty="0" smtClean="0"/>
              <a:t>EU serves five main purposes</a:t>
            </a:r>
          </a:p>
          <a:p>
            <a:pPr lvl="1"/>
            <a:r>
              <a:rPr lang="en-US" dirty="0" smtClean="0"/>
              <a:t>Free trade union</a:t>
            </a:r>
          </a:p>
          <a:p>
            <a:pPr lvl="2"/>
            <a:r>
              <a:rPr lang="en-US" dirty="0" smtClean="0"/>
              <a:t>No taxes or tariffs are charged on goods that cross the internal borders of the EU</a:t>
            </a:r>
          </a:p>
          <a:p>
            <a:pPr lvl="2"/>
            <a:r>
              <a:rPr lang="en-US" dirty="0" smtClean="0"/>
              <a:t>European businesses can save money and be more economically competitive with the United States and Japan</a:t>
            </a:r>
          </a:p>
          <a:p>
            <a:pPr lvl="1"/>
            <a:r>
              <a:rPr lang="en-US" dirty="0" smtClean="0"/>
              <a:t>Open-border policy</a:t>
            </a:r>
          </a:p>
          <a:p>
            <a:pPr lvl="2"/>
            <a:r>
              <a:rPr lang="en-US" dirty="0" smtClean="0"/>
              <a:t>No border control stations for immigration or customs inspections</a:t>
            </a:r>
          </a:p>
          <a:p>
            <a:pPr lvl="3"/>
            <a:r>
              <a:rPr lang="en-US" dirty="0" smtClean="0"/>
              <a:t>Vehicles can cross internal state borders without stopping</a:t>
            </a:r>
          </a:p>
          <a:p>
            <a:pPr lvl="3"/>
            <a:r>
              <a:rPr lang="en-US" dirty="0" smtClean="0"/>
              <a:t>Began with the </a:t>
            </a:r>
            <a:r>
              <a:rPr lang="en-US" dirty="0" err="1" smtClean="0"/>
              <a:t>Schnegen</a:t>
            </a:r>
            <a:r>
              <a:rPr lang="en-US" dirty="0" smtClean="0"/>
              <a:t> plan in 1985 when West Germany, France, Belgium, Luxembourg and the Netherlands opened their borders to each other</a:t>
            </a:r>
          </a:p>
        </p:txBody>
      </p:sp>
    </p:spTree>
    <p:extLst>
      <p:ext uri="{BB962C8B-B14F-4D97-AF65-F5344CB8AC3E}">
        <p14:creationId xmlns:p14="http://schemas.microsoft.com/office/powerpoint/2010/main" val="259158830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61</TotalTime>
  <Words>5212</Words>
  <Application>Microsoft Office PowerPoint</Application>
  <PresentationFormat>Widescreen</PresentationFormat>
  <Paragraphs>511</Paragraphs>
  <Slides>51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6" baseType="lpstr">
      <vt:lpstr>Arial</vt:lpstr>
      <vt:lpstr>Calibri</vt:lpstr>
      <vt:lpstr>Gill Sans MT</vt:lpstr>
      <vt:lpstr>Wingdings 2</vt:lpstr>
      <vt:lpstr>Dividend</vt:lpstr>
      <vt:lpstr>Analyzing Political Geography</vt:lpstr>
      <vt:lpstr>Units of Political Organization</vt:lpstr>
      <vt:lpstr>Nation-States</vt:lpstr>
      <vt:lpstr>Nationalism</vt:lpstr>
      <vt:lpstr>Stateless Nations</vt:lpstr>
      <vt:lpstr>Federal States and Confederations</vt:lpstr>
      <vt:lpstr>Microstates</vt:lpstr>
      <vt:lpstr>Multi-State Organizations</vt:lpstr>
      <vt:lpstr>The European Union</vt:lpstr>
      <vt:lpstr>The European Union</vt:lpstr>
      <vt:lpstr>More About the European Union</vt:lpstr>
      <vt:lpstr>Other Supranational Organizations</vt:lpstr>
      <vt:lpstr>Spatial Concepts of Political Geography</vt:lpstr>
      <vt:lpstr>Political Borders</vt:lpstr>
      <vt:lpstr>Enclave and Exclave</vt:lpstr>
      <vt:lpstr>Various Exclaves</vt:lpstr>
      <vt:lpstr>Water Borders</vt:lpstr>
      <vt:lpstr>Overlapping Borders at Sea</vt:lpstr>
      <vt:lpstr>Boundary Origins</vt:lpstr>
      <vt:lpstr>Border Types</vt:lpstr>
      <vt:lpstr>Boundary Process</vt:lpstr>
      <vt:lpstr>Border Disputes</vt:lpstr>
      <vt:lpstr>Frontier</vt:lpstr>
      <vt:lpstr>Post-Colonial Boundary Conflicts: The Berlin Conference</vt:lpstr>
      <vt:lpstr>Tyranny of the Map Example: Rwanda</vt:lpstr>
      <vt:lpstr>Other Post-Colonial Frontier Border Disputes</vt:lpstr>
      <vt:lpstr>Territorial Morphology</vt:lpstr>
      <vt:lpstr>Territorial Change</vt:lpstr>
      <vt:lpstr>Capitals</vt:lpstr>
      <vt:lpstr>Other Moved Capitals</vt:lpstr>
      <vt:lpstr>Voting for Local and Regional Representation</vt:lpstr>
      <vt:lpstr>The Electoral College</vt:lpstr>
      <vt:lpstr>Gerrymandering</vt:lpstr>
      <vt:lpstr>Feudalism and Its Decline</vt:lpstr>
      <vt:lpstr>The Decline of Feudalism and Empires</vt:lpstr>
      <vt:lpstr>Commonwealth Countries</vt:lpstr>
      <vt:lpstr>Free-Market Democracy</vt:lpstr>
      <vt:lpstr>Republic</vt:lpstr>
      <vt:lpstr>Flaws of a Republic</vt:lpstr>
      <vt:lpstr>Marxist-Socialism</vt:lpstr>
      <vt:lpstr>Communism</vt:lpstr>
      <vt:lpstr>Socialism</vt:lpstr>
      <vt:lpstr>Centripetal and Centrifugal Forces</vt:lpstr>
      <vt:lpstr>Balkanization</vt:lpstr>
      <vt:lpstr>Irredentism</vt:lpstr>
      <vt:lpstr>Heartland-Rimland Model</vt:lpstr>
      <vt:lpstr>Predictive Power of the Model</vt:lpstr>
      <vt:lpstr>Shatterbelt Theory</vt:lpstr>
      <vt:lpstr>Containment Theory</vt:lpstr>
      <vt:lpstr>The Containment Effect</vt:lpstr>
      <vt:lpstr>Terrorism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Bhakta D. Bosworth</dc:creator>
  <cp:lastModifiedBy>Ish Bosworth</cp:lastModifiedBy>
  <cp:revision>10</cp:revision>
  <dcterms:created xsi:type="dcterms:W3CDTF">2014-08-26T23:53:23Z</dcterms:created>
  <dcterms:modified xsi:type="dcterms:W3CDTF">2015-04-20T19:14:02Z</dcterms:modified>
</cp:coreProperties>
</file>