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9" r:id="rId9"/>
    <p:sldId id="270" r:id="rId10"/>
    <p:sldId id="263" r:id="rId11"/>
    <p:sldId id="271" r:id="rId12"/>
    <p:sldId id="264" r:id="rId13"/>
    <p:sldId id="272" r:id="rId14"/>
    <p:sldId id="273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7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681DA-F230-41E7-9454-1CFAE1A1D8F4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9F0E3-A7F1-4B84-A6DB-E84152337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C1D896-3470-466F-A2EF-A0B8D9D33DE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D2C36A-4BC7-4D95-BA26-E282B596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4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D896-3470-466F-A2EF-A0B8D9D33DE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C36A-4BC7-4D95-BA26-E282B596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DC1D896-3470-466F-A2EF-A0B8D9D33DE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BD2C36A-4BC7-4D95-BA26-E282B596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9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D896-3470-466F-A2EF-A0B8D9D33DE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C36A-4BC7-4D95-BA26-E282B596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4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C1D896-3470-466F-A2EF-A0B8D9D33DE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D2C36A-4BC7-4D95-BA26-E282B596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8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D896-3470-466F-A2EF-A0B8D9D33DE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C36A-4BC7-4D95-BA26-E282B596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4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D896-3470-466F-A2EF-A0B8D9D33DE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C36A-4BC7-4D95-BA26-E282B596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5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D896-3470-466F-A2EF-A0B8D9D33DE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C36A-4BC7-4D95-BA26-E282B596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7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D896-3470-466F-A2EF-A0B8D9D33DE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C36A-4BC7-4D95-BA26-E282B596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5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D896-3470-466F-A2EF-A0B8D9D33DE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C36A-4BC7-4D95-BA26-E282B596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5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D896-3470-466F-A2EF-A0B8D9D33DE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2C36A-4BC7-4D95-BA26-E282B596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6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DC1D896-3470-466F-A2EF-A0B8D9D33DE9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BD2C36A-4BC7-4D95-BA26-E282B5968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58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6351" y="4433506"/>
            <a:ext cx="10995226" cy="2348460"/>
            <a:chOff x="-76379" y="4446990"/>
            <a:chExt cx="10995226" cy="2348460"/>
          </a:xfrm>
        </p:grpSpPr>
        <p:pic>
          <p:nvPicPr>
            <p:cNvPr id="1027" name="Picture 3" descr="C:\Users\bosworthb\Cloud Drive\Pictures\June 2014\portraits_00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379" y="4446990"/>
              <a:ext cx="3520815" cy="2348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bosworthb\Cloud Drive\Pictures\June 2014\nenet-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091" y="4448946"/>
              <a:ext cx="3519756" cy="234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bosworthb\Cloud Drive\Pictures\June 2014\MASAI-1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439" y="4448954"/>
              <a:ext cx="3629246" cy="2346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66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Migration </a:t>
            </a:r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Approximately 9 percent of the world</a:t>
            </a:r>
            <a:r>
              <a:rPr lang="en-US" altLang="en-US" dirty="0"/>
              <a:t>’</a:t>
            </a:r>
            <a:r>
              <a:rPr lang="en-US" dirty="0"/>
              <a:t>s people are international migrants.</a:t>
            </a:r>
          </a:p>
          <a:p>
            <a:pPr>
              <a:defRPr/>
            </a:pPr>
            <a:r>
              <a:rPr lang="en-US" dirty="0"/>
              <a:t>Global pattern reflects migration tendencies from developing countries to developed countries.</a:t>
            </a:r>
          </a:p>
          <a:p>
            <a:pPr lvl="1">
              <a:defRPr/>
            </a:pPr>
            <a:r>
              <a:rPr lang="en-US" dirty="0"/>
              <a:t>Net Out-Migration</a:t>
            </a:r>
          </a:p>
          <a:p>
            <a:pPr lvl="2">
              <a:defRPr/>
            </a:pPr>
            <a:r>
              <a:rPr lang="en-US" dirty="0"/>
              <a:t>Asia, Latin America, and Africa</a:t>
            </a:r>
          </a:p>
          <a:p>
            <a:pPr lvl="1">
              <a:defRPr/>
            </a:pPr>
            <a:r>
              <a:rPr lang="en-US" dirty="0"/>
              <a:t>Net In-Migration</a:t>
            </a:r>
          </a:p>
          <a:p>
            <a:pPr lvl="2">
              <a:defRPr/>
            </a:pPr>
            <a:r>
              <a:rPr lang="en-US" dirty="0"/>
              <a:t>North America, Europe, and </a:t>
            </a:r>
            <a:r>
              <a:rPr lang="en-US" dirty="0" smtClean="0"/>
              <a:t>Oceania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48" y="2011680"/>
            <a:ext cx="5531371" cy="469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31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Migrants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dirty="0"/>
              <a:t>Most people migrate for </a:t>
            </a:r>
            <a:r>
              <a:rPr lang="en-US" i="1" dirty="0"/>
              <a:t>economic </a:t>
            </a:r>
            <a:r>
              <a:rPr lang="en-US" dirty="0"/>
              <a:t>reasons.</a:t>
            </a:r>
          </a:p>
          <a:p>
            <a:pPr lvl="1">
              <a:defRPr/>
            </a:pPr>
            <a:r>
              <a:rPr lang="en-US" sz="2600" dirty="0"/>
              <a:t>Push factor: migrate away from places with few jobs</a:t>
            </a:r>
          </a:p>
          <a:p>
            <a:pPr lvl="1">
              <a:defRPr/>
            </a:pPr>
            <a:r>
              <a:rPr lang="en-US" sz="2600" dirty="0"/>
              <a:t>Pull factor: migrate to places where jobs seem to be available</a:t>
            </a:r>
          </a:p>
          <a:p>
            <a:pPr marL="0" indent="0">
              <a:buNone/>
              <a:defRPr/>
            </a:pPr>
            <a:r>
              <a:rPr lang="en-US" dirty="0"/>
              <a:t>U.S. and Canada have been prominent destinations for economic migrants.</a:t>
            </a:r>
          </a:p>
          <a:p>
            <a:pPr lvl="1">
              <a:defRPr/>
            </a:pPr>
            <a:r>
              <a:rPr lang="en-US" sz="2600" dirty="0"/>
              <a:t>Historically individuals migrated from Europe.</a:t>
            </a:r>
          </a:p>
          <a:p>
            <a:pPr lvl="1">
              <a:defRPr/>
            </a:pPr>
            <a:r>
              <a:rPr lang="en-US" sz="2600" dirty="0"/>
              <a:t>More recently Latin America and Asia are primary senders.</a:t>
            </a:r>
          </a:p>
          <a:p>
            <a:endParaRPr lang="en-US" dirty="0"/>
          </a:p>
        </p:txBody>
      </p:sp>
      <p:pic>
        <p:nvPicPr>
          <p:cNvPr id="5122" name="Picture 2" descr="C:\Users\bosworthb\Cloud Drive\Pictures\Random Pictures\crab on a lea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641" y="2011363"/>
            <a:ext cx="3155156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6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Immigration Patterns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U.S. has more foreign-born residents than any other country: approximately 43 million as of 2010—growing by 1 million annually.</a:t>
            </a:r>
          </a:p>
          <a:p>
            <a:pPr marL="0" indent="0">
              <a:buNone/>
              <a:defRPr/>
            </a:pPr>
            <a:r>
              <a:rPr lang="en-US" dirty="0"/>
              <a:t>Three main eras of immigration in the U.S.</a:t>
            </a:r>
          </a:p>
          <a:p>
            <a:pPr lvl="1">
              <a:defRPr/>
            </a:pPr>
            <a:r>
              <a:rPr lang="en-US" dirty="0"/>
              <a:t>Colonial settlement in seventeenth and eighteenth centuries</a:t>
            </a:r>
          </a:p>
          <a:p>
            <a:pPr lvl="1">
              <a:defRPr/>
            </a:pPr>
            <a:r>
              <a:rPr lang="en-US" dirty="0"/>
              <a:t>Mass European immigration in the late 19</a:t>
            </a:r>
            <a:r>
              <a:rPr lang="en-US" baseline="30000" dirty="0"/>
              <a:t>th</a:t>
            </a:r>
            <a:r>
              <a:rPr lang="en-US" dirty="0"/>
              <a:t> and early twentieth centuries</a:t>
            </a:r>
          </a:p>
          <a:p>
            <a:pPr lvl="1">
              <a:defRPr/>
            </a:pPr>
            <a:r>
              <a:rPr lang="en-US" dirty="0"/>
              <a:t>Asian and Latin American integration in the late Twentieth and early twenty-first centuries</a:t>
            </a:r>
          </a:p>
          <a:p>
            <a:endParaRPr lang="en-US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21" y="4444191"/>
            <a:ext cx="58324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1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675" y="2011679"/>
            <a:ext cx="5255549" cy="46827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More seek admission to the U.S. than is permitted by the quotas, thus preferences are shown toward:</a:t>
            </a:r>
          </a:p>
          <a:p>
            <a:pPr lvl="1"/>
            <a:r>
              <a:rPr lang="en-US" dirty="0" smtClean="0"/>
              <a:t>Family Reunification</a:t>
            </a:r>
          </a:p>
          <a:p>
            <a:pPr lvl="2"/>
            <a:r>
              <a:rPr lang="en-US" dirty="0" smtClean="0"/>
              <a:t>About ¾ of immigrants</a:t>
            </a:r>
          </a:p>
          <a:p>
            <a:pPr lvl="1"/>
            <a:r>
              <a:rPr lang="en-US" dirty="0" smtClean="0"/>
              <a:t>Skilled Workers</a:t>
            </a:r>
          </a:p>
          <a:p>
            <a:pPr lvl="2"/>
            <a:r>
              <a:rPr lang="en-US" dirty="0" smtClean="0"/>
              <a:t>Approximately ¼ of immigrants</a:t>
            </a:r>
          </a:p>
          <a:p>
            <a:pPr lvl="2"/>
            <a:r>
              <a:rPr lang="en-US" dirty="0" smtClean="0"/>
              <a:t>Sending countries </a:t>
            </a:r>
            <a:r>
              <a:rPr lang="en-US" dirty="0" smtClean="0"/>
              <a:t>alleged preference </a:t>
            </a:r>
            <a:r>
              <a:rPr lang="en-US" dirty="0" smtClean="0"/>
              <a:t>for skilled workers contributes to brain drain- a term for the disproportionate amount of highly skilled and intelligent citizens migrating away from sending countries.</a:t>
            </a:r>
          </a:p>
          <a:p>
            <a:pPr lvl="1"/>
            <a:r>
              <a:rPr lang="en-US" dirty="0" smtClean="0"/>
              <a:t>Diversity</a:t>
            </a:r>
          </a:p>
          <a:p>
            <a:pPr lvl="2"/>
            <a:r>
              <a:rPr lang="en-US" dirty="0" smtClean="0"/>
              <a:t>A few immigrants admitted, because their sending country historically has sent very few migrants</a:t>
            </a:r>
          </a:p>
          <a:p>
            <a:endParaRPr lang="en-US" dirty="0"/>
          </a:p>
        </p:txBody>
      </p:sp>
      <p:pic>
        <p:nvPicPr>
          <p:cNvPr id="6146" name="Picture 2" descr="C:\Users\bosworthb\Cloud Drive\Pictures\Random Pictures\o-WILDLIFE-PHOTOGRAPHER-OF-THE-YEAR-2013-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529946"/>
            <a:ext cx="4754562" cy="316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6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6224424" cy="1508760"/>
          </a:xfrm>
        </p:spPr>
        <p:txBody>
          <a:bodyPr/>
          <a:lstStyle/>
          <a:p>
            <a:r>
              <a:rPr lang="en-US" dirty="0" smtClean="0"/>
              <a:t>Unauthorized Immigrants</a:t>
            </a:r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51" y="0"/>
            <a:ext cx="5081049" cy="313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452" y="2077112"/>
            <a:ext cx="10603685" cy="46256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Unauthorized immigrants are those who enter a country without proper documents.</a:t>
            </a:r>
          </a:p>
          <a:p>
            <a:pPr marL="0" indent="0">
              <a:buNone/>
            </a:pPr>
            <a:r>
              <a:rPr lang="en-US" dirty="0"/>
              <a:t>Characteristics of unauthorized immigrates in the U.S. </a:t>
            </a:r>
          </a:p>
          <a:p>
            <a:pPr lvl="1"/>
            <a:r>
              <a:rPr lang="en-US" dirty="0"/>
              <a:t>Source Country</a:t>
            </a:r>
          </a:p>
          <a:p>
            <a:pPr lvl="2"/>
            <a:r>
              <a:rPr lang="en-US" dirty="0"/>
              <a:t>Roughly 58 percent emigrate from Mexico</a:t>
            </a:r>
          </a:p>
          <a:p>
            <a:pPr lvl="1"/>
            <a:r>
              <a:rPr lang="en-US" dirty="0"/>
              <a:t>Children</a:t>
            </a:r>
          </a:p>
          <a:p>
            <a:pPr lvl="2"/>
            <a:r>
              <a:rPr lang="en-US" dirty="0"/>
              <a:t>Of estimated 11.2 million unauthorized immigrants, nearly 1 million are children.</a:t>
            </a:r>
          </a:p>
          <a:p>
            <a:pPr lvl="2"/>
            <a:r>
              <a:rPr lang="en-US" dirty="0"/>
              <a:t>Unauthorized immigrants have given birth to 4.5 million children on U.S. soil making the children U.S. citizens.</a:t>
            </a:r>
          </a:p>
          <a:p>
            <a:pPr lvl="1"/>
            <a:r>
              <a:rPr lang="en-US" dirty="0"/>
              <a:t>Years in the U.S.</a:t>
            </a:r>
          </a:p>
          <a:p>
            <a:pPr lvl="2"/>
            <a:r>
              <a:rPr lang="en-US" dirty="0"/>
              <a:t>Duration of residency has increased for unauthorized immigrants.</a:t>
            </a:r>
          </a:p>
          <a:p>
            <a:pPr lvl="2"/>
            <a:r>
              <a:rPr lang="en-US" dirty="0"/>
              <a:t>In 2010, 35 percent of adults had been in U.S. for at least 15 years.</a:t>
            </a:r>
          </a:p>
          <a:p>
            <a:pPr lvl="1"/>
            <a:r>
              <a:rPr lang="en-US" dirty="0"/>
              <a:t>Labor Force</a:t>
            </a:r>
          </a:p>
          <a:p>
            <a:pPr lvl="2"/>
            <a:r>
              <a:rPr lang="en-US" dirty="0"/>
              <a:t>Approximately 8 million unauthorized immigrants are employed in the U.S.</a:t>
            </a:r>
          </a:p>
          <a:p>
            <a:pPr lvl="1"/>
            <a:r>
              <a:rPr lang="en-US" dirty="0"/>
              <a:t>Distribution</a:t>
            </a:r>
          </a:p>
          <a:p>
            <a:pPr lvl="2"/>
            <a:r>
              <a:rPr lang="en-US" dirty="0"/>
              <a:t>Texas and California have largest number of unauthorized immigrants </a:t>
            </a:r>
          </a:p>
        </p:txBody>
      </p:sp>
    </p:spTree>
    <p:extLst>
      <p:ext uri="{BB962C8B-B14F-4D97-AF65-F5344CB8AC3E}">
        <p14:creationId xmlns:p14="http://schemas.microsoft.com/office/powerpoint/2010/main" val="1543839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People Migrate within a Country?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Interregional Migration</a:t>
            </a:r>
          </a:p>
          <a:p>
            <a:pPr lvl="1">
              <a:defRPr/>
            </a:pPr>
            <a:r>
              <a:rPr lang="en-US" dirty="0"/>
              <a:t>Perceived economic betterment typically compels individuals to make interregional migrations.</a:t>
            </a:r>
          </a:p>
          <a:p>
            <a:pPr lvl="2">
              <a:defRPr/>
            </a:pPr>
            <a:r>
              <a:rPr lang="en-US" dirty="0"/>
              <a:t>Historically- enticement of abundant available land on the American Frontier.</a:t>
            </a:r>
          </a:p>
          <a:p>
            <a:pPr lvl="2">
              <a:defRPr/>
            </a:pPr>
            <a:r>
              <a:rPr lang="en-US" dirty="0"/>
              <a:t>Presently- most jobs, especially in services, are clustered in urban areas.</a:t>
            </a:r>
          </a:p>
          <a:p>
            <a:pPr lvl="1">
              <a:defRPr/>
            </a:pPr>
            <a:r>
              <a:rPr lang="en-US" dirty="0"/>
              <a:t>Westward expansion contributed to a shift in the center of population.</a:t>
            </a:r>
          </a:p>
          <a:p>
            <a:pPr lvl="2">
              <a:defRPr/>
            </a:pPr>
            <a:r>
              <a:rPr lang="en-US" altLang="en-US" dirty="0"/>
              <a:t>“</a:t>
            </a:r>
            <a:r>
              <a:rPr lang="en-US" dirty="0"/>
              <a:t>Center of population gravity</a:t>
            </a:r>
            <a:r>
              <a:rPr lang="en-US" altLang="en-US" dirty="0" smtClean="0"/>
              <a:t>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57" y="4345213"/>
            <a:ext cx="6576204" cy="242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8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</a:t>
            </a:r>
            <a:r>
              <a:rPr lang="en-US" dirty="0" smtClean="0"/>
              <a:t>and its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Industrial Revolution began in Europe in nineteenth century, a global trend for individuals to migrate from rural to urban areas. Percentage of urbanized population in U.S:</a:t>
            </a:r>
          </a:p>
          <a:p>
            <a:pPr lvl="2"/>
            <a:r>
              <a:rPr lang="en-US" dirty="0" smtClean="0"/>
              <a:t>1800: 5 percent</a:t>
            </a:r>
          </a:p>
          <a:p>
            <a:pPr lvl="2"/>
            <a:r>
              <a:rPr lang="en-US" dirty="0" smtClean="0"/>
              <a:t>1920: 50 percent</a:t>
            </a:r>
          </a:p>
          <a:p>
            <a:pPr lvl="2"/>
            <a:r>
              <a:rPr lang="en-US" dirty="0" smtClean="0"/>
              <a:t>2010: 80 percent</a:t>
            </a:r>
          </a:p>
          <a:p>
            <a:pPr lvl="1"/>
            <a:r>
              <a:rPr lang="en-US" dirty="0" smtClean="0"/>
              <a:t>Motivated by economic advancement</a:t>
            </a:r>
          </a:p>
          <a:p>
            <a:pPr marL="0" indent="0">
              <a:buNone/>
            </a:pPr>
            <a:r>
              <a:rPr lang="en-US" altLang="en-US" dirty="0" smtClean="0"/>
              <a:t>Ernst </a:t>
            </a:r>
            <a:r>
              <a:rPr lang="en-US" altLang="en-US" dirty="0" err="1" smtClean="0"/>
              <a:t>Ravenstein</a:t>
            </a:r>
            <a:r>
              <a:rPr lang="en-US" altLang="en-US" dirty="0" smtClean="0"/>
              <a:t> proposed </a:t>
            </a:r>
            <a:r>
              <a:rPr lang="en-US" altLang="en-US" b="1" i="1" dirty="0" smtClean="0"/>
              <a:t>laws of migration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Every migration flow generates a return or </a:t>
            </a:r>
            <a:r>
              <a:rPr lang="en-US" altLang="en-US" dirty="0" err="1" smtClean="0"/>
              <a:t>countermigration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The majority of migrants move a short distance.</a:t>
            </a:r>
          </a:p>
          <a:p>
            <a:pPr lvl="1"/>
            <a:r>
              <a:rPr lang="en-US" altLang="en-US" dirty="0" smtClean="0"/>
              <a:t>Migrants who move longer distances tend to choose big-city destinations.</a:t>
            </a:r>
          </a:p>
          <a:p>
            <a:pPr lvl="1"/>
            <a:r>
              <a:rPr lang="en-US" altLang="en-US" dirty="0" smtClean="0"/>
              <a:t>Urban residents are less migratory than inhabitants of rural areas.</a:t>
            </a:r>
          </a:p>
          <a:p>
            <a:pPr lvl="1"/>
            <a:r>
              <a:rPr lang="en-US" altLang="en-US" dirty="0" smtClean="0"/>
              <a:t>Families are less likely to make international moves than young adults.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5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81156"/>
            <a:ext cx="5348376" cy="1621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smtClean="0"/>
              <a:t>Distance decay</a:t>
            </a:r>
            <a:r>
              <a:rPr lang="en-US" altLang="en-US" sz="2400" smtClean="0"/>
              <a:t>: Prospective migrants are likely to have more complete perceptions of nearer places than of farther ones.</a:t>
            </a:r>
            <a:endParaRPr lang="en-US" altLang="en-US" sz="2400" dirty="0" smtClean="0"/>
          </a:p>
        </p:txBody>
      </p:sp>
      <p:pic>
        <p:nvPicPr>
          <p:cNvPr id="8" name="Picture 4" descr="fou10e_fig_03_08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7"/>
          <a:stretch/>
        </p:blipFill>
        <p:spPr bwMode="auto">
          <a:xfrm>
            <a:off x="5348377" y="69011"/>
            <a:ext cx="6843623" cy="672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638" y="1915066"/>
            <a:ext cx="5270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/>
              <a:t>Step migration: 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Migration </a:t>
            </a:r>
            <a:r>
              <a:rPr lang="en-US" sz="2000" dirty="0"/>
              <a:t>streams consist of a series of stages</a:t>
            </a:r>
            <a:r>
              <a:rPr lang="en-US" sz="2000" dirty="0" smtClean="0"/>
              <a:t>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b="1" dirty="0"/>
              <a:t>Intervening opportunity: 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Many </a:t>
            </a:r>
            <a:r>
              <a:rPr lang="en-US" sz="2000" dirty="0"/>
              <a:t>migrants </a:t>
            </a:r>
            <a:r>
              <a:rPr lang="en-US" sz="2000" dirty="0" smtClean="0"/>
              <a:t>encounter an </a:t>
            </a:r>
            <a:r>
              <a:rPr lang="en-US" sz="2000" dirty="0"/>
              <a:t>opportunity along their migration stream that keeps them from getting to the metropolis that impelled them to move in the first place.</a:t>
            </a:r>
          </a:p>
        </p:txBody>
      </p:sp>
    </p:spTree>
    <p:extLst>
      <p:ext uri="{BB962C8B-B14F-4D97-AF65-F5344CB8AC3E}">
        <p14:creationId xmlns:p14="http://schemas.microsoft.com/office/powerpoint/2010/main" val="39355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02920" y="2011679"/>
            <a:ext cx="4629830" cy="4328735"/>
          </a:xfrm>
        </p:spPr>
        <p:txBody>
          <a:bodyPr/>
          <a:lstStyle/>
          <a:p>
            <a:r>
              <a:rPr lang="en-US" b="1" dirty="0" smtClean="0"/>
              <a:t>Kinship links</a:t>
            </a:r>
            <a:r>
              <a:rPr lang="en-US" dirty="0" smtClean="0"/>
              <a:t>: Communication strengthens their role of push/pull factors.</a:t>
            </a:r>
          </a:p>
          <a:p>
            <a:r>
              <a:rPr lang="en-US" b="1" dirty="0" smtClean="0"/>
              <a:t>Chain migration</a:t>
            </a:r>
            <a:r>
              <a:rPr lang="en-US" dirty="0" smtClean="0"/>
              <a:t>: flows along and through kinship links.</a:t>
            </a:r>
          </a:p>
          <a:p>
            <a:r>
              <a:rPr lang="en-US" dirty="0" smtClean="0"/>
              <a:t>Chains of migration built upon each other create </a:t>
            </a:r>
            <a:r>
              <a:rPr lang="en-US" b="1" i="1" dirty="0" smtClean="0"/>
              <a:t>immigration waves </a:t>
            </a:r>
            <a:r>
              <a:rPr lang="en-US" dirty="0" smtClean="0"/>
              <a:t>or swells in migration from one origin to the same destination.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50" y="2011680"/>
            <a:ext cx="6130050" cy="391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91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5709610" cy="420624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i="1" dirty="0"/>
              <a:t>Mobility </a:t>
            </a:r>
            <a:r>
              <a:rPr lang="en-US" dirty="0"/>
              <a:t>is </a:t>
            </a:r>
            <a:r>
              <a:rPr lang="en-US" dirty="0" smtClean="0"/>
              <a:t>a generalized </a:t>
            </a:r>
            <a:r>
              <a:rPr lang="en-US" dirty="0"/>
              <a:t>term that refers to all types of movements</a:t>
            </a:r>
          </a:p>
          <a:p>
            <a:pPr lvl="1">
              <a:defRPr/>
            </a:pPr>
            <a:r>
              <a:rPr lang="en-US" dirty="0"/>
              <a:t>Journeying each day to work or school</a:t>
            </a:r>
          </a:p>
          <a:p>
            <a:pPr lvl="1">
              <a:defRPr/>
            </a:pPr>
            <a:r>
              <a:rPr lang="en-US" dirty="0"/>
              <a:t>Weekly visits to local shops</a:t>
            </a:r>
          </a:p>
          <a:p>
            <a:pPr lvl="1">
              <a:defRPr/>
            </a:pPr>
            <a:r>
              <a:rPr lang="en-US" dirty="0"/>
              <a:t>Annual trips to visit relatives who live in a different state</a:t>
            </a:r>
          </a:p>
          <a:p>
            <a:pPr marL="0" indent="0">
              <a:buNone/>
              <a:defRPr/>
            </a:pPr>
            <a:r>
              <a:rPr lang="en-US" dirty="0"/>
              <a:t>Short-term and repetitive acts of mobility are referred to as </a:t>
            </a:r>
            <a:r>
              <a:rPr lang="en-US" i="1" dirty="0"/>
              <a:t>circulation.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Ex. College students moving to college each fall and returning home each </a:t>
            </a:r>
            <a:r>
              <a:rPr lang="en-US" dirty="0" smtClean="0"/>
              <a:t>spring</a:t>
            </a:r>
            <a:endParaRPr lang="en-US" dirty="0"/>
          </a:p>
        </p:txBody>
      </p:sp>
      <p:pic>
        <p:nvPicPr>
          <p:cNvPr id="4" name="Picture 5" descr="C:\Users\bosworthb\Cloud Drive\Pictures\June 2014\NELS120799-TRIBES-OMO-VALLEY-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9" y="2030972"/>
            <a:ext cx="4990404" cy="39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A permanent move to a new location constitutes migration</a:t>
            </a:r>
            <a:r>
              <a:rPr lang="en-US" altLang="en-US" i="1" dirty="0"/>
              <a:t>.</a:t>
            </a:r>
          </a:p>
          <a:p>
            <a:pPr lvl="1"/>
            <a:r>
              <a:rPr lang="en-US" altLang="en-US" b="1" i="1" dirty="0"/>
              <a:t>Emigration</a:t>
            </a:r>
            <a:r>
              <a:rPr lang="en-US" altLang="en-US" dirty="0"/>
              <a:t> is migration from a location.</a:t>
            </a:r>
          </a:p>
          <a:p>
            <a:pPr lvl="1"/>
            <a:r>
              <a:rPr lang="en-US" altLang="en-US" b="1" i="1" dirty="0"/>
              <a:t>Immigration</a:t>
            </a:r>
            <a:r>
              <a:rPr lang="en-US" altLang="en-US" dirty="0"/>
              <a:t> is migration to a location.</a:t>
            </a:r>
          </a:p>
          <a:p>
            <a:pPr lvl="2"/>
            <a:r>
              <a:rPr lang="en-US" altLang="en-US" dirty="0"/>
              <a:t>Place “A” can have individuals migrating away from and to it.</a:t>
            </a:r>
          </a:p>
          <a:p>
            <a:pPr lvl="3"/>
            <a:r>
              <a:rPr lang="en-US" altLang="en-US" dirty="0"/>
              <a:t>Emigrant: Place A</a:t>
            </a:r>
            <a:r>
              <a:rPr lang="en-US" altLang="en-US" sz="1400" dirty="0">
                <a:sym typeface="Wingdings" panose="05000000000000000000" pitchFamily="2" charset="2"/>
              </a:rPr>
              <a:t> </a:t>
            </a: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en-US" altLang="en-US" dirty="0">
                <a:sym typeface="Wingdings" panose="05000000000000000000" pitchFamily="2" charset="2"/>
              </a:rPr>
              <a:t> Place B</a:t>
            </a:r>
          </a:p>
          <a:p>
            <a:pPr lvl="3"/>
            <a:r>
              <a:rPr lang="en-US" altLang="en-US" dirty="0">
                <a:sym typeface="Wingdings" panose="05000000000000000000" pitchFamily="2" charset="2"/>
              </a:rPr>
              <a:t>Immigrant: Place B </a:t>
            </a: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en-US" altLang="en-US" dirty="0">
                <a:sym typeface="Wingdings" panose="05000000000000000000" pitchFamily="2" charset="2"/>
              </a:rPr>
              <a:t> Place A</a:t>
            </a:r>
          </a:p>
          <a:p>
            <a:pPr marL="0" indent="0">
              <a:buNone/>
            </a:pPr>
            <a:r>
              <a:rPr lang="en-US" altLang="en-US" dirty="0" smtClean="0">
                <a:sym typeface="Wingdings" panose="05000000000000000000" pitchFamily="2" charset="2"/>
              </a:rPr>
              <a:t>The difference </a:t>
            </a:r>
            <a:r>
              <a:rPr lang="en-US" altLang="en-US" dirty="0">
                <a:sym typeface="Wingdings" panose="05000000000000000000" pitchFamily="2" charset="2"/>
              </a:rPr>
              <a:t>between the </a:t>
            </a:r>
            <a:r>
              <a:rPr lang="en-US" altLang="en-US" i="1" dirty="0">
                <a:sym typeface="Wingdings" panose="05000000000000000000" pitchFamily="2" charset="2"/>
              </a:rPr>
              <a:t>number of immigrants</a:t>
            </a:r>
            <a:r>
              <a:rPr lang="en-US" altLang="en-US" dirty="0">
                <a:sym typeface="Wingdings" panose="05000000000000000000" pitchFamily="2" charset="2"/>
              </a:rPr>
              <a:t> and </a:t>
            </a:r>
            <a:r>
              <a:rPr lang="en-US" altLang="en-US" i="1" dirty="0">
                <a:sym typeface="Wingdings" panose="05000000000000000000" pitchFamily="2" charset="2"/>
              </a:rPr>
              <a:t>number emigrants </a:t>
            </a:r>
            <a:r>
              <a:rPr lang="en-US" altLang="en-US" dirty="0">
                <a:sym typeface="Wingdings" panose="05000000000000000000" pitchFamily="2" charset="2"/>
              </a:rPr>
              <a:t>is </a:t>
            </a:r>
            <a:r>
              <a:rPr lang="en-US" altLang="en-US" dirty="0" smtClean="0">
                <a:sym typeface="Wingdings" panose="05000000000000000000" pitchFamily="2" charset="2"/>
              </a:rPr>
              <a:t>known as </a:t>
            </a:r>
            <a:r>
              <a:rPr lang="en-US" altLang="en-US" i="1" dirty="0" smtClean="0">
                <a:sym typeface="Wingdings" panose="05000000000000000000" pitchFamily="2" charset="2"/>
              </a:rPr>
              <a:t>net </a:t>
            </a:r>
            <a:r>
              <a:rPr lang="en-US" altLang="en-US" i="1" dirty="0">
                <a:sym typeface="Wingdings" panose="05000000000000000000" pitchFamily="2" charset="2"/>
              </a:rPr>
              <a:t>migration.</a:t>
            </a:r>
            <a:r>
              <a:rPr lang="en-US" altLang="en-US" i="1" dirty="0"/>
              <a:t> </a:t>
            </a:r>
          </a:p>
        </p:txBody>
      </p:sp>
      <p:pic>
        <p:nvPicPr>
          <p:cNvPr id="2052" name="Picture 4" descr="C:\Users\bosworthb\Cloud Drive\Pictures\August\Ratcliff\Trey Ratcliff - New York - Inception-X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514593"/>
            <a:ext cx="4754562" cy="32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itchFamily="18" charset="0"/>
              </a:rPr>
              <a:t>Why do people migrate</a:t>
            </a:r>
            <a:r>
              <a:rPr lang="en-US" dirty="0" smtClean="0">
                <a:latin typeface="Bookman Old Style" pitchFamily="18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Migration </a:t>
            </a:r>
            <a:r>
              <a:rPr lang="en-US" dirty="0"/>
              <a:t>can be divided into two categories.</a:t>
            </a:r>
          </a:p>
          <a:p>
            <a:pPr marL="742950" indent="-514350">
              <a:buFontTx/>
              <a:buAutoNum type="arabicPeriod"/>
              <a:defRPr/>
            </a:pPr>
            <a:r>
              <a:rPr lang="en-US" dirty="0"/>
              <a:t>International Migration- permanent move from one country to another</a:t>
            </a:r>
          </a:p>
          <a:p>
            <a:pPr marL="1143000" lvl="1" indent="-514350">
              <a:defRPr/>
            </a:pPr>
            <a:r>
              <a:rPr lang="en-US" dirty="0"/>
              <a:t>Voluntary</a:t>
            </a:r>
          </a:p>
          <a:p>
            <a:pPr marL="1143000" lvl="1" indent="-514350">
              <a:defRPr/>
            </a:pPr>
            <a:r>
              <a:rPr lang="en-US" dirty="0"/>
              <a:t>Forced</a:t>
            </a:r>
          </a:p>
          <a:p>
            <a:pPr marL="742950" indent="-514350">
              <a:buFontTx/>
              <a:buAutoNum type="arabicPeriod"/>
              <a:defRPr/>
            </a:pPr>
            <a:r>
              <a:rPr lang="en-US" dirty="0"/>
              <a:t>Internal Migration- permanent move within the same country</a:t>
            </a:r>
          </a:p>
          <a:p>
            <a:pPr marL="1143000" lvl="1" indent="-514350">
              <a:defRPr/>
            </a:pPr>
            <a:r>
              <a:rPr lang="en-US" dirty="0"/>
              <a:t>Interregional</a:t>
            </a:r>
          </a:p>
          <a:p>
            <a:pPr marL="1143000" lvl="1" indent="-514350">
              <a:defRPr/>
            </a:pPr>
            <a:r>
              <a:rPr lang="en-US" dirty="0"/>
              <a:t>Intraregional </a:t>
            </a:r>
          </a:p>
          <a:p>
            <a:pPr marL="228600" lvl="1" indent="0">
              <a:buNone/>
              <a:defRPr/>
            </a:pPr>
            <a:endParaRPr lang="en-US" dirty="0"/>
          </a:p>
        </p:txBody>
      </p:sp>
      <p:pic>
        <p:nvPicPr>
          <p:cNvPr id="3076" name="Picture 4" descr="C:\Users\bosworthb\Cloud Drive\Pictures\Random Pictures\wow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321034"/>
            <a:ext cx="4754562" cy="358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7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Forced </a:t>
            </a:r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 Atlantic </a:t>
            </a:r>
            <a:r>
              <a:rPr lang="en-US" b="1" dirty="0"/>
              <a:t>slave </a:t>
            </a:r>
            <a:r>
              <a:rPr lang="en-US" b="1" dirty="0" smtClean="0"/>
              <a:t>trade - </a:t>
            </a:r>
            <a:r>
              <a:rPr lang="en-US" dirty="0" smtClean="0"/>
              <a:t>the </a:t>
            </a:r>
            <a:r>
              <a:rPr lang="en-US" dirty="0"/>
              <a:t>largest and most devastating forced migration in </a:t>
            </a:r>
            <a:r>
              <a:rPr lang="en-US" dirty="0" smtClean="0"/>
              <a:t>the </a:t>
            </a:r>
            <a:r>
              <a:rPr lang="en-US" dirty="0"/>
              <a:t>history of </a:t>
            </a:r>
            <a:r>
              <a:rPr lang="en-US" dirty="0" smtClean="0"/>
              <a:t>humanity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Bookman Old Style" panose="02050604050505020204" pitchFamily="18" charset="0"/>
              </a:rPr>
              <a:t>Forced migration still happens today.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Bookman Old Style" panose="02050604050505020204" pitchFamily="18" charset="0"/>
              </a:rPr>
              <a:t>Example: </a:t>
            </a:r>
            <a:r>
              <a:rPr lang="en-US" altLang="en-US" sz="1800" b="1" dirty="0" err="1">
                <a:latin typeface="Bookman Old Style" panose="02050604050505020204" pitchFamily="18" charset="0"/>
              </a:rPr>
              <a:t>countermigration</a:t>
            </a:r>
            <a:r>
              <a:rPr lang="en-US" altLang="en-US" sz="1800" dirty="0">
                <a:latin typeface="Bookman Old Style" panose="02050604050505020204" pitchFamily="18" charset="0"/>
              </a:rPr>
              <a:t>, in which governments detain migrants who enter or attempt to enter their countries illegally and return the migrants to their home countries.</a:t>
            </a:r>
            <a:endParaRPr lang="en-US" altLang="en-US" sz="18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3" descr="fou10e_fig_03_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8"/>
          <a:stretch/>
        </p:blipFill>
        <p:spPr bwMode="auto">
          <a:xfrm>
            <a:off x="6035725" y="2020699"/>
            <a:ext cx="5924255" cy="365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63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Migration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21" y="1792936"/>
            <a:ext cx="70516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39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Push and Pull Factors in Voluntary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b="1" dirty="0" smtClean="0"/>
              <a:t>Push</a:t>
            </a:r>
            <a:r>
              <a:rPr lang="en-US" altLang="en-US" dirty="0" smtClean="0"/>
              <a:t> factors are the conditions and perceptions that help the migrant decide to leave a place.</a:t>
            </a:r>
          </a:p>
          <a:p>
            <a:r>
              <a:rPr lang="en-US" altLang="en-US" dirty="0" smtClean="0"/>
              <a:t>They include individual considerations such as work or retirement conditions, cost of living, personal safety and security, and, for many, environmental catastrophes or even issues like weather and climate.</a:t>
            </a:r>
          </a:p>
          <a:p>
            <a:pPr marL="0" indent="0">
              <a:buNone/>
            </a:pPr>
            <a:r>
              <a:rPr lang="en-US" altLang="en-US" b="1" dirty="0" smtClean="0"/>
              <a:t>Pull</a:t>
            </a:r>
            <a:r>
              <a:rPr lang="en-US" altLang="en-US" dirty="0" smtClean="0"/>
              <a:t> factors are the circumstances that effectively attract the migrant to certain locales from other places, the decision of where to go.</a:t>
            </a:r>
          </a:p>
          <a:p>
            <a:r>
              <a:rPr lang="en-US" altLang="en-US" dirty="0" smtClean="0"/>
              <a:t>They tend to be vaguer and may depend solely on perceptions construed from things heard and read rather than on experiences in the destination place.</a:t>
            </a:r>
          </a:p>
          <a:p>
            <a:pPr marL="0" indent="0">
              <a:buNone/>
              <a:defRPr/>
            </a:pPr>
            <a:r>
              <a:rPr lang="en-US" dirty="0"/>
              <a:t>Three major types of push and pull factors</a:t>
            </a:r>
          </a:p>
          <a:p>
            <a:pPr lvl="1">
              <a:buFontTx/>
              <a:buAutoNum type="arabicPeriod"/>
              <a:defRPr/>
            </a:pPr>
            <a:r>
              <a:rPr lang="en-US" dirty="0"/>
              <a:t> Political</a:t>
            </a:r>
          </a:p>
          <a:p>
            <a:pPr lvl="1">
              <a:buFontTx/>
              <a:buAutoNum type="arabicPeriod"/>
              <a:defRPr/>
            </a:pPr>
            <a:r>
              <a:rPr lang="en-US" dirty="0"/>
              <a:t> Environmental</a:t>
            </a:r>
          </a:p>
          <a:p>
            <a:pPr lvl="1">
              <a:buFontTx/>
              <a:buAutoNum type="arabicPeriod"/>
              <a:defRPr/>
            </a:pPr>
            <a:r>
              <a:rPr lang="en-US" dirty="0"/>
              <a:t> </a:t>
            </a:r>
            <a:r>
              <a:rPr lang="en-US" dirty="0" smtClean="0"/>
              <a:t>Economic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dirty="0"/>
              <a:t>United Nations High Commissions for Refugees recognizes three groups of forced political migrants.</a:t>
            </a:r>
          </a:p>
          <a:p>
            <a:pPr marL="742950" indent="-514350">
              <a:buFontTx/>
              <a:buAutoNum type="arabicPeriod"/>
              <a:defRPr/>
            </a:pPr>
            <a:r>
              <a:rPr lang="en-US" dirty="0"/>
              <a:t>A </a:t>
            </a:r>
            <a:r>
              <a:rPr lang="en-US" i="1" dirty="0"/>
              <a:t>refugee </a:t>
            </a:r>
            <a:r>
              <a:rPr lang="en-US" dirty="0"/>
              <a:t>has been forced to migrate to avoid a potential threat to his or her life, and he or she cannot return for fear of persecution.</a:t>
            </a:r>
          </a:p>
          <a:p>
            <a:pPr marL="742950" indent="-514350">
              <a:buFontTx/>
              <a:buAutoNum type="arabicPeriod"/>
              <a:defRPr/>
            </a:pPr>
            <a:r>
              <a:rPr lang="en-US" dirty="0"/>
              <a:t>An </a:t>
            </a:r>
            <a:r>
              <a:rPr lang="en-US" i="1" dirty="0"/>
              <a:t>internally displaced person (IDP)</a:t>
            </a:r>
            <a:r>
              <a:rPr lang="en-US" dirty="0"/>
              <a:t> is similar to a refugee, but he or she has not migrated across an international border.</a:t>
            </a:r>
          </a:p>
          <a:p>
            <a:pPr marL="742950" indent="-514350">
              <a:buFontTx/>
              <a:buAutoNum type="arabicPeriod"/>
              <a:defRPr/>
            </a:pPr>
            <a:r>
              <a:rPr lang="en-US" dirty="0"/>
              <a:t>An </a:t>
            </a:r>
            <a:r>
              <a:rPr lang="en-US" i="1" dirty="0"/>
              <a:t>asylum seeker</a:t>
            </a:r>
            <a:r>
              <a:rPr lang="en-US" dirty="0"/>
              <a:t> is someone who has migrated to another country in hope of being recognized as a refugee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C:\Users\bosworthb\Cloud Drive\Pictures\Random Pictures\national_geographic_photography_contest_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528708"/>
            <a:ext cx="4754562" cy="31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4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Refugees in 2012</a:t>
            </a:r>
            <a:endParaRPr lang="en-US" b="1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82" y="2011363"/>
            <a:ext cx="812064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72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93</TotalTime>
  <Words>1081</Words>
  <Application>Microsoft Office PowerPoint</Application>
  <PresentationFormat>Custom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Banded</vt:lpstr>
      <vt:lpstr>Migration</vt:lpstr>
      <vt:lpstr>Movement</vt:lpstr>
      <vt:lpstr>Migration</vt:lpstr>
      <vt:lpstr>Why do people migrate?</vt:lpstr>
      <vt:lpstr>Forced Migration</vt:lpstr>
      <vt:lpstr>Types of Migration</vt:lpstr>
      <vt:lpstr>Push and Pull Factors in Voluntary Migration</vt:lpstr>
      <vt:lpstr>Political Migrants</vt:lpstr>
      <vt:lpstr>Refugees in 2012</vt:lpstr>
      <vt:lpstr>International Migration Patterns</vt:lpstr>
      <vt:lpstr>Economic Migrants</vt:lpstr>
      <vt:lpstr>US Immigration Patterns</vt:lpstr>
      <vt:lpstr>Quotas</vt:lpstr>
      <vt:lpstr>Unauthorized Immigrants</vt:lpstr>
      <vt:lpstr>Where Do People Migrate within a Country?</vt:lpstr>
      <vt:lpstr>Migration and its Theories</vt:lpstr>
      <vt:lpstr>PowerPoint Presentation</vt:lpstr>
      <vt:lpstr>Connectivity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</dc:title>
  <dc:creator>Ish Bosworth</dc:creator>
  <cp:lastModifiedBy>Bhakta D. Bosworth</cp:lastModifiedBy>
  <cp:revision>11</cp:revision>
  <dcterms:created xsi:type="dcterms:W3CDTF">2014-10-31T01:59:26Z</dcterms:created>
  <dcterms:modified xsi:type="dcterms:W3CDTF">2014-11-03T13:30:31Z</dcterms:modified>
</cp:coreProperties>
</file>