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7" r:id="rId1"/>
  </p:sldMasterIdLst>
  <p:notesMasterIdLst>
    <p:notesMasterId r:id="rId23"/>
  </p:notesMasterIdLst>
  <p:sldIdLst>
    <p:sldId id="256" r:id="rId2"/>
    <p:sldId id="259" r:id="rId3"/>
    <p:sldId id="260" r:id="rId4"/>
    <p:sldId id="261" r:id="rId5"/>
    <p:sldId id="262" r:id="rId6"/>
    <p:sldId id="269" r:id="rId7"/>
    <p:sldId id="263" r:id="rId8"/>
    <p:sldId id="264" r:id="rId9"/>
    <p:sldId id="265" r:id="rId10"/>
    <p:sldId id="270" r:id="rId11"/>
    <p:sldId id="266" r:id="rId12"/>
    <p:sldId id="271" r:id="rId13"/>
    <p:sldId id="272" r:id="rId14"/>
    <p:sldId id="273" r:id="rId15"/>
    <p:sldId id="274" r:id="rId16"/>
    <p:sldId id="275" r:id="rId17"/>
    <p:sldId id="268" r:id="rId18"/>
    <p:sldId id="276" r:id="rId19"/>
    <p:sldId id="267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AE5254-32AA-4C3A-9C23-3FFB662743AE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D7F997-3050-48DF-B2BE-E37D9B765A78}">
      <dgm:prSet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 baseline="0" smtClean="0"/>
            <a:t>The Gender-Related Development Index (GDI)</a:t>
          </a:r>
          <a:endParaRPr lang="en-US"/>
        </a:p>
      </dgm:t>
    </dgm:pt>
    <dgm:pt modelId="{59A96CF7-06CF-4611-8FF3-4DAE06221FFE}" type="parTrans" cxnId="{DF9DD152-E40D-41CF-98D1-8F6790F32133}">
      <dgm:prSet/>
      <dgm:spPr/>
      <dgm:t>
        <a:bodyPr/>
        <a:lstStyle/>
        <a:p>
          <a:endParaRPr lang="en-US"/>
        </a:p>
      </dgm:t>
    </dgm:pt>
    <dgm:pt modelId="{96F1C9D1-D409-4CEC-A095-4101FD1A6A12}" type="sibTrans" cxnId="{DF9DD152-E40D-41CF-98D1-8F6790F32133}">
      <dgm:prSet/>
      <dgm:spPr/>
      <dgm:t>
        <a:bodyPr/>
        <a:lstStyle/>
        <a:p>
          <a:endParaRPr lang="en-US"/>
        </a:p>
      </dgm:t>
    </dgm:pt>
    <dgm:pt modelId="{017673E9-7C53-4C84-9E87-75961C52ADC3}" type="pres">
      <dgm:prSet presAssocID="{12AE5254-32AA-4C3A-9C23-3FFB662743AE}" presName="linear" presStyleCnt="0">
        <dgm:presLayoutVars>
          <dgm:animLvl val="lvl"/>
          <dgm:resizeHandles val="exact"/>
        </dgm:presLayoutVars>
      </dgm:prSet>
      <dgm:spPr/>
    </dgm:pt>
    <dgm:pt modelId="{A2286162-D5C8-4301-BA06-23AC78038996}" type="pres">
      <dgm:prSet presAssocID="{7FD7F997-3050-48DF-B2BE-E37D9B765A78}" presName="parentText" presStyleLbl="node1" presStyleIdx="0" presStyleCnt="1" custLinFactNeighborY="-7908">
        <dgm:presLayoutVars>
          <dgm:chMax val="0"/>
          <dgm:bulletEnabled val="1"/>
        </dgm:presLayoutVars>
      </dgm:prSet>
      <dgm:spPr/>
    </dgm:pt>
  </dgm:ptLst>
  <dgm:cxnLst>
    <dgm:cxn modelId="{1D232808-DABA-476B-85AE-813DCDDCC14F}" type="presOf" srcId="{12AE5254-32AA-4C3A-9C23-3FFB662743AE}" destId="{017673E9-7C53-4C84-9E87-75961C52ADC3}" srcOrd="0" destOrd="0" presId="urn:microsoft.com/office/officeart/2005/8/layout/vList2"/>
    <dgm:cxn modelId="{DD5B54FB-1DFD-4044-B192-48FDD5564029}" type="presOf" srcId="{7FD7F997-3050-48DF-B2BE-E37D9B765A78}" destId="{A2286162-D5C8-4301-BA06-23AC78038996}" srcOrd="0" destOrd="0" presId="urn:microsoft.com/office/officeart/2005/8/layout/vList2"/>
    <dgm:cxn modelId="{DF9DD152-E40D-41CF-98D1-8F6790F32133}" srcId="{12AE5254-32AA-4C3A-9C23-3FFB662743AE}" destId="{7FD7F997-3050-48DF-B2BE-E37D9B765A78}" srcOrd="0" destOrd="0" parTransId="{59A96CF7-06CF-4611-8FF3-4DAE06221FFE}" sibTransId="{96F1C9D1-D409-4CEC-A095-4101FD1A6A12}"/>
    <dgm:cxn modelId="{88DA2CC3-42E9-47EF-8CB4-E8556D94DB18}" type="presParOf" srcId="{017673E9-7C53-4C84-9E87-75961C52ADC3}" destId="{A2286162-D5C8-4301-BA06-23AC7803899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A7E00E-5075-4761-ADF9-BC22AAC98B20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1ECAD5-DDB1-451C-B340-A43B4C29C103}">
      <dgm:prSet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 dirty="0" smtClean="0"/>
            <a:t>A country with </a:t>
          </a:r>
          <a:r>
            <a:rPr lang="en-US" b="1" dirty="0" smtClean="0"/>
            <a:t>complete gender equality </a:t>
          </a:r>
          <a:r>
            <a:rPr lang="en-US" dirty="0" smtClean="0"/>
            <a:t>would score 1.0.</a:t>
          </a:r>
          <a:endParaRPr lang="en-US" dirty="0"/>
        </a:p>
      </dgm:t>
    </dgm:pt>
    <dgm:pt modelId="{461973C4-8F62-4CF9-B880-1AFF0811C8D9}" type="parTrans" cxnId="{F5795AD2-5E42-4B46-B8BF-1C446B6CE806}">
      <dgm:prSet/>
      <dgm:spPr/>
      <dgm:t>
        <a:bodyPr/>
        <a:lstStyle/>
        <a:p>
          <a:endParaRPr lang="en-US"/>
        </a:p>
      </dgm:t>
    </dgm:pt>
    <dgm:pt modelId="{75750538-0B2D-4AC0-A405-5FB6F54D4A4C}" type="sibTrans" cxnId="{F5795AD2-5E42-4B46-B8BF-1C446B6CE806}">
      <dgm:prSet/>
      <dgm:spPr/>
      <dgm:t>
        <a:bodyPr/>
        <a:lstStyle/>
        <a:p>
          <a:endParaRPr lang="en-US"/>
        </a:p>
      </dgm:t>
    </dgm:pt>
    <dgm:pt modelId="{E0C53E65-FBCD-47E5-9F4A-76A2EC254124}">
      <dgm:prSet/>
      <dgm:spPr/>
      <dgm:t>
        <a:bodyPr/>
        <a:lstStyle/>
        <a:p>
          <a:pPr rtl="0"/>
          <a:r>
            <a:rPr lang="en-US" dirty="0" smtClean="0"/>
            <a:t>Four measures (similar to HDI):</a:t>
          </a:r>
          <a:endParaRPr lang="en-US" dirty="0"/>
        </a:p>
      </dgm:t>
    </dgm:pt>
    <dgm:pt modelId="{C2B49FE4-6F3F-40A5-B2A9-E6DE6C56163D}" type="parTrans" cxnId="{F099F185-CEF6-4564-BC3B-4EA6B5B67B83}">
      <dgm:prSet/>
      <dgm:spPr/>
      <dgm:t>
        <a:bodyPr/>
        <a:lstStyle/>
        <a:p>
          <a:endParaRPr lang="en-US"/>
        </a:p>
      </dgm:t>
    </dgm:pt>
    <dgm:pt modelId="{110E6CA7-4331-4735-B826-A716FF3D9FCE}" type="sibTrans" cxnId="{F099F185-CEF6-4564-BC3B-4EA6B5B67B83}">
      <dgm:prSet/>
      <dgm:spPr/>
      <dgm:t>
        <a:bodyPr/>
        <a:lstStyle/>
        <a:p>
          <a:endParaRPr lang="en-US"/>
        </a:p>
      </dgm:t>
    </dgm:pt>
    <dgm:pt modelId="{BA79EA78-3CF0-4703-AAEA-34498251B08A}">
      <dgm:prSet/>
      <dgm:spPr/>
      <dgm:t>
        <a:bodyPr/>
        <a:lstStyle/>
        <a:p>
          <a:pPr rtl="0"/>
          <a:r>
            <a:rPr lang="en-US" smtClean="0"/>
            <a:t>Per capita female incomes as a percentage of male per capita incomes</a:t>
          </a:r>
          <a:endParaRPr lang="en-US"/>
        </a:p>
      </dgm:t>
    </dgm:pt>
    <dgm:pt modelId="{69D04304-9DFE-4802-9DF0-D333093CEB11}" type="parTrans" cxnId="{0C11A75A-2397-42BD-A9A9-29846BC4A4D4}">
      <dgm:prSet/>
      <dgm:spPr/>
      <dgm:t>
        <a:bodyPr/>
        <a:lstStyle/>
        <a:p>
          <a:endParaRPr lang="en-US"/>
        </a:p>
      </dgm:t>
    </dgm:pt>
    <dgm:pt modelId="{7ED8E443-EA06-4D13-A302-47092FCC2AE8}" type="sibTrans" cxnId="{0C11A75A-2397-42BD-A9A9-29846BC4A4D4}">
      <dgm:prSet/>
      <dgm:spPr/>
      <dgm:t>
        <a:bodyPr/>
        <a:lstStyle/>
        <a:p>
          <a:endParaRPr lang="en-US"/>
        </a:p>
      </dgm:t>
    </dgm:pt>
    <dgm:pt modelId="{1A8D6281-57FD-4CA3-BD6D-7B602B443052}">
      <dgm:prSet/>
      <dgm:spPr/>
      <dgm:t>
        <a:bodyPr/>
        <a:lstStyle/>
        <a:p>
          <a:pPr rtl="0"/>
          <a:r>
            <a:rPr lang="en-US" smtClean="0"/>
            <a:t>Number of females enrolled in school compared to the number of males</a:t>
          </a:r>
          <a:endParaRPr lang="en-US"/>
        </a:p>
      </dgm:t>
    </dgm:pt>
    <dgm:pt modelId="{3795A8B2-1BD0-4FD8-B192-1F868B0EA33B}" type="parTrans" cxnId="{554E0BA1-489C-4F93-A8EE-589F077F6128}">
      <dgm:prSet/>
      <dgm:spPr/>
      <dgm:t>
        <a:bodyPr/>
        <a:lstStyle/>
        <a:p>
          <a:endParaRPr lang="en-US"/>
        </a:p>
      </dgm:t>
    </dgm:pt>
    <dgm:pt modelId="{362F23D7-FBA1-4D86-9888-4E0345AB0ED3}" type="sibTrans" cxnId="{554E0BA1-489C-4F93-A8EE-589F077F6128}">
      <dgm:prSet/>
      <dgm:spPr/>
      <dgm:t>
        <a:bodyPr/>
        <a:lstStyle/>
        <a:p>
          <a:endParaRPr lang="en-US"/>
        </a:p>
      </dgm:t>
    </dgm:pt>
    <dgm:pt modelId="{8603ACC1-551D-493D-949A-68909E404769}">
      <dgm:prSet/>
      <dgm:spPr/>
      <dgm:t>
        <a:bodyPr/>
        <a:lstStyle/>
        <a:p>
          <a:pPr rtl="0"/>
          <a:r>
            <a:rPr lang="en-US" smtClean="0"/>
            <a:t>Percent of literate females to literate males</a:t>
          </a:r>
          <a:endParaRPr lang="en-US"/>
        </a:p>
      </dgm:t>
    </dgm:pt>
    <dgm:pt modelId="{038FEAC1-2312-4E8C-A0BD-42A286247115}" type="parTrans" cxnId="{8D073112-278C-42C7-9C34-32ACAC7985D6}">
      <dgm:prSet/>
      <dgm:spPr/>
      <dgm:t>
        <a:bodyPr/>
        <a:lstStyle/>
        <a:p>
          <a:endParaRPr lang="en-US"/>
        </a:p>
      </dgm:t>
    </dgm:pt>
    <dgm:pt modelId="{6BE1C1F3-DEC5-493D-99D3-09BFB1EB93DF}" type="sibTrans" cxnId="{8D073112-278C-42C7-9C34-32ACAC7985D6}">
      <dgm:prSet/>
      <dgm:spPr/>
      <dgm:t>
        <a:bodyPr/>
        <a:lstStyle/>
        <a:p>
          <a:endParaRPr lang="en-US"/>
        </a:p>
      </dgm:t>
    </dgm:pt>
    <dgm:pt modelId="{7D388433-D6EB-40F2-9D46-FD62484B01F9}">
      <dgm:prSet/>
      <dgm:spPr/>
      <dgm:t>
        <a:bodyPr/>
        <a:lstStyle/>
        <a:p>
          <a:pPr rtl="0"/>
          <a:r>
            <a:rPr lang="en-US" dirty="0" smtClean="0"/>
            <a:t>Life expectancy of females to males</a:t>
          </a:r>
          <a:endParaRPr lang="en-US" dirty="0"/>
        </a:p>
      </dgm:t>
    </dgm:pt>
    <dgm:pt modelId="{140CB685-7BF1-46AB-A4F7-C42BB42CA50A}" type="parTrans" cxnId="{CCDB0519-74A8-4B21-BBAD-55CC79CE936A}">
      <dgm:prSet/>
      <dgm:spPr/>
      <dgm:t>
        <a:bodyPr/>
        <a:lstStyle/>
        <a:p>
          <a:endParaRPr lang="en-US"/>
        </a:p>
      </dgm:t>
    </dgm:pt>
    <dgm:pt modelId="{3CF87609-103C-4A08-A468-A1FB21D2AE36}" type="sibTrans" cxnId="{CCDB0519-74A8-4B21-BBAD-55CC79CE936A}">
      <dgm:prSet/>
      <dgm:spPr/>
      <dgm:t>
        <a:bodyPr/>
        <a:lstStyle/>
        <a:p>
          <a:endParaRPr lang="en-US"/>
        </a:p>
      </dgm:t>
    </dgm:pt>
    <dgm:pt modelId="{59D64453-095F-4619-A283-1CCE8C310AE4}">
      <dgm:prSet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en-US" dirty="0" smtClean="0"/>
            <a:t>The </a:t>
          </a:r>
          <a:r>
            <a:rPr lang="en-US" b="1" dirty="0" smtClean="0"/>
            <a:t>Gender Empowerment Measure </a:t>
          </a:r>
          <a:r>
            <a:rPr lang="en-US" dirty="0" smtClean="0"/>
            <a:t>(GEM).</a:t>
          </a:r>
          <a:endParaRPr lang="en-US" dirty="0"/>
        </a:p>
      </dgm:t>
    </dgm:pt>
    <dgm:pt modelId="{DBC76F85-70CE-4745-8BB0-759C7BD9FBDE}" type="parTrans" cxnId="{EA22875A-5176-4932-888B-B831332A5794}">
      <dgm:prSet/>
      <dgm:spPr/>
      <dgm:t>
        <a:bodyPr/>
        <a:lstStyle/>
        <a:p>
          <a:endParaRPr lang="en-US"/>
        </a:p>
      </dgm:t>
    </dgm:pt>
    <dgm:pt modelId="{6A9C9FC7-261B-4EA4-ACB8-8C0438AC91EB}" type="sibTrans" cxnId="{EA22875A-5176-4932-888B-B831332A5794}">
      <dgm:prSet/>
      <dgm:spPr/>
      <dgm:t>
        <a:bodyPr/>
        <a:lstStyle/>
        <a:p>
          <a:endParaRPr lang="en-US"/>
        </a:p>
      </dgm:t>
    </dgm:pt>
    <dgm:pt modelId="{27FB9FF8-B8B1-4412-A88C-BCBDB8157318}">
      <dgm:prSet/>
      <dgm:spPr/>
      <dgm:t>
        <a:bodyPr/>
        <a:lstStyle/>
        <a:p>
          <a:pPr rtl="0"/>
          <a:r>
            <a:rPr lang="en-US" smtClean="0"/>
            <a:t>Uses economic and political indicators:</a:t>
          </a:r>
          <a:endParaRPr lang="en-US"/>
        </a:p>
      </dgm:t>
    </dgm:pt>
    <dgm:pt modelId="{D125F041-81E6-4A71-97F3-08CFB894D914}" type="parTrans" cxnId="{879D3533-A415-4528-A3D6-B82AD713C87D}">
      <dgm:prSet/>
      <dgm:spPr/>
      <dgm:t>
        <a:bodyPr/>
        <a:lstStyle/>
        <a:p>
          <a:endParaRPr lang="en-US"/>
        </a:p>
      </dgm:t>
    </dgm:pt>
    <dgm:pt modelId="{F845ABA7-E50F-4127-A916-CB66C9CDD621}" type="sibTrans" cxnId="{879D3533-A415-4528-A3D6-B82AD713C87D}">
      <dgm:prSet/>
      <dgm:spPr/>
      <dgm:t>
        <a:bodyPr/>
        <a:lstStyle/>
        <a:p>
          <a:endParaRPr lang="en-US"/>
        </a:p>
      </dgm:t>
    </dgm:pt>
    <dgm:pt modelId="{619D7C09-0871-441D-9656-1193279F47F2}">
      <dgm:prSet/>
      <dgm:spPr/>
      <dgm:t>
        <a:bodyPr/>
        <a:lstStyle/>
        <a:p>
          <a:pPr rtl="0"/>
          <a:r>
            <a:rPr lang="en-US" smtClean="0"/>
            <a:t>Per capita female incomes as a percentage of male per capita incomes</a:t>
          </a:r>
          <a:endParaRPr lang="en-US"/>
        </a:p>
      </dgm:t>
    </dgm:pt>
    <dgm:pt modelId="{73CF2F5B-196B-44B6-BF93-458F0AB32914}" type="parTrans" cxnId="{FC3648F8-D6D5-4E46-B866-B098A993755B}">
      <dgm:prSet/>
      <dgm:spPr/>
      <dgm:t>
        <a:bodyPr/>
        <a:lstStyle/>
        <a:p>
          <a:endParaRPr lang="en-US"/>
        </a:p>
      </dgm:t>
    </dgm:pt>
    <dgm:pt modelId="{6F85A392-8F18-43A4-8C57-2591E98952D1}" type="sibTrans" cxnId="{FC3648F8-D6D5-4E46-B866-B098A993755B}">
      <dgm:prSet/>
      <dgm:spPr/>
      <dgm:t>
        <a:bodyPr/>
        <a:lstStyle/>
        <a:p>
          <a:endParaRPr lang="en-US"/>
        </a:p>
      </dgm:t>
    </dgm:pt>
    <dgm:pt modelId="{83B9F79F-FBEF-4724-B57B-40E56FDBC570}">
      <dgm:prSet/>
      <dgm:spPr/>
      <dgm:t>
        <a:bodyPr/>
        <a:lstStyle/>
        <a:p>
          <a:pPr rtl="0"/>
          <a:r>
            <a:rPr lang="en-US" smtClean="0"/>
            <a:t>Percentage of technical and professional jobs held by women</a:t>
          </a:r>
          <a:endParaRPr lang="en-US"/>
        </a:p>
      </dgm:t>
    </dgm:pt>
    <dgm:pt modelId="{1812DD43-85BC-495C-8318-B0321F992861}" type="parTrans" cxnId="{B23B17E6-B423-414E-A381-B007A58377D8}">
      <dgm:prSet/>
      <dgm:spPr/>
      <dgm:t>
        <a:bodyPr/>
        <a:lstStyle/>
        <a:p>
          <a:endParaRPr lang="en-US"/>
        </a:p>
      </dgm:t>
    </dgm:pt>
    <dgm:pt modelId="{BEE275AB-811F-4FBE-B7FE-1CBB3B91D9A1}" type="sibTrans" cxnId="{B23B17E6-B423-414E-A381-B007A58377D8}">
      <dgm:prSet/>
      <dgm:spPr/>
      <dgm:t>
        <a:bodyPr/>
        <a:lstStyle/>
        <a:p>
          <a:endParaRPr lang="en-US"/>
        </a:p>
      </dgm:t>
    </dgm:pt>
    <dgm:pt modelId="{F0AA2073-991E-4823-A80E-30FC88BAE653}">
      <dgm:prSet/>
      <dgm:spPr/>
      <dgm:t>
        <a:bodyPr/>
        <a:lstStyle/>
        <a:p>
          <a:pPr rtl="0"/>
          <a:r>
            <a:rPr lang="en-US" smtClean="0"/>
            <a:t>Percentage of administrative jobs held by women</a:t>
          </a:r>
          <a:endParaRPr lang="en-US"/>
        </a:p>
      </dgm:t>
    </dgm:pt>
    <dgm:pt modelId="{EA40946D-0230-471D-9C4F-B1B710BEFE53}" type="parTrans" cxnId="{B57D9908-145A-4455-9BD9-7906EA0890B5}">
      <dgm:prSet/>
      <dgm:spPr/>
      <dgm:t>
        <a:bodyPr/>
        <a:lstStyle/>
        <a:p>
          <a:endParaRPr lang="en-US"/>
        </a:p>
      </dgm:t>
    </dgm:pt>
    <dgm:pt modelId="{89115518-BC86-48BD-BA8B-F1407E7AE0BF}" type="sibTrans" cxnId="{B57D9908-145A-4455-9BD9-7906EA0890B5}">
      <dgm:prSet/>
      <dgm:spPr/>
      <dgm:t>
        <a:bodyPr/>
        <a:lstStyle/>
        <a:p>
          <a:endParaRPr lang="en-US"/>
        </a:p>
      </dgm:t>
    </dgm:pt>
    <dgm:pt modelId="{FCCA6997-7735-4ADB-9DCF-5F6C19384C53}">
      <dgm:prSet/>
      <dgm:spPr/>
      <dgm:t>
        <a:bodyPr/>
        <a:lstStyle/>
        <a:p>
          <a:pPr rtl="0"/>
          <a:r>
            <a:rPr lang="en-US" smtClean="0"/>
            <a:t>Percentage of women holding national office</a:t>
          </a:r>
          <a:endParaRPr lang="en-US"/>
        </a:p>
      </dgm:t>
    </dgm:pt>
    <dgm:pt modelId="{D1BFD558-9F28-43CD-9F9A-B71B5A79978C}" type="parTrans" cxnId="{B5F3A52F-4472-4034-888D-BFBB5C799EC3}">
      <dgm:prSet/>
      <dgm:spPr/>
      <dgm:t>
        <a:bodyPr/>
        <a:lstStyle/>
        <a:p>
          <a:endParaRPr lang="en-US"/>
        </a:p>
      </dgm:t>
    </dgm:pt>
    <dgm:pt modelId="{71561D86-E928-487A-B023-9EADCC3E9103}" type="sibTrans" cxnId="{B5F3A52F-4472-4034-888D-BFBB5C799EC3}">
      <dgm:prSet/>
      <dgm:spPr/>
      <dgm:t>
        <a:bodyPr/>
        <a:lstStyle/>
        <a:p>
          <a:endParaRPr lang="en-US"/>
        </a:p>
      </dgm:t>
    </dgm:pt>
    <dgm:pt modelId="{1F641E74-E0F4-4323-8069-5241F6C2591E}" type="pres">
      <dgm:prSet presAssocID="{CCA7E00E-5075-4761-ADF9-BC22AAC98B20}" presName="Name0" presStyleCnt="0">
        <dgm:presLayoutVars>
          <dgm:dir/>
          <dgm:animLvl val="lvl"/>
          <dgm:resizeHandles val="exact"/>
        </dgm:presLayoutVars>
      </dgm:prSet>
      <dgm:spPr/>
    </dgm:pt>
    <dgm:pt modelId="{AE83F2BE-179C-408E-97D9-653C0F483340}" type="pres">
      <dgm:prSet presAssocID="{AA1ECAD5-DDB1-451C-B340-A43B4C29C103}" presName="linNode" presStyleCnt="0"/>
      <dgm:spPr/>
    </dgm:pt>
    <dgm:pt modelId="{4B55FC16-B65F-4C12-9AE7-CB7506B0F2E3}" type="pres">
      <dgm:prSet presAssocID="{AA1ECAD5-DDB1-451C-B340-A43B4C29C10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76A30BB5-6E26-4027-8C4B-5E2F637A857C}" type="pres">
      <dgm:prSet presAssocID="{AA1ECAD5-DDB1-451C-B340-A43B4C29C103}" presName="descendantText" presStyleLbl="alignAccFollowNode1" presStyleIdx="0" presStyleCnt="2">
        <dgm:presLayoutVars>
          <dgm:bulletEnabled val="1"/>
        </dgm:presLayoutVars>
      </dgm:prSet>
      <dgm:spPr/>
    </dgm:pt>
    <dgm:pt modelId="{0BE00F38-DB6B-4171-B5D6-DCE2835A4314}" type="pres">
      <dgm:prSet presAssocID="{75750538-0B2D-4AC0-A405-5FB6F54D4A4C}" presName="sp" presStyleCnt="0"/>
      <dgm:spPr/>
    </dgm:pt>
    <dgm:pt modelId="{0730FF77-845F-491D-A8DE-A1766A53A180}" type="pres">
      <dgm:prSet presAssocID="{59D64453-095F-4619-A283-1CCE8C310AE4}" presName="linNode" presStyleCnt="0"/>
      <dgm:spPr/>
    </dgm:pt>
    <dgm:pt modelId="{9A3FF5DD-FECF-41F4-99DD-4847FF2A4411}" type="pres">
      <dgm:prSet presAssocID="{59D64453-095F-4619-A283-1CCE8C310AE4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0A52F1B2-55A7-4C25-BAE1-02183FA780DD}" type="pres">
      <dgm:prSet presAssocID="{59D64453-095F-4619-A283-1CCE8C310AE4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79D3533-A415-4528-A3D6-B82AD713C87D}" srcId="{59D64453-095F-4619-A283-1CCE8C310AE4}" destId="{27FB9FF8-B8B1-4412-A88C-BCBDB8157318}" srcOrd="0" destOrd="0" parTransId="{D125F041-81E6-4A71-97F3-08CFB894D914}" sibTransId="{F845ABA7-E50F-4127-A916-CB66C9CDD621}"/>
    <dgm:cxn modelId="{2AF08FE4-8D56-406C-A0CC-0ECB13163E8E}" type="presOf" srcId="{E0C53E65-FBCD-47E5-9F4A-76A2EC254124}" destId="{76A30BB5-6E26-4027-8C4B-5E2F637A857C}" srcOrd="0" destOrd="0" presId="urn:microsoft.com/office/officeart/2005/8/layout/vList5"/>
    <dgm:cxn modelId="{EA22875A-5176-4932-888B-B831332A5794}" srcId="{CCA7E00E-5075-4761-ADF9-BC22AAC98B20}" destId="{59D64453-095F-4619-A283-1CCE8C310AE4}" srcOrd="1" destOrd="0" parTransId="{DBC76F85-70CE-4745-8BB0-759C7BD9FBDE}" sibTransId="{6A9C9FC7-261B-4EA4-ACB8-8C0438AC91EB}"/>
    <dgm:cxn modelId="{D1A01604-E025-41F5-ABB4-C8690E34943D}" type="presOf" srcId="{8603ACC1-551D-493D-949A-68909E404769}" destId="{76A30BB5-6E26-4027-8C4B-5E2F637A857C}" srcOrd="0" destOrd="3" presId="urn:microsoft.com/office/officeart/2005/8/layout/vList5"/>
    <dgm:cxn modelId="{554E0BA1-489C-4F93-A8EE-589F077F6128}" srcId="{E0C53E65-FBCD-47E5-9F4A-76A2EC254124}" destId="{1A8D6281-57FD-4CA3-BD6D-7B602B443052}" srcOrd="1" destOrd="0" parTransId="{3795A8B2-1BD0-4FD8-B192-1F868B0EA33B}" sibTransId="{362F23D7-FBA1-4D86-9888-4E0345AB0ED3}"/>
    <dgm:cxn modelId="{9B0F615D-4230-4419-A5D4-83A6BA4E0CDE}" type="presOf" srcId="{CCA7E00E-5075-4761-ADF9-BC22AAC98B20}" destId="{1F641E74-E0F4-4323-8069-5241F6C2591E}" srcOrd="0" destOrd="0" presId="urn:microsoft.com/office/officeart/2005/8/layout/vList5"/>
    <dgm:cxn modelId="{6CD48295-73DE-4C28-869E-1D2B5F99957D}" type="presOf" srcId="{FCCA6997-7735-4ADB-9DCF-5F6C19384C53}" destId="{0A52F1B2-55A7-4C25-BAE1-02183FA780DD}" srcOrd="0" destOrd="4" presId="urn:microsoft.com/office/officeart/2005/8/layout/vList5"/>
    <dgm:cxn modelId="{0C11A75A-2397-42BD-A9A9-29846BC4A4D4}" srcId="{E0C53E65-FBCD-47E5-9F4A-76A2EC254124}" destId="{BA79EA78-3CF0-4703-AAEA-34498251B08A}" srcOrd="0" destOrd="0" parTransId="{69D04304-9DFE-4802-9DF0-D333093CEB11}" sibTransId="{7ED8E443-EA06-4D13-A302-47092FCC2AE8}"/>
    <dgm:cxn modelId="{B23B17E6-B423-414E-A381-B007A58377D8}" srcId="{27FB9FF8-B8B1-4412-A88C-BCBDB8157318}" destId="{83B9F79F-FBEF-4724-B57B-40E56FDBC570}" srcOrd="1" destOrd="0" parTransId="{1812DD43-85BC-495C-8318-B0321F992861}" sibTransId="{BEE275AB-811F-4FBE-B7FE-1CBB3B91D9A1}"/>
    <dgm:cxn modelId="{F099F185-CEF6-4564-BC3B-4EA6B5B67B83}" srcId="{AA1ECAD5-DDB1-451C-B340-A43B4C29C103}" destId="{E0C53E65-FBCD-47E5-9F4A-76A2EC254124}" srcOrd="0" destOrd="0" parTransId="{C2B49FE4-6F3F-40A5-B2A9-E6DE6C56163D}" sibTransId="{110E6CA7-4331-4735-B826-A716FF3D9FCE}"/>
    <dgm:cxn modelId="{8D073112-278C-42C7-9C34-32ACAC7985D6}" srcId="{E0C53E65-FBCD-47E5-9F4A-76A2EC254124}" destId="{8603ACC1-551D-493D-949A-68909E404769}" srcOrd="2" destOrd="0" parTransId="{038FEAC1-2312-4E8C-A0BD-42A286247115}" sibTransId="{6BE1C1F3-DEC5-493D-99D3-09BFB1EB93DF}"/>
    <dgm:cxn modelId="{D1F95BD1-920B-4D47-AC71-06234DD22AE1}" type="presOf" srcId="{619D7C09-0871-441D-9656-1193279F47F2}" destId="{0A52F1B2-55A7-4C25-BAE1-02183FA780DD}" srcOrd="0" destOrd="1" presId="urn:microsoft.com/office/officeart/2005/8/layout/vList5"/>
    <dgm:cxn modelId="{A688EBF7-1714-4806-AAB5-9792FA4DC507}" type="presOf" srcId="{83B9F79F-FBEF-4724-B57B-40E56FDBC570}" destId="{0A52F1B2-55A7-4C25-BAE1-02183FA780DD}" srcOrd="0" destOrd="2" presId="urn:microsoft.com/office/officeart/2005/8/layout/vList5"/>
    <dgm:cxn modelId="{CCDB0519-74A8-4B21-BBAD-55CC79CE936A}" srcId="{E0C53E65-FBCD-47E5-9F4A-76A2EC254124}" destId="{7D388433-D6EB-40F2-9D46-FD62484B01F9}" srcOrd="3" destOrd="0" parTransId="{140CB685-7BF1-46AB-A4F7-C42BB42CA50A}" sibTransId="{3CF87609-103C-4A08-A468-A1FB21D2AE36}"/>
    <dgm:cxn modelId="{B3B9493F-BD6E-40F5-92B1-7DD3E9E6BA23}" type="presOf" srcId="{AA1ECAD5-DDB1-451C-B340-A43B4C29C103}" destId="{4B55FC16-B65F-4C12-9AE7-CB7506B0F2E3}" srcOrd="0" destOrd="0" presId="urn:microsoft.com/office/officeart/2005/8/layout/vList5"/>
    <dgm:cxn modelId="{6B2B15A1-8D75-4545-A90B-35D905F3CB11}" type="presOf" srcId="{7D388433-D6EB-40F2-9D46-FD62484B01F9}" destId="{76A30BB5-6E26-4027-8C4B-5E2F637A857C}" srcOrd="0" destOrd="4" presId="urn:microsoft.com/office/officeart/2005/8/layout/vList5"/>
    <dgm:cxn modelId="{1273D834-F504-48CA-BAA0-BBD6B3D61514}" type="presOf" srcId="{1A8D6281-57FD-4CA3-BD6D-7B602B443052}" destId="{76A30BB5-6E26-4027-8C4B-5E2F637A857C}" srcOrd="0" destOrd="2" presId="urn:microsoft.com/office/officeart/2005/8/layout/vList5"/>
    <dgm:cxn modelId="{14FCCAC7-2139-454C-AECD-532AEC51D5E2}" type="presOf" srcId="{BA79EA78-3CF0-4703-AAEA-34498251B08A}" destId="{76A30BB5-6E26-4027-8C4B-5E2F637A857C}" srcOrd="0" destOrd="1" presId="urn:microsoft.com/office/officeart/2005/8/layout/vList5"/>
    <dgm:cxn modelId="{3C6C9852-D950-4954-A522-0E6C41795E36}" type="presOf" srcId="{59D64453-095F-4619-A283-1CCE8C310AE4}" destId="{9A3FF5DD-FECF-41F4-99DD-4847FF2A4411}" srcOrd="0" destOrd="0" presId="urn:microsoft.com/office/officeart/2005/8/layout/vList5"/>
    <dgm:cxn modelId="{B57D9908-145A-4455-9BD9-7906EA0890B5}" srcId="{27FB9FF8-B8B1-4412-A88C-BCBDB8157318}" destId="{F0AA2073-991E-4823-A80E-30FC88BAE653}" srcOrd="2" destOrd="0" parTransId="{EA40946D-0230-471D-9C4F-B1B710BEFE53}" sibTransId="{89115518-BC86-48BD-BA8B-F1407E7AE0BF}"/>
    <dgm:cxn modelId="{6F8C8673-2598-4D8F-956E-0BCCBC073D5F}" type="presOf" srcId="{F0AA2073-991E-4823-A80E-30FC88BAE653}" destId="{0A52F1B2-55A7-4C25-BAE1-02183FA780DD}" srcOrd="0" destOrd="3" presId="urn:microsoft.com/office/officeart/2005/8/layout/vList5"/>
    <dgm:cxn modelId="{B5F3A52F-4472-4034-888D-BFBB5C799EC3}" srcId="{27FB9FF8-B8B1-4412-A88C-BCBDB8157318}" destId="{FCCA6997-7735-4ADB-9DCF-5F6C19384C53}" srcOrd="3" destOrd="0" parTransId="{D1BFD558-9F28-43CD-9F9A-B71B5A79978C}" sibTransId="{71561D86-E928-487A-B023-9EADCC3E9103}"/>
    <dgm:cxn modelId="{A953A904-8267-42B0-9F6A-4E6CDE8F816D}" type="presOf" srcId="{27FB9FF8-B8B1-4412-A88C-BCBDB8157318}" destId="{0A52F1B2-55A7-4C25-BAE1-02183FA780DD}" srcOrd="0" destOrd="0" presId="urn:microsoft.com/office/officeart/2005/8/layout/vList5"/>
    <dgm:cxn modelId="{F5795AD2-5E42-4B46-B8BF-1C446B6CE806}" srcId="{CCA7E00E-5075-4761-ADF9-BC22AAC98B20}" destId="{AA1ECAD5-DDB1-451C-B340-A43B4C29C103}" srcOrd="0" destOrd="0" parTransId="{461973C4-8F62-4CF9-B880-1AFF0811C8D9}" sibTransId="{75750538-0B2D-4AC0-A405-5FB6F54D4A4C}"/>
    <dgm:cxn modelId="{FC3648F8-D6D5-4E46-B866-B098A993755B}" srcId="{27FB9FF8-B8B1-4412-A88C-BCBDB8157318}" destId="{619D7C09-0871-441D-9656-1193279F47F2}" srcOrd="0" destOrd="0" parTransId="{73CF2F5B-196B-44B6-BF93-458F0AB32914}" sibTransId="{6F85A392-8F18-43A4-8C57-2591E98952D1}"/>
    <dgm:cxn modelId="{B8C6262A-4BF0-448C-86B5-142F1A3D487D}" type="presParOf" srcId="{1F641E74-E0F4-4323-8069-5241F6C2591E}" destId="{AE83F2BE-179C-408E-97D9-653C0F483340}" srcOrd="0" destOrd="0" presId="urn:microsoft.com/office/officeart/2005/8/layout/vList5"/>
    <dgm:cxn modelId="{1AB0C331-C568-458C-AC90-08BF35EEC3CB}" type="presParOf" srcId="{AE83F2BE-179C-408E-97D9-653C0F483340}" destId="{4B55FC16-B65F-4C12-9AE7-CB7506B0F2E3}" srcOrd="0" destOrd="0" presId="urn:microsoft.com/office/officeart/2005/8/layout/vList5"/>
    <dgm:cxn modelId="{691497C3-6866-4AE5-9963-7B1B1DDC0233}" type="presParOf" srcId="{AE83F2BE-179C-408E-97D9-653C0F483340}" destId="{76A30BB5-6E26-4027-8C4B-5E2F637A857C}" srcOrd="1" destOrd="0" presId="urn:microsoft.com/office/officeart/2005/8/layout/vList5"/>
    <dgm:cxn modelId="{EE88613C-F58F-4315-9463-8B79B11DEC1E}" type="presParOf" srcId="{1F641E74-E0F4-4323-8069-5241F6C2591E}" destId="{0BE00F38-DB6B-4171-B5D6-DCE2835A4314}" srcOrd="1" destOrd="0" presId="urn:microsoft.com/office/officeart/2005/8/layout/vList5"/>
    <dgm:cxn modelId="{DBF8CB7E-7282-4464-B98F-136A9DF8490E}" type="presParOf" srcId="{1F641E74-E0F4-4323-8069-5241F6C2591E}" destId="{0730FF77-845F-491D-A8DE-A1766A53A180}" srcOrd="2" destOrd="0" presId="urn:microsoft.com/office/officeart/2005/8/layout/vList5"/>
    <dgm:cxn modelId="{688E4A74-3FB1-4A61-9629-26B376991E1F}" type="presParOf" srcId="{0730FF77-845F-491D-A8DE-A1766A53A180}" destId="{9A3FF5DD-FECF-41F4-99DD-4847FF2A4411}" srcOrd="0" destOrd="0" presId="urn:microsoft.com/office/officeart/2005/8/layout/vList5"/>
    <dgm:cxn modelId="{6675C796-78C5-482A-975D-EB0FED86A136}" type="presParOf" srcId="{0730FF77-845F-491D-A8DE-A1766A53A180}" destId="{0A52F1B2-55A7-4C25-BAE1-02183FA780DD}" srcOrd="1" destOrd="0" presId="urn:microsoft.com/office/officeart/2005/8/layout/vList5"/>
  </dgm:cxnLst>
  <dgm:bg>
    <a:effectLst>
      <a:outerShdw blurRad="50800" dist="38100" dir="8100000" algn="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86162-D5C8-4301-BA06-23AC78038996}">
      <dsp:nvSpPr>
        <dsp:cNvPr id="0" name=""/>
        <dsp:cNvSpPr/>
      </dsp:nvSpPr>
      <dsp:spPr>
        <a:xfrm>
          <a:off x="0" y="0"/>
          <a:ext cx="6744747" cy="1352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baseline="0" smtClean="0"/>
            <a:t>The Gender-Related Development Index (GDI)</a:t>
          </a:r>
          <a:endParaRPr lang="en-US" sz="3400" kern="1200"/>
        </a:p>
      </dsp:txBody>
      <dsp:txXfrm>
        <a:off x="66025" y="66025"/>
        <a:ext cx="6612697" cy="1220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30BB5-6E26-4027-8C4B-5E2F637A857C}">
      <dsp:nvSpPr>
        <dsp:cNvPr id="0" name=""/>
        <dsp:cNvSpPr/>
      </dsp:nvSpPr>
      <dsp:spPr>
        <a:xfrm rot="5400000">
          <a:off x="3601618" y="-940583"/>
          <a:ext cx="1935395" cy="43005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Four measures (similar to HDI):</a:t>
          </a:r>
          <a:endParaRPr lang="en-US" sz="1400" kern="1200" dirty="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Per capita female incomes as a percentage of male per capita incomes</a:t>
          </a:r>
          <a:endParaRPr lang="en-US" sz="1400" kern="120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Number of females enrolled in school compared to the number of males</a:t>
          </a:r>
          <a:endParaRPr lang="en-US" sz="1400" kern="120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Percent of literate females to literate males</a:t>
          </a:r>
          <a:endParaRPr lang="en-US" sz="1400" kern="120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Life expectancy of females to males</a:t>
          </a:r>
          <a:endParaRPr lang="en-US" sz="1400" kern="1200" dirty="0"/>
        </a:p>
      </dsp:txBody>
      <dsp:txXfrm rot="-5400000">
        <a:off x="2419050" y="336463"/>
        <a:ext cx="4206054" cy="1746439"/>
      </dsp:txXfrm>
    </dsp:sp>
    <dsp:sp modelId="{4B55FC16-B65F-4C12-9AE7-CB7506B0F2E3}">
      <dsp:nvSpPr>
        <dsp:cNvPr id="0" name=""/>
        <dsp:cNvSpPr/>
      </dsp:nvSpPr>
      <dsp:spPr>
        <a:xfrm>
          <a:off x="0" y="60"/>
          <a:ext cx="2419049" cy="24192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 country with </a:t>
          </a:r>
          <a:r>
            <a:rPr lang="en-US" sz="2400" b="1" kern="1200" dirty="0" smtClean="0"/>
            <a:t>complete gender equality </a:t>
          </a:r>
          <a:r>
            <a:rPr lang="en-US" sz="2400" kern="1200" dirty="0" smtClean="0"/>
            <a:t>would score 1.0.</a:t>
          </a:r>
          <a:endParaRPr lang="en-US" sz="2400" kern="1200" dirty="0"/>
        </a:p>
      </dsp:txBody>
      <dsp:txXfrm>
        <a:off x="118088" y="118148"/>
        <a:ext cx="2182873" cy="2183067"/>
      </dsp:txXfrm>
    </dsp:sp>
    <dsp:sp modelId="{0A52F1B2-55A7-4C25-BAE1-02183FA780DD}">
      <dsp:nvSpPr>
        <dsp:cNvPr id="0" name=""/>
        <dsp:cNvSpPr/>
      </dsp:nvSpPr>
      <dsp:spPr>
        <a:xfrm rot="5400000">
          <a:off x="3601618" y="1599622"/>
          <a:ext cx="1935395" cy="43005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glow" dir="tl">
            <a:rot lat="0" lon="0" rev="1800000"/>
          </a:lightRig>
        </a:scene3d>
        <a:sp3d contourW="10160" prstMaterial="dkEdge">
          <a:bevelT w="0" h="0" prst="angle"/>
          <a:contourClr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30000"/>
              <a:satMod val="15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Uses economic and political indicators:</a:t>
          </a:r>
          <a:endParaRPr lang="en-US" sz="1400" kern="120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Per capita female incomes as a percentage of male per capita incomes</a:t>
          </a:r>
          <a:endParaRPr lang="en-US" sz="1400" kern="120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Percentage of technical and professional jobs held by women</a:t>
          </a:r>
          <a:endParaRPr lang="en-US" sz="1400" kern="120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Percentage of administrative jobs held by women</a:t>
          </a:r>
          <a:endParaRPr lang="en-US" sz="1400" kern="120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smtClean="0"/>
            <a:t>Percentage of women holding national office</a:t>
          </a:r>
          <a:endParaRPr lang="en-US" sz="1400" kern="1200"/>
        </a:p>
      </dsp:txBody>
      <dsp:txXfrm rot="-5400000">
        <a:off x="2419050" y="2876668"/>
        <a:ext cx="4206054" cy="1746439"/>
      </dsp:txXfrm>
    </dsp:sp>
    <dsp:sp modelId="{9A3FF5DD-FECF-41F4-99DD-4847FF2A4411}">
      <dsp:nvSpPr>
        <dsp:cNvPr id="0" name=""/>
        <dsp:cNvSpPr/>
      </dsp:nvSpPr>
      <dsp:spPr>
        <a:xfrm>
          <a:off x="0" y="2540266"/>
          <a:ext cx="2419049" cy="24192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</a:t>
          </a:r>
          <a:r>
            <a:rPr lang="en-US" sz="2400" b="1" kern="1200" dirty="0" smtClean="0"/>
            <a:t>Gender Empowerment Measure </a:t>
          </a:r>
          <a:r>
            <a:rPr lang="en-US" sz="2400" kern="1200" dirty="0" smtClean="0"/>
            <a:t>(GEM).</a:t>
          </a:r>
          <a:endParaRPr lang="en-US" sz="2400" kern="1200" dirty="0"/>
        </a:p>
      </dsp:txBody>
      <dsp:txXfrm>
        <a:off x="118088" y="2658354"/>
        <a:ext cx="2182873" cy="2183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9AA21-39BC-40DF-9EF1-B5342325F950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633B1-80DF-4EC5-8BC7-BE5AF680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0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22FF25-C035-40A9-9297-2DB7F010EE70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844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E10CB6-869B-4E97-986D-498A462E9763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09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FC084A-914D-4056-9B84-D1B0F4C8DFD2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58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3D723E9-E98E-4BC8-ADDA-32561C7F2557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993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152C5E8-2D93-441F-B839-5CBFE7DFE3B6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941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2/19/2015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935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2/19/2015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05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E26F7E3A-B166-407D-9866-32884E7D5B37}" type="datetimeFigureOut">
              <a:rPr lang="en-US" smtClean="0"/>
              <a:t>2/19/2015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1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2/19/2015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4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EBB0C4-6273-4C6E-B9BD-2EDC30F1CD52}" type="datetimeFigureOut">
              <a:rPr lang="en-US" smtClean="0"/>
              <a:t>2/19/2015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18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2/19/2015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74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2/19/2015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40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2/19/2015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59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2/19/2015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1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2/19/2015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2/19/2015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8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2/19/2015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77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Levels of Development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576" y="3905711"/>
            <a:ext cx="9731929" cy="29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9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TCL_10e_Figure_09_17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" y="127429"/>
            <a:ext cx="12164037" cy="660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340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W.W. </a:t>
            </a:r>
            <a:r>
              <a:rPr lang="en-US" dirty="0" err="1" smtClean="0"/>
              <a:t>Rostow’s</a:t>
            </a:r>
            <a:r>
              <a:rPr lang="en-US" dirty="0" smtClean="0"/>
              <a:t> Model of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Modernization Model (a “liberal” model) - Walt Whitman </a:t>
            </a:r>
            <a:r>
              <a:rPr lang="en-US" dirty="0" err="1" smtClean="0"/>
              <a:t>Rostow</a:t>
            </a:r>
            <a:r>
              <a:rPr lang="en-US" dirty="0" smtClean="0"/>
              <a:t> – 1960s.</a:t>
            </a:r>
          </a:p>
          <a:p>
            <a:r>
              <a:rPr lang="en-US" altLang="en-US" dirty="0"/>
              <a:t>Countries undergo 5 stages of development in order</a:t>
            </a:r>
          </a:p>
          <a:p>
            <a:pPr lvl="1"/>
            <a:r>
              <a:rPr lang="en-US" altLang="en-US" dirty="0"/>
              <a:t>Model does </a:t>
            </a:r>
            <a:r>
              <a:rPr lang="en-US" altLang="en-US" b="1" u="sng" dirty="0"/>
              <a:t>not </a:t>
            </a:r>
            <a:r>
              <a:rPr lang="en-US" altLang="en-US" dirty="0"/>
              <a:t>account for factors which may cause a country to progress out of the 5 </a:t>
            </a:r>
            <a:r>
              <a:rPr lang="en-US" altLang="en-US" dirty="0" smtClean="0"/>
              <a:t>steps: Global </a:t>
            </a:r>
            <a:r>
              <a:rPr lang="en-US" altLang="en-US" dirty="0"/>
              <a:t>politics, colonialism, physical geography, war, culture, and ethnic conflicts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Stage 1 -- Traditional </a:t>
            </a:r>
            <a:r>
              <a:rPr lang="en-US" sz="4000" dirty="0" smtClean="0"/>
              <a:t>Society</a:t>
            </a:r>
            <a:endParaRPr lang="en-US" sz="4000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/>
              <a:t>The economy is dominated by </a:t>
            </a:r>
            <a:r>
              <a:rPr lang="en-US" altLang="en-US" b="1"/>
              <a:t>subsistence activity</a:t>
            </a:r>
            <a:r>
              <a:rPr lang="en-US" altLang="en-US"/>
              <a:t> where output is consumed by producers rather than traded.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/>
              <a:t>Any </a:t>
            </a:r>
            <a:r>
              <a:rPr lang="en-US" altLang="en-US" b="1"/>
              <a:t>trade is carried out by barter</a:t>
            </a:r>
            <a:r>
              <a:rPr lang="en-US" altLang="en-US"/>
              <a:t> where goods are exchanged directly for other goods.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Agriculture</a:t>
            </a:r>
            <a:r>
              <a:rPr lang="en-US" altLang="en-US"/>
              <a:t> is the most important industry and production is labor intensive using only limited quantities of capital.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Limited technology, static society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/>
              <a:t>Resource allocation is determined chiefly by </a:t>
            </a:r>
            <a:r>
              <a:rPr lang="en-US" altLang="en-US" b="1"/>
              <a:t>traditional methods</a:t>
            </a:r>
            <a:r>
              <a:rPr lang="en-US" altLang="en-US"/>
              <a:t> of production. </a:t>
            </a:r>
          </a:p>
        </p:txBody>
      </p:sp>
    </p:spTree>
    <p:extLst>
      <p:ext uri="{BB962C8B-B14F-4D97-AF65-F5344CB8AC3E}">
        <p14:creationId xmlns:p14="http://schemas.microsoft.com/office/powerpoint/2010/main" val="5973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Stage 2 -- Transitional Stage </a:t>
            </a:r>
            <a:br>
              <a:rPr lang="en-US" sz="4000" dirty="0"/>
            </a:br>
            <a:r>
              <a:rPr lang="en-US" sz="4000" dirty="0"/>
              <a:t>(the preconditions for takeoff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 smtClean="0"/>
              <a:t>Increased specialization </a:t>
            </a:r>
            <a:r>
              <a:rPr lang="en-US" altLang="en-US" dirty="0" smtClean="0"/>
              <a:t>generates surpluses for trading. 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External trade also occurs concentrating on primary economic activity products. </a:t>
            </a:r>
            <a:endParaRPr lang="en-US" alt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b="1" dirty="0" smtClean="0"/>
              <a:t>Commercial agriculture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Emergence </a:t>
            </a:r>
            <a:r>
              <a:rPr lang="en-US" altLang="en-US" dirty="0" smtClean="0"/>
              <a:t>of a </a:t>
            </a:r>
            <a:r>
              <a:rPr lang="en-US" altLang="en-US" b="1" dirty="0" smtClean="0"/>
              <a:t>transport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infrastructure</a:t>
            </a:r>
            <a:r>
              <a:rPr lang="en-US" altLang="en-US" dirty="0" smtClean="0"/>
              <a:t> to support trade.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E</a:t>
            </a:r>
            <a:r>
              <a:rPr lang="en-US" altLang="en-US" b="1" dirty="0" smtClean="0"/>
              <a:t>ntrepreneurs </a:t>
            </a:r>
            <a:r>
              <a:rPr lang="en-US" altLang="en-US" b="1" dirty="0" smtClean="0"/>
              <a:t>emerge</a:t>
            </a:r>
            <a:r>
              <a:rPr lang="en-US" alt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0865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Stage 3 -- Take Off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5760" indent="-256032">
              <a:buFont typeface="Wingdings 3"/>
              <a:buChar char=""/>
              <a:defRPr/>
            </a:pPr>
            <a:r>
              <a:rPr lang="en-US" sz="2400" b="1" dirty="0"/>
              <a:t>Industrialization increases</a:t>
            </a:r>
            <a:r>
              <a:rPr lang="en-US" sz="2400" dirty="0"/>
              <a:t>, with workers switching from the agricultural sector to the manufacturing sector.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n-US" sz="2400" b="1" dirty="0"/>
              <a:t>Growth is </a:t>
            </a:r>
            <a:r>
              <a:rPr lang="en-US" sz="2400" b="1" dirty="0" smtClean="0"/>
              <a:t>uneven </a:t>
            </a:r>
            <a:r>
              <a:rPr lang="en-US" sz="2400" dirty="0" smtClean="0"/>
              <a:t>and concentrated </a:t>
            </a:r>
            <a:r>
              <a:rPr lang="en-US" sz="2400" dirty="0"/>
              <a:t>in a few regions of the country and in one or two manufacturing industries. 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n-US" sz="2400" b="1" dirty="0"/>
              <a:t>Physical </a:t>
            </a:r>
            <a:r>
              <a:rPr lang="en-US" sz="2400" b="1" dirty="0" smtClean="0"/>
              <a:t>infrastructure improves</a:t>
            </a:r>
            <a:r>
              <a:rPr lang="en-US" sz="2400" dirty="0" smtClean="0"/>
              <a:t>: </a:t>
            </a:r>
            <a:r>
              <a:rPr lang="en-US" sz="2400" dirty="0"/>
              <a:t>roads, railways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n-US" sz="2400" dirty="0"/>
              <a:t>The level of </a:t>
            </a:r>
            <a:r>
              <a:rPr lang="en-US" sz="2400" b="1" dirty="0"/>
              <a:t>investment </a:t>
            </a:r>
            <a:r>
              <a:rPr lang="en-US" sz="2400" b="1" dirty="0" smtClean="0"/>
              <a:t>increases to over </a:t>
            </a:r>
            <a:r>
              <a:rPr lang="en-US" sz="2400" b="1" dirty="0"/>
              <a:t>10% of GNP</a:t>
            </a:r>
            <a:r>
              <a:rPr lang="en-US" sz="2400" dirty="0"/>
              <a:t>. 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n-US" sz="2400" dirty="0"/>
              <a:t>The economic transitions are accompanied by the evolution of </a:t>
            </a:r>
            <a:r>
              <a:rPr lang="en-US" sz="2400" b="1" u="sng" dirty="0"/>
              <a:t>new political and social institutions</a:t>
            </a:r>
            <a:r>
              <a:rPr lang="en-US" sz="2400" dirty="0"/>
              <a:t> that support the industrialization. (political &amp; social elites)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n-US" sz="2400" dirty="0"/>
              <a:t>The </a:t>
            </a:r>
            <a:r>
              <a:rPr lang="en-US" sz="2400" b="1" dirty="0"/>
              <a:t>growth is self-sustaining </a:t>
            </a:r>
            <a:r>
              <a:rPr lang="en-US" sz="2400" dirty="0"/>
              <a:t>as investment leads to increasing incomes in turn generating more savings to finance further investment. </a:t>
            </a:r>
          </a:p>
        </p:txBody>
      </p:sp>
    </p:spTree>
    <p:extLst>
      <p:ext uri="{BB962C8B-B14F-4D97-AF65-F5344CB8AC3E}">
        <p14:creationId xmlns:p14="http://schemas.microsoft.com/office/powerpoint/2010/main" val="353333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Stage 4 -- Drive to </a:t>
            </a:r>
            <a:r>
              <a:rPr lang="en-US" sz="4000" dirty="0" smtClean="0"/>
              <a:t>Maturity</a:t>
            </a:r>
            <a:endParaRPr lang="en-US" sz="4000" dirty="0"/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The </a:t>
            </a:r>
            <a:r>
              <a:rPr lang="en-US" altLang="en-US" b="1" dirty="0" smtClean="0"/>
              <a:t>economy is diversifying </a:t>
            </a:r>
            <a:r>
              <a:rPr lang="en-US" altLang="en-US" dirty="0" smtClean="0"/>
              <a:t>into new areas.  (International trade, Leaving “the Gap” that Barnett talked about)</a:t>
            </a:r>
          </a:p>
          <a:p>
            <a:pPr lvl="1"/>
            <a:r>
              <a:rPr lang="en-US" altLang="en-US" b="1" dirty="0" smtClean="0"/>
              <a:t>Technological innovation</a:t>
            </a:r>
            <a:r>
              <a:rPr lang="en-US" altLang="en-US" dirty="0" smtClean="0"/>
              <a:t> is providing a diverse range of investment opportunities.</a:t>
            </a:r>
          </a:p>
          <a:p>
            <a:pPr eaLnBrk="1" hangingPunct="1"/>
            <a:r>
              <a:rPr lang="en-US" altLang="en-US" dirty="0" smtClean="0"/>
              <a:t>The economy is producing a wide range of </a:t>
            </a:r>
            <a:r>
              <a:rPr lang="en-US" altLang="en-US" b="1" dirty="0" smtClean="0"/>
              <a:t>goods and services</a:t>
            </a:r>
            <a:r>
              <a:rPr lang="en-US" altLang="en-US" dirty="0" smtClean="0"/>
              <a:t> and there is less reliance on </a:t>
            </a:r>
            <a:r>
              <a:rPr lang="en-US" altLang="en-US" b="1" dirty="0" smtClean="0"/>
              <a:t>imports</a:t>
            </a:r>
            <a:r>
              <a:rPr lang="en-US" alt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72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45952" y="284176"/>
            <a:ext cx="10341047" cy="1508760"/>
          </a:xfrm>
        </p:spPr>
        <p:txBody>
          <a:bodyPr/>
          <a:lstStyle/>
          <a:p>
            <a:r>
              <a:rPr lang="en-US" dirty="0" smtClean="0"/>
              <a:t>Stage 5 -- High Mass Consumption</a:t>
            </a:r>
            <a:endParaRPr lang="en-US" dirty="0"/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645952" y="2742360"/>
            <a:ext cx="5050173" cy="2744878"/>
          </a:xfrm>
        </p:spPr>
        <p:txBody>
          <a:bodyPr/>
          <a:lstStyle/>
          <a:p>
            <a:r>
              <a:rPr lang="en-US" altLang="en-US" dirty="0" smtClean="0"/>
              <a:t>The economy is geared towards mass consumption. </a:t>
            </a:r>
          </a:p>
          <a:p>
            <a:r>
              <a:rPr lang="en-US" altLang="en-US" dirty="0" smtClean="0"/>
              <a:t>The service sector becomes increasingly dominant. </a:t>
            </a:r>
          </a:p>
          <a:p>
            <a:r>
              <a:rPr lang="en-US" altLang="en-US" dirty="0" smtClean="0"/>
              <a:t>Chief criticisms:  </a:t>
            </a:r>
          </a:p>
          <a:p>
            <a:pPr lvl="1"/>
            <a:r>
              <a:rPr lang="en-US" altLang="en-US" dirty="0" smtClean="0"/>
              <a:t>Does consumption = development?</a:t>
            </a:r>
          </a:p>
          <a:p>
            <a:pPr lvl="1"/>
            <a:r>
              <a:rPr lang="en-US" altLang="en-US" dirty="0" smtClean="0"/>
              <a:t>What about deindustrialization?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125" y="2069600"/>
            <a:ext cx="5928112" cy="4090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02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82" y="284176"/>
            <a:ext cx="10592717" cy="1508760"/>
          </a:xfrm>
        </p:spPr>
        <p:txBody>
          <a:bodyPr/>
          <a:lstStyle/>
          <a:p>
            <a:r>
              <a:rPr lang="en-US" dirty="0" smtClean="0"/>
              <a:t>Dependency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282" y="2095567"/>
            <a:ext cx="5167619" cy="4330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Core-Periphery Model, </a:t>
            </a:r>
            <a:r>
              <a:rPr lang="en-US" dirty="0" err="1" smtClean="0"/>
              <a:t>Wallerstein’s</a:t>
            </a:r>
            <a:r>
              <a:rPr lang="en-US" dirty="0" smtClean="0"/>
              <a:t> World-Systems Theory</a:t>
            </a:r>
          </a:p>
          <a:p>
            <a:r>
              <a:rPr lang="en-US" b="1" dirty="0" smtClean="0"/>
              <a:t>Core</a:t>
            </a:r>
            <a:r>
              <a:rPr lang="en-US" dirty="0" smtClean="0"/>
              <a:t> – regions with concentrations of employment, capital &amp; economic control; develops with agglomeration. </a:t>
            </a:r>
          </a:p>
          <a:p>
            <a:r>
              <a:rPr lang="en-US" dirty="0" smtClean="0"/>
              <a:t>Attracts new investment through: </a:t>
            </a:r>
          </a:p>
          <a:p>
            <a:pPr lvl="1"/>
            <a:r>
              <a:rPr lang="en-US" b="1" dirty="0" smtClean="0"/>
              <a:t>Backward linkages </a:t>
            </a:r>
            <a:r>
              <a:rPr lang="en-US" dirty="0" smtClean="0"/>
              <a:t>– supplies firms with components &amp; services </a:t>
            </a:r>
          </a:p>
          <a:p>
            <a:pPr lvl="1"/>
            <a:r>
              <a:rPr lang="en-US" b="1" dirty="0" smtClean="0"/>
              <a:t>Forward linkages </a:t>
            </a:r>
            <a:r>
              <a:rPr lang="en-US" dirty="0" smtClean="0"/>
              <a:t>– help firms find uses &amp; markets for their products </a:t>
            </a:r>
          </a:p>
          <a:p>
            <a:pPr lvl="1"/>
            <a:r>
              <a:rPr lang="en-US" b="1" dirty="0" smtClean="0"/>
              <a:t>Ancillary industries </a:t>
            </a:r>
            <a:r>
              <a:rPr lang="en-US" dirty="0" smtClean="0"/>
              <a:t>– firms providing services for other corporations </a:t>
            </a:r>
          </a:p>
          <a:p>
            <a:pPr lvl="1"/>
            <a:r>
              <a:rPr lang="en-US" dirty="0" smtClean="0"/>
              <a:t>Investment into </a:t>
            </a:r>
            <a:r>
              <a:rPr lang="en-US" b="1" dirty="0" smtClean="0"/>
              <a:t>infrastructure &amp; technology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653" y="2322910"/>
            <a:ext cx="6380597" cy="3875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8029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840" y="284176"/>
            <a:ext cx="10997551" cy="1508760"/>
          </a:xfrm>
        </p:spPr>
        <p:txBody>
          <a:bodyPr/>
          <a:lstStyle/>
          <a:p>
            <a:r>
              <a:rPr lang="en-US" dirty="0" smtClean="0"/>
              <a:t>Dependency Theories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840" y="2427773"/>
            <a:ext cx="5066951" cy="3374052"/>
          </a:xfrm>
        </p:spPr>
        <p:txBody>
          <a:bodyPr/>
          <a:lstStyle/>
          <a:p>
            <a:r>
              <a:rPr lang="en-US" dirty="0" smtClean="0"/>
              <a:t>Political and economic relationships between countries and regions control and also limit the developmental possibilities of less well-off areas </a:t>
            </a:r>
          </a:p>
          <a:p>
            <a:pPr lvl="1"/>
            <a:r>
              <a:rPr lang="en-US" dirty="0" smtClean="0"/>
              <a:t>(e.g. Imperialism caused colonies to be dependent – this helps sustain the prosperity of dominant areas and poverty of other regions) </a:t>
            </a:r>
          </a:p>
          <a:p>
            <a:r>
              <a:rPr lang="en-US" dirty="0" smtClean="0"/>
              <a:t>Elites in society prosper at the expense of lower classes.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919" y="2193298"/>
            <a:ext cx="5793472" cy="3843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1799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451" y="284176"/>
            <a:ext cx="10416548" cy="1508760"/>
          </a:xfrm>
        </p:spPr>
        <p:txBody>
          <a:bodyPr>
            <a:normAutofit/>
          </a:bodyPr>
          <a:lstStyle/>
          <a:p>
            <a:r>
              <a:rPr lang="en-US" dirty="0" smtClean="0"/>
              <a:t>The International Trade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451" y="2011680"/>
            <a:ext cx="10416548" cy="4206240"/>
          </a:xfrm>
        </p:spPr>
        <p:txBody>
          <a:bodyPr>
            <a:normAutofit/>
          </a:bodyPr>
          <a:lstStyle/>
          <a:p>
            <a:r>
              <a:rPr lang="en-US" altLang="en-US" dirty="0"/>
              <a:t>Development through international trade</a:t>
            </a:r>
          </a:p>
          <a:p>
            <a:pPr lvl="1"/>
            <a:r>
              <a:rPr lang="en-US" altLang="en-US" dirty="0" err="1"/>
              <a:t>Rostow’s</a:t>
            </a:r>
            <a:r>
              <a:rPr lang="en-US" altLang="en-US" dirty="0"/>
              <a:t> model of development</a:t>
            </a:r>
          </a:p>
          <a:p>
            <a:pPr lvl="1"/>
            <a:r>
              <a:rPr lang="en-US" altLang="en-US" dirty="0"/>
              <a:t>Examples of international trade approach</a:t>
            </a:r>
          </a:p>
          <a:p>
            <a:pPr lvl="2"/>
            <a:r>
              <a:rPr lang="en-US" altLang="en-US" dirty="0"/>
              <a:t>The “four Asian dragons”</a:t>
            </a:r>
          </a:p>
          <a:p>
            <a:pPr lvl="2"/>
            <a:r>
              <a:rPr lang="en-US" altLang="en-US" dirty="0"/>
              <a:t>Petroleum-rich Arabian Peninsula states</a:t>
            </a:r>
          </a:p>
          <a:p>
            <a:pPr lvl="1"/>
            <a:r>
              <a:rPr lang="en-US" altLang="en-US" dirty="0"/>
              <a:t>Three major problems:</a:t>
            </a:r>
          </a:p>
          <a:p>
            <a:pPr lvl="2"/>
            <a:r>
              <a:rPr lang="en-US" altLang="en-US" dirty="0"/>
              <a:t>Uneven resource distribution</a:t>
            </a:r>
          </a:p>
          <a:p>
            <a:pPr lvl="2"/>
            <a:r>
              <a:rPr lang="en-US" altLang="en-US" dirty="0"/>
              <a:t>Increased dependence on MDCs</a:t>
            </a:r>
          </a:p>
          <a:p>
            <a:pPr lvl="2"/>
            <a:r>
              <a:rPr lang="en-US" altLang="en-US" dirty="0"/>
              <a:t>Market decline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96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Development?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896" y="2369470"/>
            <a:ext cx="6300132" cy="3490659"/>
          </a:xfrm>
        </p:spPr>
        <p:txBody>
          <a:bodyPr>
            <a:normAutofit/>
          </a:bodyPr>
          <a:lstStyle/>
          <a:p>
            <a:r>
              <a:rPr lang="en-US" dirty="0" smtClean="0"/>
              <a:t>Development is the process of economic growth.</a:t>
            </a:r>
          </a:p>
          <a:p>
            <a:pPr lvl="1"/>
            <a:r>
              <a:rPr lang="en-US" dirty="0" smtClean="0"/>
              <a:t>Indicators include </a:t>
            </a:r>
            <a:r>
              <a:rPr lang="en-US" b="1" u="sng" dirty="0" smtClean="0"/>
              <a:t>Gross Domestic Product (GDP).</a:t>
            </a:r>
          </a:p>
          <a:p>
            <a:pPr lvl="1"/>
            <a:r>
              <a:rPr lang="en-US" dirty="0" smtClean="0"/>
              <a:t>Growth in diffusion of and access to resources, knowledge, and technology.</a:t>
            </a:r>
          </a:p>
          <a:p>
            <a:r>
              <a:rPr lang="en-US" dirty="0" smtClean="0"/>
              <a:t>It is a continuous process and each country falls somewhere on the continuum between more-developed (MDC) and less-developed (LDC).</a:t>
            </a:r>
          </a:p>
          <a:p>
            <a:pPr lvl="1"/>
            <a:r>
              <a:rPr lang="en-US" altLang="en-US" b="1" u="sng" dirty="0" smtClean="0"/>
              <a:t>Productivity</a:t>
            </a:r>
            <a:r>
              <a:rPr lang="en-US" altLang="en-US" dirty="0" smtClean="0"/>
              <a:t> is a measure of economic efficiency</a:t>
            </a:r>
          </a:p>
          <a:p>
            <a:pPr lvl="2"/>
            <a:r>
              <a:rPr lang="en-US" altLang="en-US" dirty="0" smtClean="0"/>
              <a:t>Measured by the </a:t>
            </a:r>
            <a:r>
              <a:rPr lang="en-US" altLang="en-US" i="1" dirty="0" smtClean="0"/>
              <a:t>value added</a:t>
            </a:r>
            <a:r>
              <a:rPr lang="en-US" altLang="en-US" dirty="0" smtClean="0"/>
              <a:t> per capita</a:t>
            </a:r>
          </a:p>
          <a:p>
            <a:pPr lvl="2"/>
            <a:r>
              <a:rPr lang="en-US" altLang="en-US" dirty="0" smtClean="0"/>
              <a:t>MDCs are more productive than LDCs</a:t>
            </a:r>
          </a:p>
          <a:p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672" y="2681090"/>
            <a:ext cx="4779034" cy="2867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031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284" y="284176"/>
            <a:ext cx="10441715" cy="1508760"/>
          </a:xfrm>
        </p:spPr>
        <p:txBody>
          <a:bodyPr>
            <a:normAutofit/>
          </a:bodyPr>
          <a:lstStyle/>
          <a:p>
            <a:r>
              <a:rPr lang="en-US" dirty="0" smtClean="0"/>
              <a:t>International Trade Approach Successes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5284" y="2011680"/>
            <a:ext cx="5414940" cy="4206240"/>
          </a:xfrm>
        </p:spPr>
        <p:txBody>
          <a:bodyPr/>
          <a:lstStyle/>
          <a:p>
            <a:r>
              <a:rPr lang="en-US" altLang="en-US" dirty="0" smtClean="0"/>
              <a:t>International trade approach success stories</a:t>
            </a:r>
          </a:p>
          <a:p>
            <a:pPr lvl="1"/>
            <a:r>
              <a:rPr lang="en-US" altLang="en-US" dirty="0" smtClean="0"/>
              <a:t>The path most commonly selected by the end of the twentieth century</a:t>
            </a:r>
          </a:p>
          <a:p>
            <a:pPr lvl="1"/>
            <a:r>
              <a:rPr lang="en-US" altLang="en-US" dirty="0" smtClean="0"/>
              <a:t>Countries convert because evidence indicates that international trade is the most effective path toward development</a:t>
            </a:r>
          </a:p>
          <a:p>
            <a:endParaRPr lang="en-US" dirty="0"/>
          </a:p>
        </p:txBody>
      </p:sp>
      <p:pic>
        <p:nvPicPr>
          <p:cNvPr id="6" name="Picture 3" descr="TCL_10e_Figure_09_32–L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2081" y="2011363"/>
            <a:ext cx="4452276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79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59" y="284176"/>
            <a:ext cx="10726940" cy="1508760"/>
          </a:xfrm>
        </p:spPr>
        <p:txBody>
          <a:bodyPr/>
          <a:lstStyle/>
          <a:p>
            <a:r>
              <a:rPr lang="en-US" dirty="0" smtClean="0"/>
              <a:t>Obstacles to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059" y="2410042"/>
            <a:ext cx="4143622" cy="2957974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/>
              <a:t>Financing development</a:t>
            </a:r>
          </a:p>
          <a:p>
            <a:pPr lvl="1"/>
            <a:r>
              <a:rPr lang="en-US" altLang="en-US" dirty="0" smtClean="0"/>
              <a:t>LDCs require money to fund development</a:t>
            </a:r>
          </a:p>
          <a:p>
            <a:r>
              <a:rPr lang="en-US" altLang="en-US" dirty="0" smtClean="0"/>
              <a:t>Two sources of funds:</a:t>
            </a:r>
          </a:p>
          <a:p>
            <a:pPr lvl="1"/>
            <a:r>
              <a:rPr lang="en-US" altLang="en-US" b="1" dirty="0" smtClean="0"/>
              <a:t>Loans</a:t>
            </a:r>
          </a:p>
          <a:p>
            <a:pPr lvl="2"/>
            <a:r>
              <a:rPr lang="en-US" altLang="en-US" dirty="0" smtClean="0"/>
              <a:t>The World Bank and the IMF</a:t>
            </a:r>
          </a:p>
          <a:p>
            <a:pPr lvl="2"/>
            <a:r>
              <a:rPr lang="en-US" altLang="en-US" dirty="0" smtClean="0"/>
              <a:t>Structural adjustment programs</a:t>
            </a:r>
          </a:p>
          <a:p>
            <a:pPr lvl="1"/>
            <a:r>
              <a:rPr lang="en-US" altLang="en-US" b="1" dirty="0" smtClean="0"/>
              <a:t>Foreign direct investment </a:t>
            </a:r>
            <a:r>
              <a:rPr lang="en-US" altLang="en-US" dirty="0" smtClean="0"/>
              <a:t>from transnational corporations</a:t>
            </a:r>
          </a:p>
        </p:txBody>
      </p:sp>
      <p:pic>
        <p:nvPicPr>
          <p:cNvPr id="4" name="Picture 3" descr="TCL_10e_Figure_09_30–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81" y="2231604"/>
            <a:ext cx="7620539" cy="331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03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17" y="284176"/>
            <a:ext cx="10542382" cy="1508760"/>
          </a:xfrm>
        </p:spPr>
        <p:txBody>
          <a:bodyPr/>
          <a:lstStyle/>
          <a:p>
            <a:r>
              <a:rPr lang="en-US" dirty="0" smtClean="0"/>
              <a:t>What is an Economy?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171" y="2033490"/>
            <a:ext cx="6744748" cy="4162618"/>
          </a:xfrm>
        </p:spPr>
        <p:txBody>
          <a:bodyPr>
            <a:normAutofit/>
          </a:bodyPr>
          <a:lstStyle/>
          <a:p>
            <a:r>
              <a:rPr lang="en-US" dirty="0" smtClean="0"/>
              <a:t>A system by which a society manages its scarce resources.</a:t>
            </a:r>
          </a:p>
          <a:p>
            <a:r>
              <a:rPr lang="en-US" dirty="0" smtClean="0"/>
              <a:t>Three main economic systems</a:t>
            </a:r>
          </a:p>
          <a:p>
            <a:pPr lvl="1"/>
            <a:r>
              <a:rPr lang="en-US" b="1" u="sng" dirty="0" smtClean="0"/>
              <a:t>Capitalism</a:t>
            </a:r>
            <a:r>
              <a:rPr lang="en-US" dirty="0" smtClean="0"/>
              <a:t> - process </a:t>
            </a:r>
            <a:r>
              <a:rPr lang="en-US" dirty="0"/>
              <a:t>of letting a</a:t>
            </a:r>
            <a:r>
              <a:rPr lang="en-US" dirty="0" smtClean="0"/>
              <a:t> </a:t>
            </a:r>
            <a:r>
              <a:rPr lang="en-US" dirty="0"/>
              <a:t>competitive market </a:t>
            </a:r>
            <a:r>
              <a:rPr lang="en-US" dirty="0" smtClean="0"/>
              <a:t>determine </a:t>
            </a:r>
            <a:r>
              <a:rPr lang="en-US" dirty="0"/>
              <a:t>the price of goods. </a:t>
            </a:r>
            <a:r>
              <a:rPr lang="en-US" dirty="0" smtClean="0"/>
              <a:t>Creates winners </a:t>
            </a:r>
            <a:r>
              <a:rPr lang="en-US" dirty="0"/>
              <a:t>and </a:t>
            </a:r>
            <a:r>
              <a:rPr lang="en-US" dirty="0" smtClean="0"/>
              <a:t>losers and poverty </a:t>
            </a:r>
            <a:r>
              <a:rPr lang="en-US" dirty="0"/>
              <a:t>is a heated debate in capitalistic societies.</a:t>
            </a:r>
            <a:endParaRPr lang="en-US" dirty="0" smtClean="0"/>
          </a:p>
          <a:p>
            <a:pPr lvl="1"/>
            <a:r>
              <a:rPr lang="en-US" b="1" u="sng" dirty="0" smtClean="0"/>
              <a:t>Socialism</a:t>
            </a:r>
            <a:r>
              <a:rPr lang="en-US" dirty="0" smtClean="0"/>
              <a:t> - </a:t>
            </a:r>
            <a:r>
              <a:rPr lang="en-US" dirty="0"/>
              <a:t>governmental control of basic items in an </a:t>
            </a:r>
            <a:r>
              <a:rPr lang="en-US" dirty="0" smtClean="0"/>
              <a:t>economy</a:t>
            </a:r>
            <a:r>
              <a:rPr lang="en-US" dirty="0"/>
              <a:t> </a:t>
            </a:r>
            <a:r>
              <a:rPr lang="en-US" dirty="0" smtClean="0"/>
              <a:t>such as food</a:t>
            </a:r>
            <a:r>
              <a:rPr lang="en-US" dirty="0"/>
              <a:t>, </a:t>
            </a:r>
            <a:r>
              <a:rPr lang="en-US" dirty="0" smtClean="0"/>
              <a:t>transportation </a:t>
            </a:r>
            <a:r>
              <a:rPr lang="en-US" dirty="0"/>
              <a:t>and </a:t>
            </a:r>
            <a:r>
              <a:rPr lang="en-US" dirty="0" smtClean="0"/>
              <a:t>energy </a:t>
            </a:r>
            <a:r>
              <a:rPr lang="en-US" dirty="0"/>
              <a:t>so everyone can benefit from these services</a:t>
            </a:r>
            <a:r>
              <a:rPr lang="en-US" dirty="0" smtClean="0"/>
              <a:t>.</a:t>
            </a:r>
          </a:p>
          <a:p>
            <a:pPr lvl="1"/>
            <a:r>
              <a:rPr lang="en-US" b="1" u="sng" dirty="0" smtClean="0"/>
              <a:t>Communism</a:t>
            </a:r>
            <a:r>
              <a:rPr lang="en-US" dirty="0" smtClean="0"/>
              <a:t> - </a:t>
            </a:r>
            <a:r>
              <a:rPr lang="en-US" dirty="0"/>
              <a:t>Total government control of all prices in a society, ranging from bread to utilities.  Everyone is paid the same salary and the government dictates your profession based upon assessment skills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919" y="2557461"/>
            <a:ext cx="4762500" cy="311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4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Sectors of Economic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784" y="2276771"/>
            <a:ext cx="7695605" cy="3676056"/>
          </a:xfrm>
        </p:spPr>
        <p:txBody>
          <a:bodyPr>
            <a:normAutofit fontScale="92500"/>
          </a:bodyPr>
          <a:lstStyle/>
          <a:p>
            <a:r>
              <a:rPr lang="en-US" b="1" u="sng" dirty="0" smtClean="0"/>
              <a:t>Primary</a:t>
            </a:r>
            <a:r>
              <a:rPr lang="en-US" dirty="0" smtClean="0"/>
              <a:t> – Harvest or extraction activities such as mining and farming.</a:t>
            </a:r>
          </a:p>
          <a:p>
            <a:pPr lvl="1"/>
            <a:r>
              <a:rPr lang="en-US" dirty="0" smtClean="0"/>
              <a:t>It is the main form of economic activity in LDCs or periphery countries.</a:t>
            </a:r>
          </a:p>
          <a:p>
            <a:r>
              <a:rPr lang="en-US" b="1" u="sng" dirty="0" smtClean="0"/>
              <a:t>Secondary</a:t>
            </a:r>
            <a:r>
              <a:rPr lang="en-US" dirty="0" smtClean="0"/>
              <a:t> – Manufacturing and assembly and it forms the main economic activity in semi-periphery countries. </a:t>
            </a:r>
          </a:p>
          <a:p>
            <a:r>
              <a:rPr lang="en-US" b="1" u="sng" dirty="0" smtClean="0"/>
              <a:t>Tertiary</a:t>
            </a:r>
            <a:r>
              <a:rPr lang="en-US" dirty="0" smtClean="0"/>
              <a:t> – Service industry as well as selling, moving and trading goods produced from secondary activities.</a:t>
            </a:r>
          </a:p>
          <a:p>
            <a:r>
              <a:rPr lang="en-US" b="1" u="sng" dirty="0" smtClean="0"/>
              <a:t>Quaternary</a:t>
            </a:r>
            <a:r>
              <a:rPr lang="en-US" dirty="0" smtClean="0"/>
              <a:t> – Information exchange – teaching, banking, tourism. FIRE activities as well – finance, insurance and real </a:t>
            </a:r>
            <a:r>
              <a:rPr lang="en-US" dirty="0" err="1" smtClean="0"/>
              <a:t>eastate</a:t>
            </a:r>
            <a:r>
              <a:rPr lang="en-US" dirty="0" smtClean="0"/>
              <a:t>.</a:t>
            </a:r>
          </a:p>
          <a:p>
            <a:r>
              <a:rPr lang="en-US" b="1" u="sng" dirty="0" err="1" smtClean="0"/>
              <a:t>Quinary</a:t>
            </a:r>
            <a:r>
              <a:rPr lang="en-US" dirty="0" smtClean="0"/>
              <a:t> – governmental research and highest-levels of decision making and research – Legislatures, think-tanks etc.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389" y="2662664"/>
            <a:ext cx="3705034" cy="2904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2460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343" y="284176"/>
            <a:ext cx="10181656" cy="1508760"/>
          </a:xfrm>
        </p:spPr>
        <p:txBody>
          <a:bodyPr/>
          <a:lstStyle/>
          <a:p>
            <a:r>
              <a:rPr lang="en-US" dirty="0" smtClean="0"/>
              <a:t>The Human Development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343" y="2011680"/>
            <a:ext cx="5176007" cy="4540122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The Human Development Index (HDI) uses four factors used to assess a country’s level of development:</a:t>
            </a:r>
          </a:p>
          <a:p>
            <a:pPr lvl="1"/>
            <a:r>
              <a:rPr lang="en-US" altLang="en-US" b="1" u="sng" dirty="0" smtClean="0"/>
              <a:t>Economic</a:t>
            </a:r>
            <a:r>
              <a:rPr lang="en-US" altLang="en-US" dirty="0" smtClean="0"/>
              <a:t> = (1) gross domestic product (</a:t>
            </a:r>
            <a:r>
              <a:rPr lang="en-US" altLang="en-US" b="1" dirty="0" smtClean="0"/>
              <a:t>GDP</a:t>
            </a:r>
            <a:r>
              <a:rPr lang="en-US" altLang="en-US" dirty="0" smtClean="0"/>
              <a:t>) per capita</a:t>
            </a:r>
          </a:p>
          <a:p>
            <a:pPr lvl="1"/>
            <a:r>
              <a:rPr lang="en-US" altLang="en-US" b="1" u="sng" dirty="0" smtClean="0"/>
              <a:t>Social</a:t>
            </a:r>
            <a:r>
              <a:rPr lang="en-US" altLang="en-US" dirty="0" smtClean="0"/>
              <a:t> = (2) </a:t>
            </a:r>
            <a:r>
              <a:rPr lang="en-US" altLang="en-US" b="1" dirty="0" smtClean="0"/>
              <a:t>literacy</a:t>
            </a:r>
            <a:r>
              <a:rPr lang="en-US" altLang="en-US" dirty="0" smtClean="0"/>
              <a:t> (literacy rate) and (3) amount of </a:t>
            </a:r>
            <a:r>
              <a:rPr lang="en-US" altLang="en-US" b="1" dirty="0" smtClean="0"/>
              <a:t>education</a:t>
            </a:r>
          </a:p>
          <a:p>
            <a:pPr lvl="1"/>
            <a:r>
              <a:rPr lang="en-US" altLang="en-US" b="1" u="sng" dirty="0" smtClean="0"/>
              <a:t>Demographic</a:t>
            </a:r>
            <a:r>
              <a:rPr lang="en-US" altLang="en-US" dirty="0" smtClean="0"/>
              <a:t> = (4) </a:t>
            </a:r>
            <a:r>
              <a:rPr lang="en-US" altLang="en-US" b="1" dirty="0" smtClean="0"/>
              <a:t>life expectancy </a:t>
            </a:r>
            <a:r>
              <a:rPr lang="en-US" altLang="en-US" dirty="0" smtClean="0"/>
              <a:t>– diet and access to healthcare are key variables</a:t>
            </a:r>
          </a:p>
          <a:p>
            <a:pPr lvl="2"/>
            <a:r>
              <a:rPr lang="en-US" altLang="en-US" dirty="0" smtClean="0"/>
              <a:t>Other demographic indicators:</a:t>
            </a:r>
          </a:p>
          <a:p>
            <a:pPr lvl="3"/>
            <a:r>
              <a:rPr lang="en-US" altLang="en-US" b="1" dirty="0" smtClean="0"/>
              <a:t>Infant mortality</a:t>
            </a:r>
          </a:p>
          <a:p>
            <a:pPr lvl="3"/>
            <a:r>
              <a:rPr lang="en-US" altLang="en-US" b="1" dirty="0" smtClean="0"/>
              <a:t>Natural increase</a:t>
            </a:r>
          </a:p>
          <a:p>
            <a:pPr lvl="3"/>
            <a:r>
              <a:rPr lang="en-US" altLang="en-US" b="1" dirty="0" smtClean="0"/>
              <a:t>Crude birth rate</a:t>
            </a:r>
            <a:endParaRPr lang="en-US" alt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350" y="2078792"/>
            <a:ext cx="6053496" cy="454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8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TCL_10e_Figure_09_01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" y="132127"/>
            <a:ext cx="12163158" cy="659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15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63" y="284176"/>
            <a:ext cx="10349436" cy="1508760"/>
          </a:xfrm>
        </p:spPr>
        <p:txBody>
          <a:bodyPr>
            <a:normAutofit/>
          </a:bodyPr>
          <a:lstStyle/>
          <a:p>
            <a:r>
              <a:rPr lang="en-US" dirty="0" smtClean="0"/>
              <a:t>The More-Developed Countries (MDCs)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563" y="3320361"/>
            <a:ext cx="4813991" cy="1973091"/>
          </a:xfrm>
        </p:spPr>
        <p:txBody>
          <a:bodyPr/>
          <a:lstStyle/>
          <a:p>
            <a:r>
              <a:rPr lang="en-US" dirty="0" smtClean="0"/>
              <a:t>Five regions have been identified by the HDI as more developed.</a:t>
            </a:r>
          </a:p>
          <a:p>
            <a:pPr lvl="1"/>
            <a:r>
              <a:rPr lang="en-US" altLang="en-US" dirty="0" smtClean="0"/>
              <a:t>More developed regions</a:t>
            </a:r>
          </a:p>
          <a:p>
            <a:pPr lvl="2"/>
            <a:r>
              <a:rPr lang="en-US" altLang="en-US" b="1" dirty="0" smtClean="0"/>
              <a:t>North America and Europe</a:t>
            </a:r>
          </a:p>
          <a:p>
            <a:pPr lvl="2"/>
            <a:r>
              <a:rPr lang="en-US" altLang="en-US" dirty="0" smtClean="0"/>
              <a:t>Other MDCs with high HDI = </a:t>
            </a:r>
            <a:r>
              <a:rPr lang="en-US" altLang="en-US" b="1" dirty="0" smtClean="0"/>
              <a:t>Russia</a:t>
            </a:r>
            <a:r>
              <a:rPr lang="en-US" altLang="en-US" dirty="0" smtClean="0"/>
              <a:t>, </a:t>
            </a:r>
            <a:r>
              <a:rPr lang="en-US" altLang="en-US" b="1" dirty="0" smtClean="0"/>
              <a:t>Japan</a:t>
            </a:r>
            <a:r>
              <a:rPr lang="en-US" altLang="en-US" dirty="0" smtClean="0"/>
              <a:t>, </a:t>
            </a:r>
            <a:r>
              <a:rPr lang="en-US" altLang="en-US" b="1" dirty="0" smtClean="0"/>
              <a:t>Australia</a:t>
            </a:r>
            <a:r>
              <a:rPr lang="en-US" altLang="en-US" dirty="0" smtClean="0"/>
              <a:t>, and </a:t>
            </a:r>
            <a:r>
              <a:rPr lang="en-US" altLang="en-US" b="1" dirty="0" smtClean="0"/>
              <a:t>New Zealand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554" y="2318769"/>
            <a:ext cx="6653117" cy="397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1176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Less-Developed Countries (LDCs)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Six regions have been identified as less-developed.</a:t>
            </a:r>
          </a:p>
          <a:p>
            <a:pPr lvl="1"/>
            <a:r>
              <a:rPr lang="en-US" altLang="en-US" dirty="0" smtClean="0"/>
              <a:t>Less developed regions</a:t>
            </a:r>
          </a:p>
          <a:p>
            <a:pPr lvl="2"/>
            <a:r>
              <a:rPr lang="en-US" altLang="en-US" b="1" dirty="0" smtClean="0"/>
              <a:t>Latin America </a:t>
            </a:r>
            <a:r>
              <a:rPr lang="en-US" altLang="en-US" dirty="0" smtClean="0"/>
              <a:t>= highest HDI among LDCs</a:t>
            </a:r>
          </a:p>
          <a:p>
            <a:pPr lvl="2"/>
            <a:r>
              <a:rPr lang="en-US" altLang="en-US" b="1" dirty="0" smtClean="0"/>
              <a:t>Southwest Asia</a:t>
            </a:r>
            <a:r>
              <a:rPr lang="en-US" altLang="en-US" dirty="0" smtClean="0"/>
              <a:t>, </a:t>
            </a:r>
            <a:r>
              <a:rPr lang="en-US" altLang="en-US" b="1" dirty="0" smtClean="0"/>
              <a:t>Southeast Asia</a:t>
            </a:r>
            <a:r>
              <a:rPr lang="en-US" altLang="en-US" dirty="0" smtClean="0"/>
              <a:t>, </a:t>
            </a:r>
            <a:r>
              <a:rPr lang="en-US" altLang="en-US" b="1" dirty="0" smtClean="0"/>
              <a:t>Central Asia </a:t>
            </a:r>
            <a:r>
              <a:rPr lang="en-US" altLang="en-US" dirty="0" smtClean="0"/>
              <a:t>= similar HDI</a:t>
            </a:r>
          </a:p>
          <a:p>
            <a:pPr lvl="2"/>
            <a:r>
              <a:rPr lang="en-US" altLang="en-US" b="1" dirty="0" smtClean="0"/>
              <a:t>South Asia </a:t>
            </a:r>
            <a:r>
              <a:rPr lang="en-US" altLang="en-US" dirty="0" smtClean="0"/>
              <a:t>and </a:t>
            </a:r>
            <a:r>
              <a:rPr lang="en-US" altLang="en-US" b="1" dirty="0" smtClean="0"/>
              <a:t>sub-Saharan Africa </a:t>
            </a:r>
            <a:r>
              <a:rPr lang="en-US" altLang="en-US" dirty="0" smtClean="0"/>
              <a:t>= low levels of development</a:t>
            </a:r>
          </a:p>
          <a:p>
            <a:endParaRPr lang="en-US" dirty="0"/>
          </a:p>
        </p:txBody>
      </p:sp>
      <p:pic>
        <p:nvPicPr>
          <p:cNvPr id="4" name="Picture 3" descr="TCL_10e_Figure_09_26–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59004"/>
            <a:ext cx="10515600" cy="288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71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8813346"/>
              </p:ext>
            </p:extLst>
          </p:nvPr>
        </p:nvGraphicFramePr>
        <p:xfrm>
          <a:off x="427840" y="201335"/>
          <a:ext cx="6744747" cy="1365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579244"/>
              </p:ext>
            </p:extLst>
          </p:nvPr>
        </p:nvGraphicFramePr>
        <p:xfrm>
          <a:off x="469783" y="1686188"/>
          <a:ext cx="6719582" cy="4959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9318151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tint val="99000"/>
                <a:shade val="96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C3935CB6-B0E3-44A7-AB37-996D901F73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230</TotalTime>
  <Words>1167</Words>
  <Application>Microsoft Office PowerPoint</Application>
  <PresentationFormat>Widescreen</PresentationFormat>
  <Paragraphs>127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Corbel</vt:lpstr>
      <vt:lpstr>Wingdings</vt:lpstr>
      <vt:lpstr>Wingdings 3</vt:lpstr>
      <vt:lpstr>Banded</vt:lpstr>
      <vt:lpstr>Levels of Development</vt:lpstr>
      <vt:lpstr>What is Development?</vt:lpstr>
      <vt:lpstr>What is an Economy?</vt:lpstr>
      <vt:lpstr>Sectors of Economic Activity</vt:lpstr>
      <vt:lpstr>The Human Development Index</vt:lpstr>
      <vt:lpstr>PowerPoint Presentation</vt:lpstr>
      <vt:lpstr>The More-Developed Countries (MDCs)</vt:lpstr>
      <vt:lpstr>The Less-Developed Countries (LDCs)</vt:lpstr>
      <vt:lpstr>PowerPoint Presentation</vt:lpstr>
      <vt:lpstr>PowerPoint Presentation</vt:lpstr>
      <vt:lpstr>W.W. Rostow’s Model of Development</vt:lpstr>
      <vt:lpstr>Stage 1 -- Traditional Society</vt:lpstr>
      <vt:lpstr>Stage 2 -- Transitional Stage  (the preconditions for takeoff)</vt:lpstr>
      <vt:lpstr>Stage 3 -- Take Off</vt:lpstr>
      <vt:lpstr>Stage 4 -- Drive to Maturity</vt:lpstr>
      <vt:lpstr>Stage 5 -- High Mass Consumption</vt:lpstr>
      <vt:lpstr>Dependency Theory</vt:lpstr>
      <vt:lpstr>Dependency Theories</vt:lpstr>
      <vt:lpstr>The International Trade Approach</vt:lpstr>
      <vt:lpstr>International Trade Approach Successes</vt:lpstr>
      <vt:lpstr>Obstacles to Development</vt:lpstr>
    </vt:vector>
  </TitlesOfParts>
  <Company>Alachua County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Levels of Development</dc:title>
  <dc:creator>Bhakta D. Bosworth</dc:creator>
  <cp:lastModifiedBy>Bhakta D. Bosworth</cp:lastModifiedBy>
  <cp:revision>20</cp:revision>
  <dcterms:created xsi:type="dcterms:W3CDTF">2015-02-19T16:38:39Z</dcterms:created>
  <dcterms:modified xsi:type="dcterms:W3CDTF">2015-02-19T20:28:49Z</dcterms:modified>
</cp:coreProperties>
</file>