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57"/>
  </p:notesMasterIdLst>
  <p:handoutMasterIdLst>
    <p:handoutMasterId r:id="rId58"/>
  </p:handoutMasterIdLst>
  <p:sldIdLst>
    <p:sldId id="350" r:id="rId3"/>
    <p:sldId id="351" r:id="rId4"/>
    <p:sldId id="352" r:id="rId5"/>
    <p:sldId id="353"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2" r:id="rId45"/>
    <p:sldId id="393" r:id="rId46"/>
    <p:sldId id="394" r:id="rId47"/>
    <p:sldId id="395" r:id="rId48"/>
    <p:sldId id="396" r:id="rId49"/>
    <p:sldId id="397" r:id="rId50"/>
    <p:sldId id="398" r:id="rId51"/>
    <p:sldId id="399" r:id="rId52"/>
    <p:sldId id="400" r:id="rId53"/>
    <p:sldId id="401" r:id="rId54"/>
    <p:sldId id="402" r:id="rId55"/>
    <p:sldId id="403" r:id="rId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2" autoAdjust="0"/>
    <p:restoredTop sz="89070" autoAdjust="0"/>
  </p:normalViewPr>
  <p:slideViewPr>
    <p:cSldViewPr snapToGrid="0" snapToObjects="1">
      <p:cViewPr varScale="1">
        <p:scale>
          <a:sx n="99" d="100"/>
          <a:sy n="99" d="100"/>
        </p:scale>
        <p:origin x="1176" y="78"/>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19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3/5/2020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mn-lt"/>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mn-lt"/>
                <a:ea typeface="Arial"/>
                <a:cs typeface="Arial"/>
                <a:sym typeface="Arial"/>
              </a:rPr>
              <a:t>1) MathType Plugin</a:t>
            </a:r>
          </a:p>
          <a:p>
            <a:r>
              <a:rPr lang="en-US" sz="1200" b="0" i="0" u="none" strike="noStrike" kern="1200" cap="none" dirty="0" smtClean="0">
                <a:solidFill>
                  <a:schemeClr val="dk1"/>
                </a:solidFill>
                <a:latin typeface="+mn-lt"/>
                <a:ea typeface="Arial"/>
                <a:cs typeface="Arial"/>
                <a:sym typeface="Arial"/>
              </a:rPr>
              <a:t>2) Math Player (free versions available)</a:t>
            </a:r>
          </a:p>
          <a:p>
            <a:r>
              <a:rPr lang="en-US" sz="1200" b="0" i="0" u="none" strike="noStrike" kern="1200" cap="none" dirty="0" smtClean="0">
                <a:solidFill>
                  <a:schemeClr val="dk1"/>
                </a:solidFill>
                <a:latin typeface="+mn-lt"/>
                <a:ea typeface="Arial"/>
                <a:cs typeface="Arial"/>
                <a:sym typeface="Arial"/>
              </a:rPr>
              <a:t>3) NVDA Reader (free versions available)</a:t>
            </a:r>
            <a:endParaRPr lang="en-US" dirty="0" smtClean="0">
              <a:latin typeface="+mn-l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911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9.4.5 DISTRIBUTION OF UNDERNOURISHMENT</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9.4.6 PERCENTAGE OF POPULATION UNDERNOURISHED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293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9.4.7 CHANGE IN UNDERNOURISHMENT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3522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9.5.1 AGRICULTURAL REGIONS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0247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9.5.2 GRAIN FARMING, WASHINGTON STATE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54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9.5.3 CLIMATE REGIONS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72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Figure </a:t>
            </a:r>
            <a:r>
              <a:rPr lang="en-US" sz="1200" b="0" i="0" u="none" strike="noStrike" kern="1200" cap="none" baseline="0" dirty="0" smtClean="0">
                <a:solidFill>
                  <a:schemeClr val="dk1"/>
                </a:solidFill>
                <a:latin typeface="Arial"/>
                <a:ea typeface="Arial"/>
                <a:cs typeface="Arial"/>
                <a:sym typeface="Arial"/>
              </a:rPr>
              <a:t>9.5.3 CLIMATE REGIONS</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86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9.6.1 FLOODED RICE FIELDS, INDIA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312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Arial"/>
                <a:ea typeface="Arial"/>
                <a:cs typeface="Arial"/>
                <a:sym typeface="Arial"/>
              </a:rPr>
              <a:t>Figure 9.6.2 RICE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340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9.6.3 BANANA PLANTATION, COSTA RICA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4421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9.7.1 WILD SALMON FISHING, BRITISH COLUMBIA</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9.7.2 MAJOR FISHING REGIONS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02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9.1.1 HUNTING AND GATHERING</a:t>
            </a:r>
          </a:p>
          <a:p>
            <a:r>
              <a:rPr lang="en-US" sz="1200" b="0" i="0" u="none" strike="noStrike" kern="1200" cap="none" baseline="0" dirty="0" smtClean="0">
                <a:solidFill>
                  <a:schemeClr val="dk1"/>
                </a:solidFill>
                <a:latin typeface="Arial"/>
                <a:ea typeface="Arial"/>
                <a:cs typeface="Arial"/>
                <a:sym typeface="Arial"/>
              </a:rPr>
              <a:t>San people of Namibia.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1027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9.7.3 FISH CAPTURE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430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9.7.4 GROWTH IN HUMAN CONSUMPTION OF FISH</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9.7.5 GROWTH IN FISH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999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9.7.4 GROWTH IN HUMAN CONSUMPTION OF FISH</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9.7.5 GROWTH IN FISH PRODUCTION</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1762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9.8.1 MAIZE (CORN)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822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9.8.2 MILK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7148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9.8.4 WHEAT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10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9.8.5 MEAT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9442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9.8.6 VON THÜNEN MODEL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7076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9.9.2 GLOBAL AGRICULTURAL EXPORTS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2334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9.9.3 TRADE IN AGRICULTURE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306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9.1.2 AGRICULTURE HEARTHS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294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9.9.4 INTERNATIONAL DRUG TRAFFICKING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952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9.9.5 GLOBAL FOOD PRICE INDEX</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7744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9.10.1 SHIFTING CULTIVATION, LAOS</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9.10.2 WORLD POPULATION GROWTH, AGRICULTURAL LAND, AND FOOD PRODUCTION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7178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9.10.3 DESERTIFICATION (SEMIARID LAND DEGRADATION)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6047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9.10.4 INTERNATIONAL RICE RESEARCH INSTITUTE, THE PHILIPPINES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8791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a:t>
            </a:r>
            <a:r>
              <a:rPr lang="en-US" sz="1200" b="0" i="0" u="none" strike="noStrike" kern="1200" cap="none" baseline="0" dirty="0" smtClean="0">
                <a:solidFill>
                  <a:schemeClr val="dk1"/>
                </a:solidFill>
                <a:latin typeface="Arial"/>
                <a:ea typeface="Arial"/>
                <a:cs typeface="Arial"/>
                <a:sym typeface="Arial"/>
              </a:rPr>
              <a:t>9.10.5 U.S. DAIRY PRODUCTIVITY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86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9.11.1 GENETICALLY MODIFIED CROPS IN THE UNITED STATES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69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9.11.4 ORGANIC FARMING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2452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9.11.5 RIDGE TILLAGE, SCOTLAND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494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9.2.1 SUBSISTANCE AGRICULTURE</a:t>
            </a:r>
          </a:p>
          <a:p>
            <a:r>
              <a:rPr lang="en-US" sz="1200" b="0" i="0" u="none" strike="noStrike" kern="1200" cap="none" baseline="0" dirty="0" smtClean="0">
                <a:solidFill>
                  <a:schemeClr val="dk1"/>
                </a:solidFill>
                <a:latin typeface="Arial"/>
                <a:ea typeface="Arial"/>
                <a:cs typeface="Arial"/>
                <a:sym typeface="Arial"/>
              </a:rPr>
              <a:t>Lomahasha, Swaziland.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152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9.2.2 AGRICULTURAL WORKERS</a:t>
            </a:r>
          </a:p>
          <a:p>
            <a:r>
              <a:rPr lang="en-US" sz="1200" b="0" i="0" u="none" strike="noStrike" kern="1200" cap="none" baseline="0" dirty="0" smtClean="0">
                <a:solidFill>
                  <a:schemeClr val="dk1"/>
                </a:solidFill>
                <a:latin typeface="Arial"/>
                <a:ea typeface="Arial"/>
                <a:cs typeface="Arial"/>
                <a:sym typeface="Arial"/>
              </a:rPr>
              <a:t>The percentage of the workforce engaged in agriculture is much higher in developing countries with subsistence agriculture than in developed countries with commercial agriculture.</a:t>
            </a:r>
          </a:p>
          <a:p>
            <a:endParaRPr lang="en-US" sz="1200" b="0" i="0" u="none" strike="noStrike" kern="1200" cap="none" baseline="0" dirty="0" smtClean="0">
              <a:solidFill>
                <a:schemeClr val="dk1"/>
              </a:solidFill>
              <a:latin typeface="Arial"/>
              <a:ea typeface="Arial"/>
              <a:cs typeface="Arial"/>
              <a:sym typeface="Arial"/>
            </a:endParaRPr>
          </a:p>
          <a:p>
            <a:r>
              <a:rPr lang="en-US" sz="1200" b="0" i="0" u="none" strike="noStrike" kern="1200" cap="none" baseline="0" dirty="0" smtClean="0">
                <a:solidFill>
                  <a:schemeClr val="dk1"/>
                </a:solidFill>
                <a:latin typeface="Arial"/>
                <a:ea typeface="Arial"/>
                <a:cs typeface="Arial"/>
                <a:sym typeface="Arial"/>
              </a:rPr>
              <a:t>Figure 9.2.3 U.S. EMPLOYMENT IN FOOD AND AGRICULTURE</a:t>
            </a:r>
          </a:p>
          <a:p>
            <a:r>
              <a:rPr lang="en-US" sz="1200" b="0" i="0" u="none" strike="noStrike" kern="1200" cap="none" baseline="0" dirty="0" smtClean="0">
                <a:solidFill>
                  <a:schemeClr val="dk1"/>
                </a:solidFill>
                <a:latin typeface="Arial"/>
                <a:ea typeface="Arial"/>
                <a:cs typeface="Arial"/>
                <a:sym typeface="Arial"/>
              </a:rPr>
              <a:t>Figures are in millions of jobs. Employment in food and agriculture total 21 million jobs and represent 11 percent of all U.S. employment. Most of the jobs are in restaurants and stores, rather than on farms.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048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9.2.4 TECHNOLOGY: COMMERCIAL AGRICULTURE</a:t>
            </a:r>
          </a:p>
          <a:p>
            <a:r>
              <a:rPr lang="en-US" sz="1200" b="0" i="0" u="none" strike="noStrike" kern="1200" cap="none" baseline="0" dirty="0" smtClean="0">
                <a:solidFill>
                  <a:schemeClr val="dk1"/>
                </a:solidFill>
                <a:latin typeface="Arial"/>
                <a:ea typeface="Arial"/>
                <a:cs typeface="Arial"/>
                <a:sym typeface="Arial"/>
              </a:rPr>
              <a:t>A British farmer uses electronics mounted in his tractor to control and monitor planting operations.</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9.2.5 TECHNOLOGY: SUBSISTENCE AGRICULTURE</a:t>
            </a:r>
          </a:p>
          <a:p>
            <a:r>
              <a:rPr lang="en-US" sz="1200" b="0" i="0" u="none" strike="noStrike" kern="1200" cap="none" baseline="0" dirty="0" smtClean="0">
                <a:solidFill>
                  <a:schemeClr val="dk1"/>
                </a:solidFill>
                <a:latin typeface="Arial"/>
                <a:ea typeface="Arial"/>
                <a:cs typeface="Arial"/>
                <a:sym typeface="Arial"/>
              </a:rPr>
              <a:t>Demonstrating the use of a row-scoring rake, Bihar, India.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8277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9.3.2 DIETARY ENERGY BY SOURCE</a:t>
            </a:r>
          </a:p>
          <a:p>
            <a:r>
              <a:rPr lang="en-US" sz="1200" b="0" i="0" u="none" strike="noStrike" kern="1200" cap="none" baseline="0" dirty="0" smtClean="0">
                <a:solidFill>
                  <a:schemeClr val="dk1"/>
                </a:solidFill>
                <a:latin typeface="Arial"/>
                <a:ea typeface="Arial"/>
                <a:cs typeface="Arial"/>
                <a:sym typeface="Arial"/>
              </a:rPr>
              <a:t>Wheat is the principal cereal grain consumed in the developed regions of Europe and North America through bread, pasta, cake, and many other forms. Rice is the principal cereal grain consumed in the developing regions of East, South, and Southeast Asia. Maize (called corn in North America) is grown primarily as animal feed.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856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9.3.3 ADEQUACY OF AVERAGE DIETARY ENERGY SUPPLY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933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sz="1200" b="0" i="0" u="none" strike="noStrike" kern="1200" cap="none" baseline="0" dirty="0" smtClean="0">
                <a:solidFill>
                  <a:schemeClr val="dk1"/>
                </a:solidFill>
                <a:latin typeface="Arial"/>
                <a:ea typeface="Arial"/>
                <a:cs typeface="Arial"/>
                <a:sym typeface="Arial"/>
              </a:rPr>
              <a:t>9.4.1 PROTEIN BY SOURCE</a:t>
            </a:r>
          </a:p>
          <a:p>
            <a:r>
              <a:rPr lang="en-US" sz="1200" b="0" i="0" u="none" strike="noStrike" kern="1200" cap="none" baseline="0" dirty="0" smtClean="0">
                <a:solidFill>
                  <a:schemeClr val="dk1"/>
                </a:solidFill>
                <a:latin typeface="Arial"/>
                <a:ea typeface="Arial"/>
                <a:cs typeface="Arial"/>
                <a:sym typeface="Arial"/>
              </a:rPr>
              <a:t>People get most of their protein from meat in developed countries and from cereals in developing countries.</a:t>
            </a:r>
          </a:p>
          <a:p>
            <a:endParaRPr lang="en-US" sz="1200" b="0" i="0" u="none" strike="noStrike" kern="1200" cap="none" baseline="0" dirty="0" smtClean="0">
              <a:solidFill>
                <a:schemeClr val="dk1"/>
              </a:solidFill>
              <a:latin typeface="Arial"/>
              <a:cs typeface="Arial"/>
              <a:sym typeface="Arial"/>
            </a:endParaRPr>
          </a:p>
          <a:p>
            <a:r>
              <a:rPr lang="en-US" sz="1200" b="0" i="0" u="none" strike="noStrike" kern="1200" cap="none" baseline="0" dirty="0" smtClean="0">
                <a:solidFill>
                  <a:schemeClr val="dk1"/>
                </a:solidFill>
                <a:latin typeface="Arial"/>
                <a:cs typeface="Arial"/>
                <a:sym typeface="Arial"/>
              </a:rPr>
              <a:t>Figure </a:t>
            </a:r>
            <a:r>
              <a:rPr lang="en-US" sz="1200" b="0" i="0" u="none" strike="noStrike" kern="1200" cap="none" baseline="0" dirty="0" smtClean="0">
                <a:solidFill>
                  <a:schemeClr val="dk1"/>
                </a:solidFill>
                <a:latin typeface="Arial"/>
                <a:ea typeface="Arial"/>
                <a:cs typeface="Arial"/>
                <a:sym typeface="Arial"/>
              </a:rPr>
              <a:t>9.4.2 PROTEIN FROM MEAT</a:t>
            </a:r>
          </a:p>
          <a:p>
            <a:r>
              <a:rPr lang="en-US" sz="1200" b="0" i="0" u="none" strike="noStrike" kern="1200" cap="none" baseline="0" dirty="0" smtClean="0">
                <a:solidFill>
                  <a:schemeClr val="dk1"/>
                </a:solidFill>
                <a:latin typeface="Arial"/>
                <a:ea typeface="Arial"/>
                <a:cs typeface="Arial"/>
                <a:sym typeface="Arial"/>
              </a:rPr>
              <a:t>The percentage of protein from meat is much higher for people in developed countries than for those in developing countries.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330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4">
            <a:alphaModFix/>
          </a:blip>
          <a:srcRect/>
          <a:stretch/>
        </p:blipFill>
        <p:spPr>
          <a:xfrm>
            <a:off x="443972" y="6429709"/>
            <a:ext cx="917999" cy="279914"/>
          </a:xfrm>
          <a:prstGeom prst="rect">
            <a:avLst/>
          </a:prstGeom>
          <a:noFill/>
          <a:ln>
            <a:noFill/>
          </a:ln>
        </p:spPr>
      </p:pic>
      <p:sp>
        <p:nvSpPr>
          <p:cNvPr id="16" name="Shape 16"/>
          <p:cNvSpPr txBox="1"/>
          <p:nvPr/>
        </p:nvSpPr>
        <p:spPr>
          <a:xfrm>
            <a:off x="1600200" y="6429344"/>
            <a:ext cx="7162799" cy="200054"/>
          </a:xfrm>
          <a:prstGeom prst="rect">
            <a:avLst/>
          </a:prstGeom>
          <a:noFill/>
          <a:ln>
            <a:noFill/>
          </a:ln>
        </p:spPr>
        <p:txBody>
          <a:bodyPr lIns="91425" tIns="45700" rIns="91425" bIns="45700" anchor="t" anchorCtr="0">
            <a:noAutofit/>
          </a:bodyP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2019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685"/>
            <a:ext cx="8229600" cy="645870"/>
          </a:xfrm>
        </p:spPr>
        <p:txBody>
          <a:bodyPr/>
          <a:lstStyle/>
          <a:p>
            <a:r>
              <a:rPr lang="en-US" dirty="0" smtClean="0"/>
              <a:t>Contemporary </a:t>
            </a:r>
            <a:r>
              <a:rPr lang="en-US" dirty="0"/>
              <a:t>Human Geography</a:t>
            </a:r>
          </a:p>
        </p:txBody>
      </p:sp>
      <p:sp>
        <p:nvSpPr>
          <p:cNvPr id="3" name="Text Placeholder 2"/>
          <p:cNvSpPr>
            <a:spLocks noGrp="1"/>
          </p:cNvSpPr>
          <p:nvPr>
            <p:ph type="body" idx="1"/>
          </p:nvPr>
        </p:nvSpPr>
        <p:spPr>
          <a:xfrm>
            <a:off x="457200" y="1121436"/>
            <a:ext cx="8229600" cy="444259"/>
          </a:xfrm>
        </p:spPr>
        <p:txBody>
          <a:bodyPr/>
          <a:lstStyle/>
          <a:p>
            <a:r>
              <a:rPr lang="en-US" dirty="0" smtClean="0">
                <a:latin typeface="+mn-lt"/>
              </a:rPr>
              <a:t>Fourth </a:t>
            </a:r>
            <a:r>
              <a:rPr lang="en-US" dirty="0">
                <a:latin typeface="+mn-lt"/>
              </a:rPr>
              <a:t>Edition</a:t>
            </a:r>
          </a:p>
        </p:txBody>
      </p:sp>
      <p:sp>
        <p:nvSpPr>
          <p:cNvPr id="4" name="Text Placeholder 3"/>
          <p:cNvSpPr>
            <a:spLocks noGrp="1"/>
          </p:cNvSpPr>
          <p:nvPr>
            <p:ph type="body" idx="2"/>
          </p:nvPr>
        </p:nvSpPr>
        <p:spPr>
          <a:xfrm>
            <a:off x="4977444" y="1989249"/>
            <a:ext cx="3450566" cy="1037048"/>
          </a:xfrm>
        </p:spPr>
        <p:txBody>
          <a:bodyPr/>
          <a:lstStyle/>
          <a:p>
            <a:pPr lvl="0" algn="ctr"/>
            <a:r>
              <a:rPr lang="en-US" b="1" dirty="0" smtClean="0">
                <a:latin typeface="+mn-lt"/>
              </a:rPr>
              <a:t>Chapter 9</a:t>
            </a:r>
            <a:endParaRPr lang="en-US" b="1" dirty="0">
              <a:latin typeface="+mn-lt"/>
            </a:endParaRPr>
          </a:p>
        </p:txBody>
      </p:sp>
      <p:sp>
        <p:nvSpPr>
          <p:cNvPr id="5" name="Text Placeholder 4"/>
          <p:cNvSpPr>
            <a:spLocks noGrp="1"/>
          </p:cNvSpPr>
          <p:nvPr>
            <p:ph type="body" idx="3"/>
          </p:nvPr>
        </p:nvSpPr>
        <p:spPr>
          <a:xfrm>
            <a:off x="4986070" y="3114141"/>
            <a:ext cx="3450566" cy="602738"/>
          </a:xfrm>
        </p:spPr>
        <p:txBody>
          <a:bodyPr/>
          <a:lstStyle/>
          <a:p>
            <a:pPr algn="ctr" eaLnBrk="1" hangingPunct="1">
              <a:spcBef>
                <a:spcPct val="20000"/>
              </a:spcBef>
              <a:defRPr/>
            </a:pPr>
            <a:r>
              <a:rPr lang="en-US" dirty="0">
                <a:latin typeface="+mn-lt"/>
              </a:rPr>
              <a:t>Food &amp; Agriculture</a:t>
            </a:r>
          </a:p>
        </p:txBody>
      </p:sp>
      <p:pic>
        <p:nvPicPr>
          <p:cNvPr id="7" name="Picture 6" descr="Front Cover: Contemporary Human Geography Four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60" y="1920241"/>
            <a:ext cx="3485730" cy="4324550"/>
          </a:xfrm>
          <a:prstGeom prst="rect">
            <a:avLst/>
          </a:prstGeom>
          <a:ln w="9525">
            <a:solidFill>
              <a:schemeClr val="tx1"/>
            </a:solidFill>
          </a:ln>
        </p:spPr>
      </p:pic>
      <p:sp>
        <p:nvSpPr>
          <p:cNvPr id="8" name="Content Placeholder 7"/>
          <p:cNvSpPr>
            <a:spLocks noGrp="1"/>
          </p:cNvSpPr>
          <p:nvPr>
            <p:ph sz="quarter" idx="14"/>
          </p:nvPr>
        </p:nvSpPr>
        <p:spPr>
          <a:xfrm>
            <a:off x="4518212" y="4856668"/>
            <a:ext cx="4324073" cy="1216328"/>
          </a:xfrm>
        </p:spPr>
        <p:txBody>
          <a:bodyPr/>
          <a:lstStyle/>
          <a:p>
            <a:pPr marL="0" algn="ctr"/>
            <a:r>
              <a:rPr lang="en-US" dirty="0">
                <a:latin typeface="+mn-lt"/>
              </a:rPr>
              <a:t>Lecture Presentation </a:t>
            </a:r>
            <a:r>
              <a:rPr lang="en-US" dirty="0" smtClean="0">
                <a:latin typeface="+mn-lt"/>
              </a:rPr>
              <a:t>by</a:t>
            </a:r>
            <a:endParaRPr lang="en-US" dirty="0">
              <a:latin typeface="+mn-lt"/>
            </a:endParaRPr>
          </a:p>
          <a:p>
            <a:pPr marL="0" algn="ctr"/>
            <a:r>
              <a:rPr lang="en-US" dirty="0">
                <a:solidFill>
                  <a:srgbClr val="000000"/>
                </a:solidFill>
                <a:latin typeface="+mn-lt"/>
              </a:rPr>
              <a:t>Neusa </a:t>
            </a:r>
            <a:r>
              <a:rPr lang="en-US" dirty="0" smtClean="0">
                <a:solidFill>
                  <a:srgbClr val="000000"/>
                </a:solidFill>
                <a:latin typeface="+mn-lt"/>
              </a:rPr>
              <a:t>McWilliams</a:t>
            </a:r>
            <a:endParaRPr lang="en-US" dirty="0" smtClean="0">
              <a:latin typeface="+mn-lt"/>
            </a:endParaRPr>
          </a:p>
          <a:p>
            <a:pPr marL="0" algn="ctr">
              <a:spcBef>
                <a:spcPts val="600"/>
              </a:spcBef>
            </a:pPr>
            <a:r>
              <a:rPr lang="en-US" dirty="0">
                <a:solidFill>
                  <a:srgbClr val="000000"/>
                </a:solidFill>
                <a:latin typeface="+mn-lt"/>
              </a:rPr>
              <a:t>University of </a:t>
            </a:r>
            <a:r>
              <a:rPr lang="en-US" dirty="0" smtClean="0">
                <a:solidFill>
                  <a:srgbClr val="000000"/>
                </a:solidFill>
                <a:latin typeface="+mn-lt"/>
              </a:rPr>
              <a:t>Toledo</a:t>
            </a:r>
            <a:endParaRPr lang="en-US" dirty="0">
              <a:solidFill>
                <a:srgbClr val="000000"/>
              </a:solidFill>
              <a:latin typeface="+mn-lt"/>
            </a:endParaRPr>
          </a:p>
        </p:txBody>
      </p:sp>
      <p:sp>
        <p:nvSpPr>
          <p:cNvPr id="6" name="Text Placeholder 5"/>
          <p:cNvSpPr>
            <a:spLocks noGrp="1"/>
          </p:cNvSpPr>
          <p:nvPr>
            <p:ph type="body" idx="13"/>
          </p:nvPr>
        </p:nvSpPr>
        <p:spPr>
          <a:xfrm>
            <a:off x="2665559" y="6469350"/>
            <a:ext cx="6090575" cy="205153"/>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2019 Pearson Education, Inc. All Rights Reserved</a:t>
            </a:r>
          </a:p>
        </p:txBody>
      </p:sp>
    </p:spTree>
    <p:extLst>
      <p:ext uri="{BB962C8B-B14F-4D97-AF65-F5344CB8AC3E}">
        <p14:creationId xmlns:p14="http://schemas.microsoft.com/office/powerpoint/2010/main" val="55539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56880" cy="1097279"/>
          </a:xfrm>
        </p:spPr>
        <p:txBody>
          <a:bodyPr/>
          <a:lstStyle/>
          <a:p>
            <a:r>
              <a:rPr lang="en-US" dirty="0">
                <a:latin typeface="Times New Roman" panose="02020603050405020304" pitchFamily="18" charset="0"/>
                <a:cs typeface="Times New Roman" panose="02020603050405020304" pitchFamily="18" charset="0"/>
              </a:rPr>
              <a:t>9.2 Subsistence &amp; Commercial Agriculture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3)</a:t>
            </a:r>
            <a:endParaRPr lang="en-US" dirty="0"/>
          </a:p>
        </p:txBody>
      </p:sp>
      <p:sp>
        <p:nvSpPr>
          <p:cNvPr id="3" name="Text Placeholder 2"/>
          <p:cNvSpPr>
            <a:spLocks noGrp="1"/>
          </p:cNvSpPr>
          <p:nvPr>
            <p:ph type="body" idx="1"/>
          </p:nvPr>
        </p:nvSpPr>
        <p:spPr>
          <a:xfrm>
            <a:off x="457200" y="1600201"/>
            <a:ext cx="8229600" cy="1630679"/>
          </a:xfrm>
        </p:spPr>
        <p:txBody>
          <a:bodyPr/>
          <a:lstStyle/>
          <a:p>
            <a:r>
              <a:rPr lang="en-US" sz="2000" b="1" dirty="0">
                <a:latin typeface="+mn-lt"/>
              </a:rPr>
              <a:t>Technology: Agriculture’s Game Changer</a:t>
            </a:r>
          </a:p>
          <a:p>
            <a:pPr lvl="1"/>
            <a:r>
              <a:rPr lang="en-US" sz="2000" dirty="0">
                <a:latin typeface="+mn-lt"/>
              </a:rPr>
              <a:t>In developed countries, a small number of commercial farmers can feed many people because they rely on machinery, fertilizers, herbicides, hybrid plants, access to scientific information, </a:t>
            </a:r>
            <a:r>
              <a:rPr lang="en-US" sz="2000" dirty="0" smtClean="0">
                <a:latin typeface="+mn-lt"/>
              </a:rPr>
              <a:t>G</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S</a:t>
            </a:r>
            <a:r>
              <a:rPr lang="en-US" sz="2000" dirty="0">
                <a:latin typeface="+mn-lt"/>
              </a:rPr>
              <a:t>, and many other innovations</a:t>
            </a:r>
            <a:r>
              <a:rPr lang="en-US" sz="2000" dirty="0" smtClean="0">
                <a:latin typeface="+mn-lt"/>
              </a:rPr>
              <a:t>.</a:t>
            </a:r>
            <a:endParaRPr lang="en-US" sz="2000" b="1"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767"/>
          <a:stretch/>
        </p:blipFill>
        <p:spPr>
          <a:xfrm>
            <a:off x="590640" y="3358388"/>
            <a:ext cx="3981360" cy="298080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701"/>
          <a:stretch/>
        </p:blipFill>
        <p:spPr>
          <a:xfrm>
            <a:off x="5038921" y="3350260"/>
            <a:ext cx="3475159" cy="2988390"/>
          </a:xfrm>
          <a:prstGeom prst="rect">
            <a:avLst/>
          </a:prstGeom>
        </p:spPr>
      </p:pic>
    </p:spTree>
    <p:extLst>
      <p:ext uri="{BB962C8B-B14F-4D97-AF65-F5344CB8AC3E}">
        <p14:creationId xmlns:p14="http://schemas.microsoft.com/office/powerpoint/2010/main" val="87709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9.3 </a:t>
            </a:r>
            <a:r>
              <a:rPr lang="en-US" dirty="0" smtClean="0">
                <a:latin typeface="Times New Roman" panose="02020603050405020304" pitchFamily="18" charset="0"/>
                <a:cs typeface="Times New Roman" panose="02020603050405020304" pitchFamily="18" charset="0"/>
              </a:rPr>
              <a:t>Diet </a:t>
            </a:r>
            <a:r>
              <a:rPr lang="en-US" sz="2000" b="0" dirty="0" smtClean="0">
                <a:latin typeface="Times New Roman" panose="02020603050405020304" pitchFamily="18" charset="0"/>
                <a:cs typeface="Times New Roman" panose="02020603050405020304" pitchFamily="18" charset="0"/>
              </a:rPr>
              <a:t>(1 of 3)</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r>
              <a:rPr lang="en-US" sz="2200" dirty="0">
                <a:latin typeface="+mn-lt"/>
              </a:rPr>
              <a:t>Consumption of food varies around the world, both in total amount and source of nutrients. The variation results from a combination of:</a:t>
            </a:r>
          </a:p>
          <a:p>
            <a:pPr lvl="1"/>
            <a:r>
              <a:rPr lang="en-US" sz="2200" b="1" dirty="0">
                <a:latin typeface="+mn-lt"/>
              </a:rPr>
              <a:t>Level of development</a:t>
            </a:r>
            <a:r>
              <a:rPr lang="en-US" sz="2200" dirty="0">
                <a:latin typeface="+mn-lt"/>
              </a:rPr>
              <a:t>:</a:t>
            </a:r>
            <a:r>
              <a:rPr lang="en-US" sz="2200" b="1" dirty="0">
                <a:latin typeface="+mn-lt"/>
              </a:rPr>
              <a:t> </a:t>
            </a:r>
            <a:r>
              <a:rPr lang="en-US" sz="2200" dirty="0">
                <a:latin typeface="+mn-lt"/>
              </a:rPr>
              <a:t>People in developed countries tend to consume more food and from different sources.</a:t>
            </a:r>
          </a:p>
          <a:p>
            <a:pPr lvl="1"/>
            <a:r>
              <a:rPr lang="en-US" sz="2200" b="1" dirty="0">
                <a:latin typeface="+mn-lt"/>
              </a:rPr>
              <a:t>Physical conditions</a:t>
            </a:r>
            <a:r>
              <a:rPr lang="en-US" sz="2200" dirty="0">
                <a:latin typeface="+mn-lt"/>
              </a:rPr>
              <a:t>: Climate is important in influencing what can be most easily grown and therefore consumed in developing countries.</a:t>
            </a:r>
          </a:p>
          <a:p>
            <a:pPr lvl="1"/>
            <a:r>
              <a:rPr lang="en-US" sz="2200" b="1" dirty="0">
                <a:latin typeface="+mn-lt"/>
              </a:rPr>
              <a:t>Cultural preferences</a:t>
            </a:r>
            <a:r>
              <a:rPr lang="en-US" sz="2200" dirty="0">
                <a:latin typeface="+mn-lt"/>
              </a:rPr>
              <a:t>:</a:t>
            </a:r>
            <a:r>
              <a:rPr lang="en-US" sz="2200" b="1" dirty="0">
                <a:latin typeface="+mn-lt"/>
              </a:rPr>
              <a:t> </a:t>
            </a:r>
            <a:r>
              <a:rPr lang="en-US" sz="2200" dirty="0">
                <a:latin typeface="+mn-lt"/>
              </a:rPr>
              <a:t>Some food preferences and avoidances are expressed without regard for physical and economic factors</a:t>
            </a:r>
            <a:r>
              <a:rPr lang="en-US" sz="2200" dirty="0" smtClean="0">
                <a:latin typeface="+mn-lt"/>
              </a:rPr>
              <a:t>.</a:t>
            </a:r>
            <a:endParaRPr lang="en-US" sz="2200" dirty="0">
              <a:latin typeface="+mn-lt"/>
            </a:endParaRPr>
          </a:p>
        </p:txBody>
      </p:sp>
    </p:spTree>
    <p:extLst>
      <p:ext uri="{BB962C8B-B14F-4D97-AF65-F5344CB8AC3E}">
        <p14:creationId xmlns:p14="http://schemas.microsoft.com/office/powerpoint/2010/main" val="1446193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9.3 Diet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3)</a:t>
            </a:r>
            <a:endParaRPr lang="en-US" dirty="0"/>
          </a:p>
        </p:txBody>
      </p:sp>
      <p:sp>
        <p:nvSpPr>
          <p:cNvPr id="3" name="Text Placeholder 2"/>
          <p:cNvSpPr>
            <a:spLocks noGrp="1"/>
          </p:cNvSpPr>
          <p:nvPr>
            <p:ph type="body" idx="1"/>
          </p:nvPr>
        </p:nvSpPr>
        <p:spPr>
          <a:xfrm>
            <a:off x="457200" y="1600201"/>
            <a:ext cx="8229600" cy="2105525"/>
          </a:xfrm>
        </p:spPr>
        <p:txBody>
          <a:bodyPr/>
          <a:lstStyle/>
          <a:p>
            <a:pPr eaLnBrk="1" hangingPunct="1"/>
            <a:r>
              <a:rPr lang="en-US" sz="2200" b="1" dirty="0">
                <a:latin typeface="+mn-lt"/>
                <a:cs typeface="Arial" charset="0"/>
              </a:rPr>
              <a:t>Total Consumption of Food</a:t>
            </a:r>
          </a:p>
          <a:p>
            <a:pPr lvl="1" eaLnBrk="1" hangingPunct="1"/>
            <a:r>
              <a:rPr lang="en-US" sz="2200" b="1" dirty="0">
                <a:latin typeface="+mn-lt"/>
              </a:rPr>
              <a:t>Dietary energy consumption </a:t>
            </a:r>
            <a:r>
              <a:rPr lang="en-US" sz="2200" dirty="0">
                <a:latin typeface="+mn-lt"/>
              </a:rPr>
              <a:t>is the amount of food that an individual consumes. Most humans derive most of their kilocalories through consumption of </a:t>
            </a:r>
            <a:r>
              <a:rPr lang="en-US" sz="2200" b="1" dirty="0">
                <a:latin typeface="+mn-lt"/>
              </a:rPr>
              <a:t>cereal grains</a:t>
            </a:r>
            <a:r>
              <a:rPr lang="en-US" sz="2200" dirty="0">
                <a:latin typeface="+mn-lt"/>
              </a:rPr>
              <a:t>,</a:t>
            </a:r>
            <a:r>
              <a:rPr lang="en-US" sz="2200" b="1" dirty="0">
                <a:latin typeface="+mn-lt"/>
              </a:rPr>
              <a:t> </a:t>
            </a:r>
            <a:r>
              <a:rPr lang="en-US" sz="2200" dirty="0">
                <a:latin typeface="+mn-lt"/>
              </a:rPr>
              <a:t>which is a grass that yields grain for food, such as wheat, rice, and maize</a:t>
            </a:r>
            <a:r>
              <a:rPr lang="en-US" sz="2200" dirty="0" smtClean="0">
                <a:latin typeface="+mn-lt"/>
              </a:rPr>
              <a:t>.</a:t>
            </a:r>
            <a:endParaRPr lang="en-US" sz="2200" b="1"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630"/>
          <a:stretch/>
        </p:blipFill>
        <p:spPr>
          <a:xfrm>
            <a:off x="2069966" y="3800598"/>
            <a:ext cx="5004068" cy="2593776"/>
          </a:xfrm>
          <a:prstGeom prst="rect">
            <a:avLst/>
          </a:prstGeom>
        </p:spPr>
      </p:pic>
    </p:spTree>
    <p:extLst>
      <p:ext uri="{BB962C8B-B14F-4D97-AF65-F5344CB8AC3E}">
        <p14:creationId xmlns:p14="http://schemas.microsoft.com/office/powerpoint/2010/main" val="1319900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9.3 Diet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3)</a:t>
            </a:r>
            <a:endParaRPr lang="en-US" dirty="0"/>
          </a:p>
        </p:txBody>
      </p:sp>
      <p:sp>
        <p:nvSpPr>
          <p:cNvPr id="3" name="Text Placeholder 2"/>
          <p:cNvSpPr>
            <a:spLocks noGrp="1"/>
          </p:cNvSpPr>
          <p:nvPr>
            <p:ph type="body" idx="1"/>
          </p:nvPr>
        </p:nvSpPr>
        <p:spPr>
          <a:xfrm>
            <a:off x="457199" y="1600200"/>
            <a:ext cx="4813265" cy="4608095"/>
          </a:xfrm>
        </p:spPr>
        <p:txBody>
          <a:bodyPr/>
          <a:lstStyle/>
          <a:p>
            <a:pPr eaLnBrk="1" hangingPunct="1"/>
            <a:r>
              <a:rPr lang="en-US" sz="2000" dirty="0">
                <a:latin typeface="+mn-lt"/>
              </a:rPr>
              <a:t>Dietary Energy Needs</a:t>
            </a:r>
          </a:p>
          <a:p>
            <a:pPr lvl="1" eaLnBrk="1" hangingPunct="1"/>
            <a:r>
              <a:rPr lang="en-US" sz="2000" dirty="0">
                <a:latin typeface="+mn-lt"/>
              </a:rPr>
              <a:t>The average consumption worldwide is 2,902 kcal per day, with the </a:t>
            </a:r>
            <a:r>
              <a:rPr lang="en-US" sz="2000" dirty="0" smtClean="0">
                <a:latin typeface="+mn-lt"/>
              </a:rPr>
              <a:t>U</a:t>
            </a:r>
            <a:r>
              <a:rPr lang="en-US" sz="100" dirty="0" smtClean="0">
                <a:latin typeface="+mn-lt"/>
              </a:rPr>
              <a:t> </a:t>
            </a:r>
            <a:r>
              <a:rPr lang="en-US" sz="2000" dirty="0" smtClean="0">
                <a:latin typeface="+mn-lt"/>
              </a:rPr>
              <a:t>N </a:t>
            </a:r>
            <a:r>
              <a:rPr lang="en-US" sz="2000" dirty="0">
                <a:latin typeface="+mn-lt"/>
              </a:rPr>
              <a:t>established minimum necessary consumption of 1,844 kcal.</a:t>
            </a:r>
          </a:p>
          <a:p>
            <a:pPr lvl="1" eaLnBrk="1" hangingPunct="1"/>
            <a:r>
              <a:rPr lang="en-US" sz="2000" dirty="0">
                <a:latin typeface="+mn-lt"/>
              </a:rPr>
              <a:t>The average in sub-Saharan Africa is only 2,400, an indication that a large percentage of Africans are not getting enough to eat.</a:t>
            </a:r>
          </a:p>
          <a:p>
            <a:pPr lvl="1" eaLnBrk="1" hangingPunct="1"/>
            <a:r>
              <a:rPr lang="en-US" sz="2000" dirty="0">
                <a:latin typeface="+mn-lt"/>
              </a:rPr>
              <a:t>The United States has the problem of too much average caloric intake that contributes to obesity</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5270465" y="2266615"/>
            <a:ext cx="3564842" cy="3040517"/>
          </a:xfrm>
          <a:prstGeom prst="rect">
            <a:avLst/>
          </a:prstGeom>
        </p:spPr>
      </p:pic>
    </p:spTree>
    <p:extLst>
      <p:ext uri="{BB962C8B-B14F-4D97-AF65-F5344CB8AC3E}">
        <p14:creationId xmlns:p14="http://schemas.microsoft.com/office/powerpoint/2010/main" val="392031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9.4 Food </a:t>
            </a:r>
            <a:r>
              <a:rPr lang="en-US" dirty="0" smtClean="0">
                <a:latin typeface="Times New Roman" panose="02020603050405020304" pitchFamily="18" charset="0"/>
                <a:cs typeface="Times New Roman" panose="02020603050405020304" pitchFamily="18" charset="0"/>
              </a:rPr>
              <a:t>Security </a:t>
            </a:r>
            <a:r>
              <a:rPr lang="en-US" sz="2000" b="0" dirty="0" smtClean="0">
                <a:latin typeface="Times New Roman" panose="02020603050405020304" pitchFamily="18" charset="0"/>
                <a:cs typeface="Times New Roman" panose="02020603050405020304" pitchFamily="18" charset="0"/>
              </a:rPr>
              <a:t>(1 of 4)</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1"/>
            <a:ext cx="8229600" cy="2575560"/>
          </a:xfrm>
        </p:spPr>
        <p:txBody>
          <a:bodyPr/>
          <a:lstStyle/>
          <a:p>
            <a:pPr eaLnBrk="1" hangingPunct="1"/>
            <a:r>
              <a:rPr lang="en-US" sz="2400" dirty="0">
                <a:latin typeface="+mn-lt"/>
                <a:cs typeface="Arial" charset="0"/>
              </a:rPr>
              <a:t>The United Nations defines </a:t>
            </a:r>
            <a:r>
              <a:rPr lang="en-US" sz="2400" b="1" dirty="0">
                <a:latin typeface="+mn-lt"/>
                <a:cs typeface="Arial" charset="0"/>
              </a:rPr>
              <a:t>food security </a:t>
            </a:r>
            <a:r>
              <a:rPr lang="en-US" sz="2400" dirty="0">
                <a:latin typeface="+mn-lt"/>
                <a:cs typeface="Arial" charset="0"/>
              </a:rPr>
              <a:t>as physical, social, and economic access at all times to safe and nutritious food sufficient to meet dietary needs and food preferences for an active and healthy life</a:t>
            </a:r>
            <a:r>
              <a:rPr lang="en-US" sz="2400" dirty="0" smtClean="0">
                <a:latin typeface="+mn-lt"/>
                <a:cs typeface="Arial" charset="0"/>
              </a:rPr>
              <a:t>.</a:t>
            </a:r>
            <a:endParaRPr lang="en-US" sz="2400" dirty="0">
              <a:latin typeface="+mn-lt"/>
              <a:cs typeface="Arial" charset="0"/>
            </a:endParaRPr>
          </a:p>
          <a:p>
            <a:pPr lvl="1" eaLnBrk="1" hangingPunct="1"/>
            <a:r>
              <a:rPr lang="en-US" sz="2400" dirty="0">
                <a:latin typeface="+mn-lt"/>
                <a:ea typeface="ＭＳ Ｐゴシック" charset="0"/>
                <a:cs typeface="Arial" charset="0"/>
              </a:rPr>
              <a:t>By this definition, around 10 percent of the world’s inhabitants do not have food security</a:t>
            </a:r>
            <a:r>
              <a:rPr lang="en-US" sz="2400" dirty="0" smtClean="0">
                <a:latin typeface="+mn-lt"/>
                <a:ea typeface="ＭＳ Ｐゴシック" charset="0"/>
                <a:cs typeface="Arial" charset="0"/>
              </a:rPr>
              <a:t>.</a:t>
            </a:r>
            <a:endParaRPr lang="en-US" sz="2400" dirty="0">
              <a:latin typeface="+mn-lt"/>
              <a:ea typeface="ＭＳ Ｐゴシック" charset="0"/>
              <a:cs typeface="Arial" charset="0"/>
            </a:endParaRPr>
          </a:p>
        </p:txBody>
      </p:sp>
    </p:spTree>
    <p:extLst>
      <p:ext uri="{BB962C8B-B14F-4D97-AF65-F5344CB8AC3E}">
        <p14:creationId xmlns:p14="http://schemas.microsoft.com/office/powerpoint/2010/main" val="233560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9.4 Food Security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4)</a:t>
            </a:r>
            <a:endParaRPr lang="en-US" dirty="0"/>
          </a:p>
        </p:txBody>
      </p:sp>
      <p:sp>
        <p:nvSpPr>
          <p:cNvPr id="3" name="Text Placeholder 2"/>
          <p:cNvSpPr>
            <a:spLocks noGrp="1"/>
          </p:cNvSpPr>
          <p:nvPr>
            <p:ph type="body" idx="1"/>
          </p:nvPr>
        </p:nvSpPr>
        <p:spPr>
          <a:xfrm>
            <a:off x="457200" y="1600200"/>
            <a:ext cx="8229600" cy="2381715"/>
          </a:xfrm>
        </p:spPr>
        <p:txBody>
          <a:bodyPr/>
          <a:lstStyle/>
          <a:p>
            <a:pPr eaLnBrk="1" hangingPunct="1"/>
            <a:r>
              <a:rPr lang="en-US" sz="2000" dirty="0">
                <a:latin typeface="+mn-lt"/>
              </a:rPr>
              <a:t>Source of Nutrients</a:t>
            </a:r>
          </a:p>
          <a:p>
            <a:pPr lvl="1" eaLnBrk="1" hangingPunct="1"/>
            <a:r>
              <a:rPr lang="en-US" sz="2000" dirty="0">
                <a:latin typeface="+mn-lt"/>
                <a:cs typeface="Arial" charset="0"/>
              </a:rPr>
              <a:t>Many food sources provide protein of varying quantity and quality. One of the most fundamental differences between developed and developing regions is the primary source of </a:t>
            </a:r>
            <a:r>
              <a:rPr lang="en-US" sz="2000" dirty="0" smtClean="0">
                <a:latin typeface="+mn-lt"/>
                <a:cs typeface="Arial" charset="0"/>
              </a:rPr>
              <a:t>protein.</a:t>
            </a:r>
            <a:endParaRPr lang="en-US" sz="2000" dirty="0">
              <a:latin typeface="+mn-lt"/>
              <a:cs typeface="Arial" charset="0"/>
            </a:endParaRPr>
          </a:p>
          <a:p>
            <a:pPr lvl="1" eaLnBrk="1" hangingPunct="1"/>
            <a:r>
              <a:rPr lang="en-US" sz="2000" dirty="0">
                <a:latin typeface="+mn-lt"/>
              </a:rPr>
              <a:t>The leading source of protein in developed countries is meat products and for most developing countries it is cereal grains</a:t>
            </a:r>
            <a:r>
              <a:rPr lang="en-US" sz="2000" dirty="0" smtClean="0">
                <a:latin typeface="+mn-lt"/>
              </a:rPr>
              <a:t>.</a:t>
            </a:r>
            <a:endParaRPr lang="en-US" sz="20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257"/>
          <a:stretch/>
        </p:blipFill>
        <p:spPr>
          <a:xfrm>
            <a:off x="590640" y="4113994"/>
            <a:ext cx="3981360" cy="214424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4034"/>
          <a:stretch/>
        </p:blipFill>
        <p:spPr>
          <a:xfrm>
            <a:off x="4572000" y="4154520"/>
            <a:ext cx="3981361" cy="2063197"/>
          </a:xfrm>
          <a:prstGeom prst="rect">
            <a:avLst/>
          </a:prstGeom>
        </p:spPr>
      </p:pic>
    </p:spTree>
    <p:extLst>
      <p:ext uri="{BB962C8B-B14F-4D97-AF65-F5344CB8AC3E}">
        <p14:creationId xmlns:p14="http://schemas.microsoft.com/office/powerpoint/2010/main" val="408090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9.4 Food Security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4)</a:t>
            </a:r>
            <a:endParaRPr lang="en-US" dirty="0"/>
          </a:p>
        </p:txBody>
      </p:sp>
      <p:sp>
        <p:nvSpPr>
          <p:cNvPr id="3" name="Text Placeholder 2"/>
          <p:cNvSpPr>
            <a:spLocks noGrp="1"/>
          </p:cNvSpPr>
          <p:nvPr>
            <p:ph type="body" idx="1"/>
          </p:nvPr>
        </p:nvSpPr>
        <p:spPr>
          <a:xfrm>
            <a:off x="457200" y="1600200"/>
            <a:ext cx="4246880" cy="4525963"/>
          </a:xfrm>
        </p:spPr>
        <p:txBody>
          <a:bodyPr/>
          <a:lstStyle/>
          <a:p>
            <a:pPr eaLnBrk="1" hangingPunct="1"/>
            <a:r>
              <a:rPr lang="en-US" sz="2200" b="1" dirty="0">
                <a:latin typeface="+mn-lt"/>
              </a:rPr>
              <a:t>Undernourishment</a:t>
            </a:r>
          </a:p>
          <a:p>
            <a:pPr lvl="1" eaLnBrk="1" hangingPunct="1"/>
            <a:r>
              <a:rPr lang="en-US" sz="2200" dirty="0">
                <a:latin typeface="+mn-lt"/>
              </a:rPr>
              <a:t>The level of dietary energy consumption that is continuously below the minimum requirement for maintaining a healthy life and carrying out light physical activity is called </a:t>
            </a:r>
            <a:r>
              <a:rPr lang="en-US" sz="2200" b="1" dirty="0">
                <a:latin typeface="+mn-lt"/>
              </a:rPr>
              <a:t>undernourishment</a:t>
            </a:r>
            <a:r>
              <a:rPr lang="en-US" sz="2200" dirty="0">
                <a:latin typeface="+mn-lt"/>
              </a:rPr>
              <a:t>.</a:t>
            </a:r>
          </a:p>
          <a:p>
            <a:pPr lvl="1" eaLnBrk="1" hangingPunct="1"/>
            <a:r>
              <a:rPr lang="en-US" sz="2200" dirty="0">
                <a:latin typeface="+mn-lt"/>
              </a:rPr>
              <a:t>98 percent of the world’s undernourished people are in developing countries</a:t>
            </a:r>
            <a:r>
              <a:rPr lang="en-US" sz="2200" dirty="0" smtClean="0">
                <a:latin typeface="+mn-lt"/>
              </a:rPr>
              <a:t>.</a:t>
            </a:r>
            <a:endParaRPr lang="en-US" sz="22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176"/>
          <a:stretch/>
        </p:blipFill>
        <p:spPr>
          <a:xfrm>
            <a:off x="4826000" y="1594280"/>
            <a:ext cx="3981360" cy="226890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582"/>
          <a:stretch/>
        </p:blipFill>
        <p:spPr>
          <a:xfrm>
            <a:off x="4826000" y="4034052"/>
            <a:ext cx="3981360" cy="2092111"/>
          </a:xfrm>
          <a:prstGeom prst="rect">
            <a:avLst/>
          </a:prstGeom>
        </p:spPr>
      </p:pic>
    </p:spTree>
    <p:extLst>
      <p:ext uri="{BB962C8B-B14F-4D97-AF65-F5344CB8AC3E}">
        <p14:creationId xmlns:p14="http://schemas.microsoft.com/office/powerpoint/2010/main" val="357652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9.4 Food Security </a:t>
            </a:r>
            <a:r>
              <a:rPr lang="en-US" sz="2000" b="0" dirty="0" smtClean="0">
                <a:latin typeface="Times New Roman" panose="02020603050405020304" pitchFamily="18" charset="0"/>
                <a:cs typeface="Times New Roman" panose="02020603050405020304" pitchFamily="18" charset="0"/>
              </a:rPr>
              <a:t>(4 </a:t>
            </a:r>
            <a:r>
              <a:rPr lang="en-US" sz="2000" b="0" dirty="0">
                <a:latin typeface="Times New Roman" panose="02020603050405020304" pitchFamily="18" charset="0"/>
                <a:cs typeface="Times New Roman" panose="02020603050405020304" pitchFamily="18" charset="0"/>
              </a:rPr>
              <a:t>of 4)</a:t>
            </a:r>
            <a:endParaRPr lang="en-US" dirty="0"/>
          </a:p>
        </p:txBody>
      </p:sp>
      <p:sp>
        <p:nvSpPr>
          <p:cNvPr id="3" name="Text Placeholder 2"/>
          <p:cNvSpPr>
            <a:spLocks noGrp="1"/>
          </p:cNvSpPr>
          <p:nvPr>
            <p:ph type="body" idx="1"/>
          </p:nvPr>
        </p:nvSpPr>
        <p:spPr>
          <a:xfrm>
            <a:off x="457200" y="1600200"/>
            <a:ext cx="4135120" cy="4648200"/>
          </a:xfrm>
        </p:spPr>
        <p:txBody>
          <a:bodyPr/>
          <a:lstStyle/>
          <a:p>
            <a:pPr eaLnBrk="1" hangingPunct="1"/>
            <a:r>
              <a:rPr lang="en-US" sz="2400" b="1" dirty="0">
                <a:latin typeface="+mn-lt"/>
                <a:cs typeface="Arial" charset="0"/>
              </a:rPr>
              <a:t>Undernourishment</a:t>
            </a:r>
          </a:p>
          <a:p>
            <a:pPr lvl="1" eaLnBrk="1" hangingPunct="1"/>
            <a:r>
              <a:rPr lang="en-US" sz="2400" dirty="0">
                <a:latin typeface="+mn-lt"/>
                <a:cs typeface="Arial" charset="0"/>
              </a:rPr>
              <a:t>Between 2000 and 2015, the number of undernourished people declined from 924 million to 793 million.</a:t>
            </a:r>
          </a:p>
          <a:p>
            <a:pPr lvl="1" eaLnBrk="1" hangingPunct="1"/>
            <a:r>
              <a:rPr lang="en-US" sz="2400" dirty="0">
                <a:latin typeface="+mn-lt"/>
              </a:rPr>
              <a:t>East Asia, led by China, has had by far the largest decrease in the number and percentage undernourished</a:t>
            </a:r>
            <a:r>
              <a:rPr lang="en-US" sz="2400" dirty="0" smtClean="0">
                <a:latin typeface="+mn-lt"/>
              </a:rPr>
              <a:t>.</a:t>
            </a:r>
            <a:endParaRPr lang="en-US" sz="24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4799465" y="1932372"/>
            <a:ext cx="3887335" cy="3983856"/>
          </a:xfrm>
          <a:prstGeom prst="rect">
            <a:avLst/>
          </a:prstGeom>
        </p:spPr>
      </p:pic>
    </p:spTree>
    <p:extLst>
      <p:ext uri="{BB962C8B-B14F-4D97-AF65-F5344CB8AC3E}">
        <p14:creationId xmlns:p14="http://schemas.microsoft.com/office/powerpoint/2010/main" val="293045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9.5 Agricultural </a:t>
            </a:r>
            <a:r>
              <a:rPr lang="en-US" dirty="0" smtClean="0">
                <a:latin typeface="Times New Roman" panose="02020603050405020304" pitchFamily="18" charset="0"/>
                <a:cs typeface="Times New Roman" panose="02020603050405020304" pitchFamily="18" charset="0"/>
              </a:rPr>
              <a:t>Regions </a:t>
            </a:r>
            <a:r>
              <a:rPr lang="en-US" sz="2000" b="0" dirty="0" smtClean="0">
                <a:latin typeface="Times New Roman" panose="02020603050405020304" pitchFamily="18" charset="0"/>
                <a:cs typeface="Times New Roman" panose="02020603050405020304" pitchFamily="18" charset="0"/>
              </a:rPr>
              <a:t>(1 of 5)</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4673600" cy="4675472"/>
          </a:xfrm>
        </p:spPr>
        <p:txBody>
          <a:bodyPr/>
          <a:lstStyle/>
          <a:p>
            <a:pPr eaLnBrk="1" hangingPunct="1"/>
            <a:r>
              <a:rPr lang="en-US" sz="2400" b="1" dirty="0" smtClean="0">
                <a:latin typeface="+mn-lt"/>
                <a:cs typeface="Arial" charset="0"/>
              </a:rPr>
              <a:t>Agricultural Regions Map</a:t>
            </a:r>
            <a:endParaRPr lang="en-US" sz="2400" b="1" dirty="0">
              <a:latin typeface="+mn-lt"/>
              <a:cs typeface="Arial" charset="0"/>
            </a:endParaRPr>
          </a:p>
          <a:p>
            <a:pPr lvl="1" eaLnBrk="1" hangingPunct="1"/>
            <a:r>
              <a:rPr lang="en-US" sz="2400" dirty="0">
                <a:latin typeface="+mn-lt"/>
              </a:rPr>
              <a:t>The most widely used map of world agricultural regions is based on work done by geographer Derwent Whittlesey in 1936.</a:t>
            </a:r>
          </a:p>
          <a:p>
            <a:pPr lvl="1" eaLnBrk="1" hangingPunct="1"/>
            <a:r>
              <a:rPr lang="en-US" sz="2400" dirty="0">
                <a:latin typeface="+mn-lt"/>
              </a:rPr>
              <a:t>Whittlesey’s 11 regions are divided between 5 that are important in developing countries and 6 that are important in developed </a:t>
            </a:r>
            <a:r>
              <a:rPr lang="en-US" sz="2400" dirty="0" smtClean="0">
                <a:latin typeface="+mn-lt"/>
              </a:rPr>
              <a:t>countries.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237"/>
          <a:stretch/>
        </p:blipFill>
        <p:spPr>
          <a:xfrm>
            <a:off x="5241197" y="1576722"/>
            <a:ext cx="3461614" cy="4740449"/>
          </a:xfrm>
          <a:prstGeom prst="rect">
            <a:avLst/>
          </a:prstGeom>
        </p:spPr>
      </p:pic>
    </p:spTree>
    <p:extLst>
      <p:ext uri="{BB962C8B-B14F-4D97-AF65-F5344CB8AC3E}">
        <p14:creationId xmlns:p14="http://schemas.microsoft.com/office/powerpoint/2010/main" val="406929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9.5 Agricultural Regions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p:txBody>
          <a:bodyPr/>
          <a:lstStyle/>
          <a:p>
            <a:pPr eaLnBrk="1" hangingPunct="1"/>
            <a:r>
              <a:rPr lang="en-US" sz="2000" b="1" dirty="0">
                <a:latin typeface="+mn-lt"/>
              </a:rPr>
              <a:t>Developing and Developed Agriculture Regions</a:t>
            </a:r>
          </a:p>
          <a:p>
            <a:pPr lvl="1" eaLnBrk="1" hangingPunct="1"/>
            <a:r>
              <a:rPr lang="en-US" sz="2000" b="1" dirty="0">
                <a:latin typeface="+mn-lt"/>
                <a:cs typeface="Arial" charset="0"/>
              </a:rPr>
              <a:t>Intensive subsistence, wet rice dominant</a:t>
            </a:r>
            <a:r>
              <a:rPr lang="en-US" sz="2000" dirty="0">
                <a:latin typeface="+mn-lt"/>
                <a:cs typeface="Arial" charset="0"/>
              </a:rPr>
              <a:t>: The large population concentrations of East Asia and South Asia.</a:t>
            </a:r>
          </a:p>
          <a:p>
            <a:pPr lvl="1" eaLnBrk="1" hangingPunct="1"/>
            <a:r>
              <a:rPr lang="en-US" sz="2000" b="1" dirty="0">
                <a:latin typeface="+mn-lt"/>
                <a:cs typeface="Arial" charset="0"/>
              </a:rPr>
              <a:t>Intensive subsistence, crops other than rice dominant</a:t>
            </a:r>
            <a:r>
              <a:rPr lang="en-US" sz="2000" dirty="0">
                <a:latin typeface="+mn-lt"/>
                <a:cs typeface="Arial" charset="0"/>
              </a:rPr>
              <a:t>:</a:t>
            </a:r>
            <a:r>
              <a:rPr lang="en-US" sz="2000" b="1" dirty="0">
                <a:latin typeface="+mn-lt"/>
                <a:cs typeface="Arial" charset="0"/>
              </a:rPr>
              <a:t> </a:t>
            </a:r>
            <a:r>
              <a:rPr lang="en-US" sz="2000" dirty="0">
                <a:latin typeface="+mn-lt"/>
                <a:cs typeface="Arial" charset="0"/>
              </a:rPr>
              <a:t>The large population concentrations of East Asia and South Asia, where growing rice is difficult.</a:t>
            </a:r>
          </a:p>
          <a:p>
            <a:pPr lvl="1" eaLnBrk="1" hangingPunct="1"/>
            <a:r>
              <a:rPr lang="en-US" sz="2000" b="1" dirty="0">
                <a:latin typeface="+mn-lt"/>
                <a:cs typeface="Arial" charset="0"/>
              </a:rPr>
              <a:t>Pastoral nomadism</a:t>
            </a:r>
            <a:r>
              <a:rPr lang="en-US" sz="2000" dirty="0">
                <a:latin typeface="+mn-lt"/>
                <a:cs typeface="Arial" charset="0"/>
              </a:rPr>
              <a:t>: The drylands of Southwest Asia and North Africa, Central Asia, and East Asia.</a:t>
            </a:r>
          </a:p>
          <a:p>
            <a:pPr lvl="1" eaLnBrk="1" hangingPunct="1"/>
            <a:r>
              <a:rPr lang="en-US" sz="2000" b="1" dirty="0">
                <a:latin typeface="+mn-lt"/>
                <a:cs typeface="Arial" charset="0"/>
              </a:rPr>
              <a:t>Shifting cultivation</a:t>
            </a:r>
            <a:r>
              <a:rPr lang="en-US" sz="2000" dirty="0">
                <a:latin typeface="+mn-lt"/>
                <a:cs typeface="Arial" charset="0"/>
              </a:rPr>
              <a:t>: The tropical regions of Latin America, sub-Saharan Africa, and Southeast Asia.</a:t>
            </a:r>
          </a:p>
          <a:p>
            <a:pPr lvl="1" eaLnBrk="1" hangingPunct="1"/>
            <a:r>
              <a:rPr lang="en-US" sz="2000" b="1" dirty="0">
                <a:latin typeface="+mn-lt"/>
                <a:cs typeface="Arial" charset="0"/>
              </a:rPr>
              <a:t>Plantation</a:t>
            </a:r>
            <a:r>
              <a:rPr lang="en-US" sz="2000" dirty="0">
                <a:latin typeface="+mn-lt"/>
                <a:cs typeface="Arial" charset="0"/>
              </a:rPr>
              <a:t>: The tropical and subtropical regions of Latin America, sub-Saharan Africa, South Asia, and Southeast Asia</a:t>
            </a:r>
            <a:r>
              <a:rPr lang="en-US" sz="2000" dirty="0" smtClean="0">
                <a:latin typeface="+mn-lt"/>
                <a:cs typeface="Arial" charset="0"/>
              </a:rPr>
              <a:t>.</a:t>
            </a:r>
            <a:endParaRPr lang="en-US" sz="2000" dirty="0">
              <a:latin typeface="+mn-lt"/>
              <a:cs typeface="Arial" charset="0"/>
            </a:endParaRPr>
          </a:p>
        </p:txBody>
      </p:sp>
    </p:spTree>
    <p:extLst>
      <p:ext uri="{BB962C8B-B14F-4D97-AF65-F5344CB8AC3E}">
        <p14:creationId xmlns:p14="http://schemas.microsoft.com/office/powerpoint/2010/main" val="919028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Chapter 9 Key Issues</a:t>
            </a:r>
          </a:p>
        </p:txBody>
      </p:sp>
      <p:sp>
        <p:nvSpPr>
          <p:cNvPr id="3" name="Text Placeholder 2"/>
          <p:cNvSpPr>
            <a:spLocks noGrp="1"/>
          </p:cNvSpPr>
          <p:nvPr>
            <p:ph type="body" idx="1"/>
          </p:nvPr>
        </p:nvSpPr>
        <p:spPr>
          <a:xfrm>
            <a:off x="457200" y="1600200"/>
            <a:ext cx="8229600" cy="4613787"/>
          </a:xfrm>
        </p:spPr>
        <p:txBody>
          <a:bodyPr/>
          <a:lstStyle/>
          <a:p>
            <a:pPr marL="0" indent="0" eaLnBrk="1" hangingPunct="1">
              <a:spcBef>
                <a:spcPts val="1200"/>
              </a:spcBef>
              <a:buNone/>
            </a:pPr>
            <a:r>
              <a:rPr lang="en-US" sz="1800" b="1" dirty="0">
                <a:solidFill>
                  <a:schemeClr val="tx2"/>
                </a:solidFill>
                <a:latin typeface="+mn-lt"/>
                <a:cs typeface="Arial" charset="0"/>
              </a:rPr>
              <a:t>9.1</a:t>
            </a:r>
            <a:r>
              <a:rPr lang="en-US" sz="1800" dirty="0">
                <a:latin typeface="+mn-lt"/>
                <a:cs typeface="Arial" charset="0"/>
              </a:rPr>
              <a:t> </a:t>
            </a:r>
            <a:r>
              <a:rPr lang="en-US" sz="1800" dirty="0" smtClean="0">
                <a:latin typeface="+mn-lt"/>
              </a:rPr>
              <a:t>How </a:t>
            </a:r>
            <a:r>
              <a:rPr lang="en-US" sz="1800" dirty="0">
                <a:latin typeface="+mn-lt"/>
              </a:rPr>
              <a:t>did agriculture originate? </a:t>
            </a:r>
            <a:r>
              <a:rPr lang="en-US" sz="1800" dirty="0">
                <a:latin typeface="+mn-lt"/>
                <a:cs typeface="Arial" charset="0"/>
              </a:rPr>
              <a:t>Origin of Agriculture</a:t>
            </a:r>
          </a:p>
          <a:p>
            <a:pPr marL="0" indent="0" eaLnBrk="1" hangingPunct="1">
              <a:spcBef>
                <a:spcPts val="1200"/>
              </a:spcBef>
              <a:buNone/>
            </a:pPr>
            <a:r>
              <a:rPr lang="en-US" sz="1800" b="1" dirty="0">
                <a:solidFill>
                  <a:schemeClr val="tx2"/>
                </a:solidFill>
                <a:latin typeface="+mn-lt"/>
                <a:cs typeface="Arial" charset="0"/>
              </a:rPr>
              <a:t>9.2</a:t>
            </a:r>
            <a:r>
              <a:rPr lang="en-US" sz="1800" dirty="0">
                <a:latin typeface="+mn-lt"/>
                <a:cs typeface="Arial" charset="0"/>
              </a:rPr>
              <a:t> </a:t>
            </a:r>
            <a:r>
              <a:rPr lang="en-US" sz="1800" dirty="0">
                <a:latin typeface="+mn-lt"/>
              </a:rPr>
              <a:t>How did agriculture originate</a:t>
            </a:r>
            <a:r>
              <a:rPr lang="en-US" sz="1800" dirty="0">
                <a:latin typeface="+mn-lt"/>
                <a:cs typeface="Arial" charset="0"/>
              </a:rPr>
              <a:t>? Subsistence &amp; Commercial Agriculture</a:t>
            </a:r>
          </a:p>
          <a:p>
            <a:pPr marL="0" indent="0" eaLnBrk="1" hangingPunct="1">
              <a:spcBef>
                <a:spcPts val="1200"/>
              </a:spcBef>
              <a:buNone/>
            </a:pPr>
            <a:r>
              <a:rPr lang="en-US" sz="1800" b="1" dirty="0">
                <a:solidFill>
                  <a:schemeClr val="tx2"/>
                </a:solidFill>
                <a:latin typeface="+mn-lt"/>
                <a:cs typeface="Arial" charset="0"/>
              </a:rPr>
              <a:t>9.3</a:t>
            </a:r>
            <a:r>
              <a:rPr lang="en-US" sz="1800" dirty="0">
                <a:latin typeface="+mn-lt"/>
                <a:cs typeface="Arial" charset="0"/>
              </a:rPr>
              <a:t> </a:t>
            </a:r>
            <a:r>
              <a:rPr lang="en-US" sz="1800" dirty="0">
                <a:latin typeface="+mn-lt"/>
              </a:rPr>
              <a:t>What do people eat? </a:t>
            </a:r>
            <a:r>
              <a:rPr lang="en-US" sz="1800" dirty="0">
                <a:latin typeface="+mn-lt"/>
                <a:cs typeface="Arial" charset="0"/>
              </a:rPr>
              <a:t>Diet</a:t>
            </a:r>
          </a:p>
          <a:p>
            <a:pPr marL="0" indent="0" eaLnBrk="1" hangingPunct="1">
              <a:spcBef>
                <a:spcPts val="1200"/>
              </a:spcBef>
              <a:buNone/>
            </a:pPr>
            <a:r>
              <a:rPr lang="en-US" sz="1800" b="1" dirty="0">
                <a:solidFill>
                  <a:schemeClr val="tx2"/>
                </a:solidFill>
                <a:latin typeface="+mn-lt"/>
                <a:cs typeface="Arial" charset="0"/>
              </a:rPr>
              <a:t>9.4</a:t>
            </a:r>
            <a:r>
              <a:rPr lang="en-US" sz="1800" dirty="0">
                <a:latin typeface="+mn-lt"/>
                <a:cs typeface="Arial" charset="0"/>
              </a:rPr>
              <a:t> What do people eat? Food Security</a:t>
            </a:r>
          </a:p>
          <a:p>
            <a:pPr marL="0" indent="0" eaLnBrk="1" hangingPunct="1">
              <a:spcBef>
                <a:spcPts val="1200"/>
              </a:spcBef>
              <a:buNone/>
            </a:pPr>
            <a:r>
              <a:rPr lang="en-US" sz="1800" b="1" dirty="0">
                <a:solidFill>
                  <a:schemeClr val="tx2"/>
                </a:solidFill>
                <a:latin typeface="+mn-lt"/>
                <a:cs typeface="Arial" charset="0"/>
              </a:rPr>
              <a:t>9.5</a:t>
            </a:r>
            <a:r>
              <a:rPr lang="en-US" sz="1800" dirty="0">
                <a:latin typeface="+mn-lt"/>
                <a:cs typeface="Arial" charset="0"/>
              </a:rPr>
              <a:t> </a:t>
            </a:r>
            <a:r>
              <a:rPr lang="en-US" sz="1800" dirty="0">
                <a:latin typeface="+mn-lt"/>
              </a:rPr>
              <a:t>Where is agriculture distributed? </a:t>
            </a:r>
            <a:r>
              <a:rPr lang="en-US" sz="1800" dirty="0">
                <a:latin typeface="+mn-lt"/>
                <a:cs typeface="Arial" charset="0"/>
              </a:rPr>
              <a:t>Agricultural Regions</a:t>
            </a:r>
          </a:p>
          <a:p>
            <a:pPr marL="0" indent="0" eaLnBrk="1" hangingPunct="1">
              <a:spcBef>
                <a:spcPts val="1200"/>
              </a:spcBef>
              <a:buNone/>
            </a:pPr>
            <a:r>
              <a:rPr lang="en-US" sz="1800" b="1" dirty="0">
                <a:solidFill>
                  <a:schemeClr val="tx2"/>
                </a:solidFill>
                <a:latin typeface="+mn-lt"/>
                <a:cs typeface="Arial" charset="0"/>
              </a:rPr>
              <a:t>9.6</a:t>
            </a:r>
            <a:r>
              <a:rPr lang="en-US" sz="1800" dirty="0">
                <a:latin typeface="+mn-lt"/>
                <a:cs typeface="Arial" charset="0"/>
              </a:rPr>
              <a:t> </a:t>
            </a:r>
            <a:r>
              <a:rPr lang="en-US" sz="1800" dirty="0">
                <a:latin typeface="+mn-lt"/>
              </a:rPr>
              <a:t>Where is agriculture distributed? </a:t>
            </a:r>
            <a:r>
              <a:rPr lang="en-US" sz="1800" dirty="0">
                <a:latin typeface="+mn-lt"/>
                <a:cs typeface="Arial" charset="0"/>
              </a:rPr>
              <a:t>Agriculture in Developing Regions</a:t>
            </a:r>
          </a:p>
          <a:p>
            <a:pPr marL="0" indent="0" eaLnBrk="1" hangingPunct="1">
              <a:spcBef>
                <a:spcPts val="1200"/>
              </a:spcBef>
              <a:buNone/>
            </a:pPr>
            <a:r>
              <a:rPr lang="en-US" sz="1800" b="1" dirty="0">
                <a:solidFill>
                  <a:schemeClr val="tx2"/>
                </a:solidFill>
                <a:latin typeface="+mn-lt"/>
                <a:cs typeface="Arial" charset="0"/>
              </a:rPr>
              <a:t>9.7</a:t>
            </a:r>
            <a:r>
              <a:rPr lang="en-US" sz="1800" dirty="0">
                <a:latin typeface="+mn-lt"/>
                <a:cs typeface="Arial" charset="0"/>
              </a:rPr>
              <a:t> </a:t>
            </a:r>
            <a:r>
              <a:rPr lang="en-US" sz="1800" dirty="0">
                <a:latin typeface="+mn-lt"/>
              </a:rPr>
              <a:t>Where is agriculture distributed? Fishing</a:t>
            </a:r>
          </a:p>
          <a:p>
            <a:pPr marL="0" indent="0" eaLnBrk="1" hangingPunct="1">
              <a:spcBef>
                <a:spcPts val="1200"/>
              </a:spcBef>
              <a:buNone/>
            </a:pPr>
            <a:r>
              <a:rPr lang="en-US" sz="1800" b="1" dirty="0">
                <a:solidFill>
                  <a:schemeClr val="tx2"/>
                </a:solidFill>
                <a:latin typeface="+mn-lt"/>
                <a:cs typeface="Arial" charset="0"/>
              </a:rPr>
              <a:t>9.8</a:t>
            </a:r>
            <a:r>
              <a:rPr lang="en-US" sz="1800" dirty="0">
                <a:latin typeface="+mn-lt"/>
                <a:cs typeface="Arial" charset="0"/>
              </a:rPr>
              <a:t> Where is agriculture distributed? Agriculture in Developed Regions</a:t>
            </a:r>
          </a:p>
          <a:p>
            <a:pPr marL="0" indent="0" eaLnBrk="1" hangingPunct="1">
              <a:spcBef>
                <a:spcPts val="1200"/>
              </a:spcBef>
              <a:buNone/>
            </a:pPr>
            <a:r>
              <a:rPr lang="en-US" sz="1800" b="1" dirty="0">
                <a:solidFill>
                  <a:schemeClr val="tx2"/>
                </a:solidFill>
                <a:latin typeface="+mn-lt"/>
                <a:cs typeface="Arial" charset="0"/>
              </a:rPr>
              <a:t>9.9</a:t>
            </a:r>
            <a:r>
              <a:rPr lang="en-US" sz="1800" dirty="0">
                <a:latin typeface="+mn-lt"/>
                <a:cs typeface="Arial" charset="0"/>
              </a:rPr>
              <a:t> What challenges do farmers face? Trade in Food &amp; Agriculture</a:t>
            </a:r>
          </a:p>
          <a:p>
            <a:pPr marL="0" indent="0" eaLnBrk="1" hangingPunct="1">
              <a:spcBef>
                <a:spcPts val="1200"/>
              </a:spcBef>
              <a:buNone/>
            </a:pPr>
            <a:r>
              <a:rPr lang="en-US" sz="1800" b="1" dirty="0">
                <a:solidFill>
                  <a:schemeClr val="tx2"/>
                </a:solidFill>
                <a:latin typeface="+mn-lt"/>
                <a:cs typeface="Arial" charset="0"/>
              </a:rPr>
              <a:t>9.10</a:t>
            </a:r>
            <a:r>
              <a:rPr lang="en-US" sz="1800" dirty="0">
                <a:latin typeface="+mn-lt"/>
                <a:cs typeface="Arial" charset="0"/>
              </a:rPr>
              <a:t> </a:t>
            </a:r>
            <a:r>
              <a:rPr lang="en-US" sz="1800" dirty="0">
                <a:latin typeface="+mn-lt"/>
              </a:rPr>
              <a:t>What challenges do farmers face? Agricultural Productivity</a:t>
            </a:r>
          </a:p>
          <a:p>
            <a:pPr marL="0" indent="0" eaLnBrk="1" hangingPunct="1">
              <a:spcBef>
                <a:spcPts val="1200"/>
              </a:spcBef>
              <a:buNone/>
            </a:pPr>
            <a:r>
              <a:rPr lang="en-US" sz="1800" b="1" dirty="0">
                <a:solidFill>
                  <a:schemeClr val="tx2"/>
                </a:solidFill>
                <a:latin typeface="+mn-lt"/>
                <a:cs typeface="Arial" charset="0"/>
              </a:rPr>
              <a:t>9.11</a:t>
            </a:r>
            <a:r>
              <a:rPr lang="en-US" sz="1800" dirty="0">
                <a:latin typeface="+mn-lt"/>
                <a:cs typeface="Arial" charset="0"/>
              </a:rPr>
              <a:t> </a:t>
            </a:r>
            <a:r>
              <a:rPr lang="en-US" sz="1800" dirty="0">
                <a:latin typeface="+mn-lt"/>
              </a:rPr>
              <a:t>What challenges do farmers face? Biotechnology &amp; </a:t>
            </a:r>
            <a:r>
              <a:rPr lang="en-US" sz="1800" dirty="0" smtClean="0">
                <a:latin typeface="+mn-lt"/>
              </a:rPr>
              <a:t>Sustainability</a:t>
            </a:r>
            <a:endParaRPr lang="en-US" sz="1800" dirty="0">
              <a:latin typeface="+mn-lt"/>
              <a:cs typeface="Arial" charset="0"/>
            </a:endParaRPr>
          </a:p>
        </p:txBody>
      </p:sp>
    </p:spTree>
    <p:extLst>
      <p:ext uri="{BB962C8B-B14F-4D97-AF65-F5344CB8AC3E}">
        <p14:creationId xmlns:p14="http://schemas.microsoft.com/office/powerpoint/2010/main" val="420396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9.5 Agricultural Regions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0"/>
            <a:ext cx="4856480" cy="4678680"/>
          </a:xfrm>
        </p:spPr>
        <p:txBody>
          <a:bodyPr/>
          <a:lstStyle/>
          <a:p>
            <a:pPr eaLnBrk="1" hangingPunct="1"/>
            <a:r>
              <a:rPr lang="en-US" b="1" dirty="0">
                <a:latin typeface="+mn-lt"/>
                <a:cs typeface="Arial" charset="0"/>
              </a:rPr>
              <a:t>Economic Reasons</a:t>
            </a:r>
          </a:p>
          <a:p>
            <a:pPr lvl="1" eaLnBrk="1" hangingPunct="1"/>
            <a:r>
              <a:rPr lang="en-US" b="1" dirty="0">
                <a:latin typeface="+mn-lt"/>
              </a:rPr>
              <a:t>Mixed crop and livestock</a:t>
            </a:r>
            <a:r>
              <a:rPr lang="en-US" dirty="0">
                <a:latin typeface="+mn-lt"/>
              </a:rPr>
              <a:t>:</a:t>
            </a:r>
            <a:r>
              <a:rPr lang="en-US" b="1" dirty="0">
                <a:latin typeface="+mn-lt"/>
              </a:rPr>
              <a:t> </a:t>
            </a:r>
            <a:r>
              <a:rPr lang="en-US" dirty="0">
                <a:latin typeface="+mn-lt"/>
              </a:rPr>
              <a:t>The U.S. Midwest and central Europe.</a:t>
            </a:r>
          </a:p>
          <a:p>
            <a:pPr lvl="1" eaLnBrk="1" hangingPunct="1"/>
            <a:r>
              <a:rPr lang="en-US" b="1" dirty="0">
                <a:latin typeface="+mn-lt"/>
              </a:rPr>
              <a:t>Dairying</a:t>
            </a:r>
            <a:r>
              <a:rPr lang="en-US" dirty="0">
                <a:latin typeface="+mn-lt"/>
              </a:rPr>
              <a:t>:</a:t>
            </a:r>
            <a:r>
              <a:rPr lang="en-US" b="1" dirty="0">
                <a:latin typeface="+mn-lt"/>
              </a:rPr>
              <a:t> </a:t>
            </a:r>
            <a:r>
              <a:rPr lang="en-US" dirty="0">
                <a:latin typeface="+mn-lt"/>
              </a:rPr>
              <a:t>Near population clusters in the northeastern United States, southeastern Canada, and northwestern Europe</a:t>
            </a:r>
            <a:r>
              <a:rPr lang="en-US" dirty="0" smtClean="0">
                <a:latin typeface="+mn-lt"/>
              </a:rPr>
              <a:t>.</a:t>
            </a:r>
            <a:endParaRPr lang="en-US" dirty="0">
              <a:latin typeface="+mn-lt"/>
            </a:endParaRPr>
          </a:p>
          <a:p>
            <a:pPr lvl="1" eaLnBrk="1" hangingPunct="1"/>
            <a:r>
              <a:rPr lang="en-US" b="1" dirty="0">
                <a:latin typeface="+mn-lt"/>
              </a:rPr>
              <a:t>Grain</a:t>
            </a:r>
            <a:r>
              <a:rPr lang="en-US" dirty="0">
                <a:latin typeface="+mn-lt"/>
              </a:rPr>
              <a:t>: The north-central United States, south-central Canada, and Eastern Europe.</a:t>
            </a:r>
          </a:p>
          <a:p>
            <a:pPr lvl="1" eaLnBrk="1" hangingPunct="1"/>
            <a:r>
              <a:rPr lang="en-US" b="1" dirty="0">
                <a:latin typeface="+mn-lt"/>
              </a:rPr>
              <a:t>Ranching</a:t>
            </a:r>
            <a:r>
              <a:rPr lang="en-US" dirty="0">
                <a:latin typeface="+mn-lt"/>
              </a:rPr>
              <a:t>:</a:t>
            </a:r>
            <a:r>
              <a:rPr lang="en-US" b="1" dirty="0">
                <a:latin typeface="+mn-lt"/>
              </a:rPr>
              <a:t> </a:t>
            </a:r>
            <a:r>
              <a:rPr lang="en-US" dirty="0">
                <a:latin typeface="+mn-lt"/>
              </a:rPr>
              <a:t>The drylands of western North America, southeastern Latin America, Central Asia, sub-Saharan Africa, and the South Pacific.</a:t>
            </a:r>
          </a:p>
          <a:p>
            <a:pPr lvl="1" eaLnBrk="1" hangingPunct="1"/>
            <a:r>
              <a:rPr lang="en-US" b="1" dirty="0">
                <a:latin typeface="+mn-lt"/>
              </a:rPr>
              <a:t>Mediterranean</a:t>
            </a:r>
            <a:r>
              <a:rPr lang="en-US" dirty="0">
                <a:latin typeface="+mn-lt"/>
              </a:rPr>
              <a:t>:</a:t>
            </a:r>
            <a:r>
              <a:rPr lang="en-US" b="1" dirty="0">
                <a:latin typeface="+mn-lt"/>
              </a:rPr>
              <a:t> </a:t>
            </a:r>
            <a:r>
              <a:rPr lang="en-US" dirty="0">
                <a:latin typeface="+mn-lt"/>
              </a:rPr>
              <a:t>Lands surrounding the Mediterranean Sea, the western United States, the southern tip of Africa, and Chile.</a:t>
            </a:r>
          </a:p>
          <a:p>
            <a:pPr lvl="1" eaLnBrk="1" hangingPunct="1"/>
            <a:r>
              <a:rPr lang="en-US" b="1" dirty="0">
                <a:latin typeface="+mn-lt"/>
              </a:rPr>
              <a:t>Commercial gardening</a:t>
            </a:r>
            <a:r>
              <a:rPr lang="en-US" dirty="0">
                <a:latin typeface="+mn-lt"/>
              </a:rPr>
              <a:t>:</a:t>
            </a:r>
            <a:r>
              <a:rPr lang="en-US" b="1" dirty="0">
                <a:latin typeface="+mn-lt"/>
              </a:rPr>
              <a:t> </a:t>
            </a:r>
            <a:r>
              <a:rPr lang="en-US" dirty="0">
                <a:latin typeface="+mn-lt"/>
              </a:rPr>
              <a:t>The southeastern United States and southeastern Australia</a:t>
            </a:r>
            <a:r>
              <a:rPr lang="en-US" dirty="0" smtClean="0">
                <a:latin typeface="+mn-lt"/>
              </a:rPr>
              <a:t>.</a:t>
            </a:r>
            <a:endParaRPr lang="en-US"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05"/>
          <a:stretch/>
        </p:blipFill>
        <p:spPr>
          <a:xfrm>
            <a:off x="5478199" y="2821204"/>
            <a:ext cx="3290380" cy="1488897"/>
          </a:xfrm>
          <a:prstGeom prst="rect">
            <a:avLst/>
          </a:prstGeom>
        </p:spPr>
      </p:pic>
    </p:spTree>
    <p:extLst>
      <p:ext uri="{BB962C8B-B14F-4D97-AF65-F5344CB8AC3E}">
        <p14:creationId xmlns:p14="http://schemas.microsoft.com/office/powerpoint/2010/main" val="416858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9.5 Agricultural Regions </a:t>
            </a:r>
            <a:r>
              <a:rPr lang="en-US" sz="2000" b="0" dirty="0" smtClean="0">
                <a:latin typeface="Times New Roman" panose="02020603050405020304" pitchFamily="18" charset="0"/>
                <a:cs typeface="Times New Roman" panose="02020603050405020304" pitchFamily="18" charset="0"/>
              </a:rPr>
              <a:t>(4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0"/>
            <a:ext cx="4521200" cy="4790440"/>
          </a:xfrm>
        </p:spPr>
        <p:txBody>
          <a:bodyPr/>
          <a:lstStyle/>
          <a:p>
            <a:pPr eaLnBrk="1" hangingPunct="1"/>
            <a:r>
              <a:rPr lang="en-US" sz="2200" dirty="0">
                <a:latin typeface="+mn-lt"/>
              </a:rPr>
              <a:t>Agricultural Regions and Climate</a:t>
            </a:r>
          </a:p>
          <a:p>
            <a:pPr lvl="1" eaLnBrk="1" hangingPunct="1"/>
            <a:r>
              <a:rPr lang="en-US" sz="2200" dirty="0">
                <a:latin typeface="+mn-lt"/>
              </a:rPr>
              <a:t>Similarities between the agriculture and climate maps are striking. Pastoral nomadism is the predominant type of agriculture in Southwest Asia and North Africa, which has a dry climate, whereas shifting cultivation is the predominant type of </a:t>
            </a:r>
            <a:r>
              <a:rPr lang="en-US" sz="2200" dirty="0" smtClean="0">
                <a:latin typeface="+mn-lt"/>
              </a:rPr>
              <a:t>agriculture </a:t>
            </a:r>
            <a:r>
              <a:rPr lang="en-US" sz="2200" dirty="0">
                <a:latin typeface="+mn-lt"/>
              </a:rPr>
              <a:t>in sub-Saharan Africa, which has a tropical climate.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48"/>
          <a:stretch/>
        </p:blipFill>
        <p:spPr>
          <a:xfrm>
            <a:off x="5087702" y="2447865"/>
            <a:ext cx="3619418" cy="2688711"/>
          </a:xfrm>
          <a:prstGeom prst="rect">
            <a:avLst/>
          </a:prstGeom>
        </p:spPr>
      </p:pic>
    </p:spTree>
    <p:extLst>
      <p:ext uri="{BB962C8B-B14F-4D97-AF65-F5344CB8AC3E}">
        <p14:creationId xmlns:p14="http://schemas.microsoft.com/office/powerpoint/2010/main" val="72684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9.5 Agricultural Regions </a:t>
            </a:r>
            <a:r>
              <a:rPr lang="en-US" sz="2000" b="0" dirty="0" smtClean="0">
                <a:latin typeface="Times New Roman" panose="02020603050405020304" pitchFamily="18" charset="0"/>
                <a:cs typeface="Times New Roman" panose="02020603050405020304" pitchFamily="18" charset="0"/>
              </a:rPr>
              <a:t>(5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0"/>
            <a:ext cx="3535680" cy="4597399"/>
          </a:xfrm>
        </p:spPr>
        <p:txBody>
          <a:bodyPr/>
          <a:lstStyle/>
          <a:p>
            <a:pPr eaLnBrk="1" hangingPunct="1"/>
            <a:r>
              <a:rPr lang="en-US" sz="2400" dirty="0">
                <a:latin typeface="+mn-lt"/>
              </a:rPr>
              <a:t>Agricultural Regions and Climate</a:t>
            </a:r>
          </a:p>
          <a:p>
            <a:pPr lvl="1" eaLnBrk="1" hangingPunct="1"/>
            <a:r>
              <a:rPr lang="en-US" sz="2400" dirty="0">
                <a:latin typeface="+mn-lt"/>
                <a:cs typeface="Arial" charset="0"/>
              </a:rPr>
              <a:t>In the United States, much of the West is distinguished from the rest of the country according to climate (dry) and agriculture (livestock ranching</a:t>
            </a:r>
            <a:r>
              <a:rPr lang="en-US" sz="2400" dirty="0" smtClean="0">
                <a:latin typeface="+mn-lt"/>
                <a:cs typeface="Arial" charset="0"/>
              </a:rPr>
              <a:t>).</a:t>
            </a:r>
            <a:endParaRPr lang="en-US" sz="24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48"/>
          <a:stretch/>
        </p:blipFill>
        <p:spPr>
          <a:xfrm>
            <a:off x="4189503" y="2165550"/>
            <a:ext cx="4379496" cy="3253340"/>
          </a:xfrm>
          <a:prstGeom prst="rect">
            <a:avLst/>
          </a:prstGeom>
        </p:spPr>
      </p:pic>
    </p:spTree>
    <p:extLst>
      <p:ext uri="{BB962C8B-B14F-4D97-AF65-F5344CB8AC3E}">
        <p14:creationId xmlns:p14="http://schemas.microsoft.com/office/powerpoint/2010/main" val="2387683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9.6 Agriculture in Developing </a:t>
            </a:r>
            <a:r>
              <a:rPr lang="en-US" dirty="0" smtClean="0">
                <a:latin typeface="Times New Roman" panose="02020603050405020304" pitchFamily="18" charset="0"/>
                <a:cs typeface="Times New Roman" panose="02020603050405020304" pitchFamily="18" charset="0"/>
              </a:rPr>
              <a:t>Regions </a:t>
            </a:r>
            <a:r>
              <a:rPr lang="en-US" sz="2000" b="0" dirty="0" smtClean="0">
                <a:latin typeface="Times New Roman" panose="02020603050405020304" pitchFamily="18" charset="0"/>
                <a:cs typeface="Times New Roman" panose="02020603050405020304" pitchFamily="18" charset="0"/>
              </a:rPr>
              <a:t>(1 of 6)</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3891280" cy="4525963"/>
          </a:xfrm>
        </p:spPr>
        <p:txBody>
          <a:bodyPr/>
          <a:lstStyle/>
          <a:p>
            <a:pPr eaLnBrk="1" hangingPunct="1"/>
            <a:r>
              <a:rPr lang="fr-FR" sz="2400" dirty="0">
                <a:latin typeface="+mn-lt"/>
              </a:rPr>
              <a:t>Intensive Subsistence, Wet Rice Dominant</a:t>
            </a:r>
          </a:p>
          <a:p>
            <a:pPr lvl="1" eaLnBrk="1" hangingPunct="1"/>
            <a:r>
              <a:rPr lang="en-US" sz="2400" dirty="0">
                <a:latin typeface="+mn-lt"/>
              </a:rPr>
              <a:t>A form of subsistence agriculture in which farmers expend a relatively large amount of effort to produce the maximum feasible yield from the land is known as </a:t>
            </a:r>
            <a:r>
              <a:rPr lang="en-US" sz="2400" b="1" dirty="0">
                <a:latin typeface="+mn-lt"/>
              </a:rPr>
              <a:t>intensive subsistence</a:t>
            </a:r>
            <a:r>
              <a:rPr lang="en-US" sz="2400" dirty="0" smtClean="0">
                <a:latin typeface="+mn-lt"/>
              </a:rPr>
              <a:t>.</a:t>
            </a:r>
            <a:endParaRPr lang="fr-FR" sz="2400" dirty="0">
              <a:latin typeface="+mn-lt"/>
            </a:endParaRPr>
          </a:p>
        </p:txBody>
      </p:sp>
      <p:pic>
        <p:nvPicPr>
          <p:cNvPr id="4" name="Picture 3"/>
          <p:cNvPicPr>
            <a:picLocks noChangeAspect="1"/>
          </p:cNvPicPr>
          <p:nvPr/>
        </p:nvPicPr>
        <p:blipFill>
          <a:blip r:embed="rId3"/>
          <a:stretch>
            <a:fillRect/>
          </a:stretch>
        </p:blipFill>
        <p:spPr>
          <a:xfrm>
            <a:off x="4583044" y="2379873"/>
            <a:ext cx="4103756" cy="2728175"/>
          </a:xfrm>
          <a:prstGeom prst="rect">
            <a:avLst/>
          </a:prstGeom>
        </p:spPr>
      </p:pic>
    </p:spTree>
    <p:extLst>
      <p:ext uri="{BB962C8B-B14F-4D97-AF65-F5344CB8AC3E}">
        <p14:creationId xmlns:p14="http://schemas.microsoft.com/office/powerpoint/2010/main" val="407160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9.6 Agriculture in Developing Regions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6)</a:t>
            </a:r>
            <a:endParaRPr lang="en-US" dirty="0"/>
          </a:p>
        </p:txBody>
      </p:sp>
      <p:sp>
        <p:nvSpPr>
          <p:cNvPr id="3" name="Text Placeholder 2"/>
          <p:cNvSpPr>
            <a:spLocks noGrp="1"/>
          </p:cNvSpPr>
          <p:nvPr>
            <p:ph type="body" idx="1"/>
          </p:nvPr>
        </p:nvSpPr>
        <p:spPr>
          <a:xfrm>
            <a:off x="457200" y="1600201"/>
            <a:ext cx="8229600" cy="4211320"/>
          </a:xfrm>
        </p:spPr>
        <p:txBody>
          <a:bodyPr/>
          <a:lstStyle/>
          <a:p>
            <a:pPr eaLnBrk="1" hangingPunct="1"/>
            <a:r>
              <a:rPr lang="fr-FR" sz="2400" b="1" dirty="0">
                <a:latin typeface="+mn-lt"/>
              </a:rPr>
              <a:t>Intensive Subsistence, Wet Rice </a:t>
            </a:r>
            <a:r>
              <a:rPr lang="fr-FR" sz="2400" b="1" dirty="0" smtClean="0">
                <a:latin typeface="+mn-lt"/>
              </a:rPr>
              <a:t>Dominant</a:t>
            </a:r>
            <a:endParaRPr lang="en-US" sz="2400" b="1" dirty="0">
              <a:latin typeface="+mn-lt"/>
              <a:cs typeface="Arial" charset="0"/>
            </a:endParaRPr>
          </a:p>
          <a:p>
            <a:pPr lvl="1" eaLnBrk="1" hangingPunct="1"/>
            <a:r>
              <a:rPr lang="en-US" sz="2400" dirty="0">
                <a:latin typeface="+mn-lt"/>
                <a:cs typeface="Arial" charset="0"/>
              </a:rPr>
              <a:t>Four main steps are involved in growing </a:t>
            </a:r>
            <a:r>
              <a:rPr lang="en-US" sz="2400" b="1" dirty="0">
                <a:latin typeface="+mn-lt"/>
                <a:cs typeface="Arial" charset="0"/>
              </a:rPr>
              <a:t>wet rice</a:t>
            </a:r>
            <a:r>
              <a:rPr lang="en-US" sz="2400" dirty="0">
                <a:latin typeface="+mn-lt"/>
                <a:cs typeface="Arial" charset="0"/>
              </a:rPr>
              <a:t>:</a:t>
            </a:r>
          </a:p>
          <a:p>
            <a:pPr marL="1144800" lvl="1" indent="-428400" eaLnBrk="1" hangingPunct="1">
              <a:buAutoNum type="arabicPeriod"/>
            </a:pPr>
            <a:r>
              <a:rPr lang="en-US" sz="2400" dirty="0">
                <a:latin typeface="+mn-lt"/>
              </a:rPr>
              <a:t>The field is prepared, typically with a plow drawn by water buffalo or oxen, hillsides are terraced.</a:t>
            </a:r>
          </a:p>
          <a:p>
            <a:pPr marL="1144800" lvl="1" indent="-428400" eaLnBrk="1" hangingPunct="1">
              <a:buAutoNum type="arabicPeriod"/>
            </a:pPr>
            <a:r>
              <a:rPr lang="en-US" sz="2400" dirty="0">
                <a:latin typeface="+mn-lt"/>
              </a:rPr>
              <a:t>The field is flooded with water. The flooded field is called a </a:t>
            </a:r>
            <a:r>
              <a:rPr lang="en-US" sz="2400" b="1" dirty="0">
                <a:latin typeface="+mn-lt"/>
              </a:rPr>
              <a:t>sawah</a:t>
            </a:r>
            <a:r>
              <a:rPr lang="en-US" sz="2400" dirty="0">
                <a:latin typeface="+mn-lt"/>
              </a:rPr>
              <a:t> in Indonesia.</a:t>
            </a:r>
          </a:p>
          <a:p>
            <a:pPr marL="1144800" lvl="1" indent="-428400" eaLnBrk="1" hangingPunct="1">
              <a:buAutoNum type="arabicPeriod"/>
            </a:pPr>
            <a:r>
              <a:rPr lang="en-US" sz="2400" dirty="0">
                <a:latin typeface="+mn-lt"/>
              </a:rPr>
              <a:t>Rice seedlings grown for the first month in a nursery are transplanted into the flooded field.</a:t>
            </a:r>
          </a:p>
          <a:p>
            <a:pPr marL="1144800" lvl="1" indent="-428400" eaLnBrk="1" hangingPunct="1">
              <a:buAutoNum type="arabicPeriod"/>
            </a:pPr>
            <a:r>
              <a:rPr lang="en-US" sz="2400" dirty="0">
                <a:latin typeface="+mn-lt"/>
              </a:rPr>
              <a:t>Rice plants are harvested with knives. The chaff (husks) are separated from the seeds by threshing</a:t>
            </a:r>
            <a:r>
              <a:rPr lang="en-US" sz="2400" dirty="0" smtClean="0">
                <a:latin typeface="+mn-lt"/>
              </a:rPr>
              <a:t>.</a:t>
            </a:r>
            <a:endParaRPr lang="en-US" sz="2400" dirty="0">
              <a:latin typeface="+mn-lt"/>
              <a:cs typeface="Arial" charset="0"/>
            </a:endParaRPr>
          </a:p>
        </p:txBody>
      </p:sp>
    </p:spTree>
    <p:extLst>
      <p:ext uri="{BB962C8B-B14F-4D97-AF65-F5344CB8AC3E}">
        <p14:creationId xmlns:p14="http://schemas.microsoft.com/office/powerpoint/2010/main" val="3012026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9.6 Agriculture in Developing Regions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6)</a:t>
            </a:r>
            <a:endParaRPr lang="en-US" dirty="0"/>
          </a:p>
        </p:txBody>
      </p:sp>
      <p:sp>
        <p:nvSpPr>
          <p:cNvPr id="3" name="Text Placeholder 2"/>
          <p:cNvSpPr>
            <a:spLocks noGrp="1"/>
          </p:cNvSpPr>
          <p:nvPr>
            <p:ph type="body" idx="1"/>
          </p:nvPr>
        </p:nvSpPr>
        <p:spPr>
          <a:xfrm>
            <a:off x="457200" y="1600201"/>
            <a:ext cx="8229600" cy="2026574"/>
          </a:xfrm>
        </p:spPr>
        <p:txBody>
          <a:bodyPr/>
          <a:lstStyle/>
          <a:p>
            <a:pPr eaLnBrk="1" hangingPunct="1"/>
            <a:r>
              <a:rPr lang="en-US" sz="2400" b="1" dirty="0">
                <a:latin typeface="+mn-lt"/>
              </a:rPr>
              <a:t>Intensive Subsistence, Wet Rice Not Dominant</a:t>
            </a:r>
          </a:p>
          <a:p>
            <a:pPr lvl="1" eaLnBrk="1" hangingPunct="1"/>
            <a:r>
              <a:rPr lang="en-US" sz="2400" dirty="0">
                <a:latin typeface="+mn-lt"/>
                <a:cs typeface="Arial" charset="0"/>
              </a:rPr>
              <a:t>Agriculture in much of the interior of India and northeastern China is devoted to crops other than wet rice, because the climate is too harsh to grow wet rice. Wheat and barley are the most important crops</a:t>
            </a:r>
            <a:r>
              <a:rPr lang="en-US" sz="2400" dirty="0" smtClean="0">
                <a:latin typeface="+mn-lt"/>
                <a:cs typeface="Arial" charset="0"/>
              </a:rPr>
              <a:t>.</a:t>
            </a:r>
            <a:endParaRPr lang="en-US" sz="24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18"/>
          <a:stretch/>
        </p:blipFill>
        <p:spPr>
          <a:xfrm>
            <a:off x="1484280" y="3678188"/>
            <a:ext cx="6175440" cy="2684112"/>
          </a:xfrm>
          <a:prstGeom prst="rect">
            <a:avLst/>
          </a:prstGeom>
        </p:spPr>
      </p:pic>
    </p:spTree>
    <p:extLst>
      <p:ext uri="{BB962C8B-B14F-4D97-AF65-F5344CB8AC3E}">
        <p14:creationId xmlns:p14="http://schemas.microsoft.com/office/powerpoint/2010/main" val="2605087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9.6 Agriculture in Developing Regions </a:t>
            </a:r>
            <a:r>
              <a:rPr lang="en-US" sz="2000" b="0" dirty="0" smtClean="0">
                <a:latin typeface="Times New Roman" panose="02020603050405020304" pitchFamily="18" charset="0"/>
                <a:cs typeface="Times New Roman" panose="02020603050405020304" pitchFamily="18" charset="0"/>
              </a:rPr>
              <a:t>(4 </a:t>
            </a:r>
            <a:r>
              <a:rPr lang="en-US" sz="2000" b="0" dirty="0">
                <a:latin typeface="Times New Roman" panose="02020603050405020304" pitchFamily="18" charset="0"/>
                <a:cs typeface="Times New Roman" panose="02020603050405020304" pitchFamily="18" charset="0"/>
              </a:rPr>
              <a:t>of 6)</a:t>
            </a:r>
            <a:endParaRPr lang="en-US" dirty="0"/>
          </a:p>
        </p:txBody>
      </p:sp>
      <p:sp>
        <p:nvSpPr>
          <p:cNvPr id="3" name="Text Placeholder 2"/>
          <p:cNvSpPr>
            <a:spLocks noGrp="1"/>
          </p:cNvSpPr>
          <p:nvPr>
            <p:ph type="body" idx="1"/>
          </p:nvPr>
        </p:nvSpPr>
        <p:spPr>
          <a:xfrm>
            <a:off x="457200" y="1600201"/>
            <a:ext cx="8229600" cy="4160520"/>
          </a:xfrm>
        </p:spPr>
        <p:txBody>
          <a:bodyPr/>
          <a:lstStyle/>
          <a:p>
            <a:pPr eaLnBrk="1" hangingPunct="1">
              <a:defRPr/>
            </a:pPr>
            <a:r>
              <a:rPr lang="en-US" sz="2400" dirty="0">
                <a:latin typeface="+mn-lt"/>
              </a:rPr>
              <a:t>Pastoral Nomadism</a:t>
            </a:r>
          </a:p>
          <a:p>
            <a:pPr lvl="1" eaLnBrk="1" hangingPunct="1">
              <a:defRPr/>
            </a:pPr>
            <a:r>
              <a:rPr lang="en-US" sz="2400" dirty="0">
                <a:latin typeface="+mn-lt"/>
              </a:rPr>
              <a:t>A form of subsistence agriculture based on the herding of domesticated animals is known as </a:t>
            </a:r>
            <a:r>
              <a:rPr lang="en-US" sz="2400" b="1" dirty="0">
                <a:latin typeface="+mn-lt"/>
              </a:rPr>
              <a:t>pastoral nomadism</a:t>
            </a:r>
            <a:r>
              <a:rPr lang="en-US" sz="2400" dirty="0">
                <a:latin typeface="+mn-lt"/>
              </a:rPr>
              <a:t>.</a:t>
            </a:r>
            <a:r>
              <a:rPr lang="en-US" sz="2400" b="1" dirty="0">
                <a:latin typeface="+mn-lt"/>
              </a:rPr>
              <a:t> </a:t>
            </a:r>
            <a:r>
              <a:rPr lang="en-US" sz="2400" dirty="0">
                <a:latin typeface="+mn-lt"/>
              </a:rPr>
              <a:t>It is adapted to dry climates, where planting crops is impossible</a:t>
            </a:r>
            <a:r>
              <a:rPr lang="en-US" sz="2400" dirty="0" smtClean="0">
                <a:latin typeface="+mn-lt"/>
              </a:rPr>
              <a:t>.</a:t>
            </a:r>
            <a:endParaRPr lang="en-US" sz="2400" dirty="0">
              <a:latin typeface="+mn-lt"/>
            </a:endParaRPr>
          </a:p>
          <a:p>
            <a:pPr lvl="1" eaLnBrk="1" hangingPunct="1">
              <a:defRPr/>
            </a:pPr>
            <a:r>
              <a:rPr lang="en-US" sz="2400" dirty="0">
                <a:latin typeface="+mn-lt"/>
              </a:rPr>
              <a:t>Like other subsistence farmers, pastoral nomads consume mostly grain rather than meat. Their animals are usually not slaughtered.</a:t>
            </a:r>
          </a:p>
          <a:p>
            <a:pPr lvl="1" eaLnBrk="1" hangingPunct="1">
              <a:defRPr/>
            </a:pPr>
            <a:r>
              <a:rPr lang="en-US" sz="2400" dirty="0">
                <a:latin typeface="+mn-lt"/>
              </a:rPr>
              <a:t>Governments force groups to give up pastoral nomadism because they want the land for other uses</a:t>
            </a:r>
            <a:r>
              <a:rPr lang="en-US" sz="2400" dirty="0" smtClean="0">
                <a:latin typeface="+mn-lt"/>
              </a:rPr>
              <a:t>.</a:t>
            </a:r>
            <a:endParaRPr lang="en-US" sz="2400" b="1" dirty="0">
              <a:latin typeface="+mn-lt"/>
            </a:endParaRPr>
          </a:p>
        </p:txBody>
      </p:sp>
    </p:spTree>
    <p:extLst>
      <p:ext uri="{BB962C8B-B14F-4D97-AF65-F5344CB8AC3E}">
        <p14:creationId xmlns:p14="http://schemas.microsoft.com/office/powerpoint/2010/main" val="633190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9.6 Agriculture in Developing Regions </a:t>
            </a:r>
            <a:r>
              <a:rPr lang="en-US" sz="2000" b="0" dirty="0" smtClean="0">
                <a:latin typeface="Times New Roman" panose="02020603050405020304" pitchFamily="18" charset="0"/>
                <a:cs typeface="Times New Roman" panose="02020603050405020304" pitchFamily="18" charset="0"/>
              </a:rPr>
              <a:t>(5 </a:t>
            </a:r>
            <a:r>
              <a:rPr lang="en-US" sz="2000" b="0" dirty="0">
                <a:latin typeface="Times New Roman" panose="02020603050405020304" pitchFamily="18" charset="0"/>
                <a:cs typeface="Times New Roman" panose="02020603050405020304" pitchFamily="18" charset="0"/>
              </a:rPr>
              <a:t>of 6)</a:t>
            </a:r>
            <a:endParaRPr lang="en-US" dirty="0"/>
          </a:p>
        </p:txBody>
      </p:sp>
      <p:sp>
        <p:nvSpPr>
          <p:cNvPr id="3" name="Text Placeholder 2"/>
          <p:cNvSpPr>
            <a:spLocks noGrp="1"/>
          </p:cNvSpPr>
          <p:nvPr>
            <p:ph type="body" idx="1"/>
          </p:nvPr>
        </p:nvSpPr>
        <p:spPr>
          <a:xfrm>
            <a:off x="457200" y="1600201"/>
            <a:ext cx="8229600" cy="3652520"/>
          </a:xfrm>
        </p:spPr>
        <p:txBody>
          <a:bodyPr/>
          <a:lstStyle/>
          <a:p>
            <a:pPr eaLnBrk="1" hangingPunct="1"/>
            <a:r>
              <a:rPr lang="en-US" sz="2400" b="1" dirty="0">
                <a:latin typeface="+mn-lt"/>
                <a:cs typeface="Arial" charset="0"/>
              </a:rPr>
              <a:t>Shifting cultivation </a:t>
            </a:r>
            <a:r>
              <a:rPr lang="en-US" sz="2400" dirty="0">
                <a:latin typeface="+mn-lt"/>
                <a:cs typeface="Arial" charset="0"/>
              </a:rPr>
              <a:t>is where farmers shift farming from one piece of land to another</a:t>
            </a:r>
            <a:r>
              <a:rPr lang="en-US" sz="2400" dirty="0" smtClean="0">
                <a:latin typeface="+mn-lt"/>
                <a:cs typeface="Arial" charset="0"/>
              </a:rPr>
              <a:t>.</a:t>
            </a:r>
            <a:endParaRPr lang="en-US" sz="2400" dirty="0">
              <a:latin typeface="+mn-lt"/>
              <a:cs typeface="Arial" charset="0"/>
            </a:endParaRPr>
          </a:p>
          <a:p>
            <a:pPr lvl="1" eaLnBrk="1" hangingPunct="1"/>
            <a:r>
              <a:rPr lang="en-US" sz="2400" b="1" dirty="0">
                <a:latin typeface="+mn-lt"/>
                <a:cs typeface="Arial" charset="0"/>
              </a:rPr>
              <a:t>S</a:t>
            </a:r>
            <a:r>
              <a:rPr lang="en-US" sz="2400" b="1" dirty="0">
                <a:latin typeface="+mn-lt"/>
              </a:rPr>
              <a:t>lash and burn</a:t>
            </a:r>
            <a:r>
              <a:rPr lang="en-US" sz="2400" dirty="0">
                <a:latin typeface="+mn-lt"/>
              </a:rPr>
              <a:t>. Farmers clear land for planting by slashing vegetation and burning the debris; rain washes the ashes into the soil to provide needed nutrients</a:t>
            </a:r>
            <a:r>
              <a:rPr lang="en-US" sz="2400" dirty="0" smtClean="0">
                <a:latin typeface="+mn-lt"/>
              </a:rPr>
              <a:t>.</a:t>
            </a:r>
            <a:endParaRPr lang="en-US" sz="2400" dirty="0">
              <a:latin typeface="+mn-lt"/>
            </a:endParaRPr>
          </a:p>
          <a:p>
            <a:pPr lvl="1" eaLnBrk="1" hangingPunct="1"/>
            <a:r>
              <a:rPr lang="en-US" sz="2400" b="1" dirty="0">
                <a:latin typeface="+mn-lt"/>
              </a:rPr>
              <a:t>Frequent relocation</a:t>
            </a:r>
            <a:r>
              <a:rPr lang="en-US" sz="2400" dirty="0">
                <a:latin typeface="+mn-lt"/>
              </a:rPr>
              <a:t>. Farmers grow crops on a cleared field for only a few years, until soil nutrients are depleted</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3617654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9.6 Agriculture in Developing Regions </a:t>
            </a:r>
            <a:r>
              <a:rPr lang="en-US" sz="2000" b="0" dirty="0" smtClean="0">
                <a:latin typeface="Times New Roman" panose="02020603050405020304" pitchFamily="18" charset="0"/>
                <a:cs typeface="Times New Roman" panose="02020603050405020304" pitchFamily="18" charset="0"/>
              </a:rPr>
              <a:t>(6 </a:t>
            </a:r>
            <a:r>
              <a:rPr lang="en-US" sz="2000" b="0" dirty="0">
                <a:latin typeface="Times New Roman" panose="02020603050405020304" pitchFamily="18" charset="0"/>
                <a:cs typeface="Times New Roman" panose="02020603050405020304" pitchFamily="18" charset="0"/>
              </a:rPr>
              <a:t>of 6)</a:t>
            </a:r>
            <a:endParaRPr lang="en-US" dirty="0"/>
          </a:p>
        </p:txBody>
      </p:sp>
      <p:sp>
        <p:nvSpPr>
          <p:cNvPr id="3" name="Text Placeholder 2"/>
          <p:cNvSpPr>
            <a:spLocks noGrp="1"/>
          </p:cNvSpPr>
          <p:nvPr>
            <p:ph type="body" idx="1"/>
          </p:nvPr>
        </p:nvSpPr>
        <p:spPr>
          <a:xfrm>
            <a:off x="457200" y="1600200"/>
            <a:ext cx="8229600" cy="2259531"/>
          </a:xfrm>
        </p:spPr>
        <p:txBody>
          <a:bodyPr/>
          <a:lstStyle/>
          <a:p>
            <a:r>
              <a:rPr lang="en-US" sz="1800" b="1" dirty="0">
                <a:latin typeface="+mn-lt"/>
              </a:rPr>
              <a:t>Plantation </a:t>
            </a:r>
            <a:r>
              <a:rPr lang="en-US" sz="1800" b="1" dirty="0" smtClean="0">
                <a:latin typeface="+mn-lt"/>
              </a:rPr>
              <a:t>Farming</a:t>
            </a:r>
            <a:endParaRPr lang="en-US" sz="1800" b="1" dirty="0">
              <a:latin typeface="+mn-lt"/>
            </a:endParaRPr>
          </a:p>
          <a:p>
            <a:pPr lvl="1"/>
            <a:r>
              <a:rPr lang="en-US" sz="1800" dirty="0">
                <a:latin typeface="+mn-lt"/>
              </a:rPr>
              <a:t>A plantation is a large commercial farm in a developing country that specializes in one or two crops.</a:t>
            </a:r>
          </a:p>
          <a:p>
            <a:pPr lvl="1"/>
            <a:r>
              <a:rPr lang="en-US" sz="1800" dirty="0">
                <a:latin typeface="+mn-lt"/>
              </a:rPr>
              <a:t>Most plantations are located in the tropics and subtropics, especially in Latin America, Africa, and Asia.</a:t>
            </a:r>
          </a:p>
          <a:p>
            <a:pPr lvl="1"/>
            <a:r>
              <a:rPr lang="en-US" sz="1800" dirty="0">
                <a:latin typeface="+mn-lt"/>
              </a:rPr>
              <a:t>Although generally situated in developing countries, plantations are often owned or operated by Europeans or North Americans</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srcRect l="14036" t="10410" b="9502"/>
          <a:stretch/>
        </p:blipFill>
        <p:spPr>
          <a:xfrm>
            <a:off x="2578798" y="3950332"/>
            <a:ext cx="3986404" cy="2468054"/>
          </a:xfrm>
          <a:prstGeom prst="rect">
            <a:avLst/>
          </a:prstGeom>
        </p:spPr>
      </p:pic>
    </p:spTree>
    <p:extLst>
      <p:ext uri="{BB962C8B-B14F-4D97-AF65-F5344CB8AC3E}">
        <p14:creationId xmlns:p14="http://schemas.microsoft.com/office/powerpoint/2010/main" val="147894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9.7 </a:t>
            </a:r>
            <a:r>
              <a:rPr lang="en-US" dirty="0" smtClean="0">
                <a:latin typeface="Times New Roman" panose="02020603050405020304" pitchFamily="18" charset="0"/>
                <a:cs typeface="Times New Roman" panose="02020603050405020304" pitchFamily="18" charset="0"/>
              </a:rPr>
              <a:t>Fishing </a:t>
            </a:r>
            <a:r>
              <a:rPr lang="en-US" sz="2000" b="0" dirty="0" smtClean="0">
                <a:latin typeface="Times New Roman" panose="02020603050405020304" pitchFamily="18" charset="0"/>
                <a:cs typeface="Times New Roman" panose="02020603050405020304" pitchFamily="18" charset="0"/>
              </a:rPr>
              <a:t>(1 of 4)</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3688080" cy="4525963"/>
          </a:xfrm>
        </p:spPr>
        <p:txBody>
          <a:bodyPr/>
          <a:lstStyle/>
          <a:p>
            <a:r>
              <a:rPr lang="en-US" sz="2200" b="1" dirty="0">
                <a:latin typeface="+mn-lt"/>
                <a:cs typeface="Times New Roman" panose="02020603050405020304" pitchFamily="18" charset="0"/>
              </a:rPr>
              <a:t>Fish Production</a:t>
            </a:r>
          </a:p>
          <a:p>
            <a:pPr lvl="1"/>
            <a:r>
              <a:rPr lang="en-US" sz="2200" dirty="0">
                <a:latin typeface="+mn-lt"/>
                <a:cs typeface="Times New Roman" panose="02020603050405020304" pitchFamily="18" charset="0"/>
              </a:rPr>
              <a:t>Water-based food is acquired in two ways. </a:t>
            </a:r>
            <a:r>
              <a:rPr lang="en-US" sz="2200" b="1" dirty="0">
                <a:latin typeface="+mn-lt"/>
                <a:cs typeface="Times New Roman" panose="02020603050405020304" pitchFamily="18" charset="0"/>
              </a:rPr>
              <a:t>Fishing</a:t>
            </a:r>
            <a:r>
              <a:rPr lang="en-US" sz="2200" dirty="0">
                <a:latin typeface="+mn-lt"/>
                <a:cs typeface="Times New Roman" panose="02020603050405020304" pitchFamily="18" charset="0"/>
              </a:rPr>
              <a:t> is the capture of wild fish and other seafood living in the waters. </a:t>
            </a:r>
            <a:r>
              <a:rPr lang="en-US" sz="2200" b="1" dirty="0">
                <a:latin typeface="+mn-lt"/>
                <a:cs typeface="Times New Roman" panose="02020603050405020304" pitchFamily="18" charset="0"/>
              </a:rPr>
              <a:t>Aquaculture</a:t>
            </a:r>
            <a:r>
              <a:rPr lang="en-US" sz="2200" dirty="0">
                <a:latin typeface="+mn-lt"/>
                <a:cs typeface="Times New Roman" panose="02020603050405020304" pitchFamily="18" charset="0"/>
              </a:rPr>
              <a:t> is the cultivation of seafood under controlled conditions.</a:t>
            </a:r>
          </a:p>
          <a:p>
            <a:pPr lvl="1"/>
            <a:r>
              <a:rPr lang="en-US" sz="2200" dirty="0">
                <a:latin typeface="+mn-lt"/>
                <a:cs typeface="Times New Roman" panose="02020603050405020304" pitchFamily="18" charset="0"/>
              </a:rPr>
              <a:t>The world’s oceans are divided into 16 major fishing regions</a:t>
            </a:r>
            <a:r>
              <a:rPr lang="en-US" sz="2200" dirty="0" smtClean="0">
                <a:latin typeface="+mn-lt"/>
                <a:cs typeface="Times New Roman" panose="02020603050405020304" pitchFamily="18" charset="0"/>
              </a:rPr>
              <a:t>.</a:t>
            </a:r>
            <a:endParaRPr lang="en-US" sz="2200" dirty="0">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482103" y="1600200"/>
            <a:ext cx="3063062" cy="203464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701"/>
          <a:stretch/>
        </p:blipFill>
        <p:spPr>
          <a:xfrm>
            <a:off x="4482103" y="3788499"/>
            <a:ext cx="2836777" cy="2469744"/>
          </a:xfrm>
          <a:prstGeom prst="rect">
            <a:avLst/>
          </a:prstGeom>
        </p:spPr>
      </p:pic>
    </p:spTree>
    <p:extLst>
      <p:ext uri="{BB962C8B-B14F-4D97-AF65-F5344CB8AC3E}">
        <p14:creationId xmlns:p14="http://schemas.microsoft.com/office/powerpoint/2010/main" val="424365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9.1 Origin of </a:t>
            </a:r>
            <a:r>
              <a:rPr lang="en-US" dirty="0" smtClean="0">
                <a:latin typeface="Times New Roman" panose="02020603050405020304" pitchFamily="18" charset="0"/>
                <a:cs typeface="Times New Roman" panose="02020603050405020304" pitchFamily="18" charset="0"/>
              </a:rPr>
              <a:t>Agriculture </a:t>
            </a:r>
            <a:r>
              <a:rPr lang="en-US" sz="2000" b="0" dirty="0" smtClean="0">
                <a:latin typeface="Times New Roman" panose="02020603050405020304" pitchFamily="18" charset="0"/>
                <a:cs typeface="Times New Roman" panose="02020603050405020304" pitchFamily="18" charset="0"/>
              </a:rPr>
              <a:t>(1 of 5)</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8229600" cy="2244213"/>
          </a:xfrm>
        </p:spPr>
        <p:txBody>
          <a:bodyPr/>
          <a:lstStyle/>
          <a:p>
            <a:pPr eaLnBrk="1" hangingPunct="1"/>
            <a:r>
              <a:rPr lang="en-US" sz="2400" b="1" dirty="0">
                <a:latin typeface="+mn-lt"/>
                <a:cs typeface="Arial" charset="0"/>
              </a:rPr>
              <a:t>Agriculture</a:t>
            </a:r>
            <a:r>
              <a:rPr lang="en-US" sz="2400" dirty="0">
                <a:latin typeface="+mn-lt"/>
                <a:cs typeface="Arial" charset="0"/>
              </a:rPr>
              <a:t> is deliberate modification of Earth’s surface through cultivation of plants and raising of animals for sustenance or economic gain</a:t>
            </a:r>
            <a:r>
              <a:rPr lang="en-US" sz="2400" dirty="0" smtClean="0">
                <a:latin typeface="+mn-lt"/>
                <a:cs typeface="Arial" charset="0"/>
              </a:rPr>
              <a:t>.</a:t>
            </a:r>
            <a:endParaRPr lang="en-US" sz="2400" dirty="0">
              <a:latin typeface="+mn-lt"/>
              <a:cs typeface="Arial" charset="0"/>
            </a:endParaRPr>
          </a:p>
          <a:p>
            <a:r>
              <a:rPr lang="en-US" sz="2400" dirty="0">
                <a:latin typeface="+mn-lt"/>
              </a:rPr>
              <a:t>The word cultivate means “to care for,” and a </a:t>
            </a:r>
            <a:r>
              <a:rPr lang="en-US" sz="2400" b="1" dirty="0">
                <a:latin typeface="+mn-lt"/>
              </a:rPr>
              <a:t>crop</a:t>
            </a:r>
            <a:r>
              <a:rPr lang="en-US" sz="2400" dirty="0">
                <a:latin typeface="+mn-lt"/>
              </a:rPr>
              <a:t> is any plant cultivated by people</a:t>
            </a:r>
            <a:r>
              <a:rPr lang="en-US" sz="2400" dirty="0" smtClean="0">
                <a:latin typeface="+mn-lt"/>
              </a:rPr>
              <a:t>.</a:t>
            </a:r>
            <a:endParaRPr lang="en-US" sz="2400" dirty="0">
              <a:latin typeface="+mn-lt"/>
              <a:cs typeface="Arial" charset="0"/>
            </a:endParaRPr>
          </a:p>
        </p:txBody>
      </p:sp>
    </p:spTree>
    <p:extLst>
      <p:ext uri="{BB962C8B-B14F-4D97-AF65-F5344CB8AC3E}">
        <p14:creationId xmlns:p14="http://schemas.microsoft.com/office/powerpoint/2010/main" val="2450430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9.7 Fishing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4)</a:t>
            </a:r>
            <a:endParaRPr lang="en-US" dirty="0"/>
          </a:p>
        </p:txBody>
      </p:sp>
      <p:sp>
        <p:nvSpPr>
          <p:cNvPr id="3" name="Text Placeholder 2"/>
          <p:cNvSpPr>
            <a:spLocks noGrp="1"/>
          </p:cNvSpPr>
          <p:nvPr>
            <p:ph type="body" idx="1"/>
          </p:nvPr>
        </p:nvSpPr>
        <p:spPr>
          <a:xfrm>
            <a:off x="457200" y="1600201"/>
            <a:ext cx="8378792" cy="1624262"/>
          </a:xfrm>
        </p:spPr>
        <p:txBody>
          <a:bodyPr/>
          <a:lstStyle/>
          <a:p>
            <a:pPr eaLnBrk="1" hangingPunct="1"/>
            <a:r>
              <a:rPr lang="en-US" sz="2200" dirty="0">
                <a:latin typeface="+mn-lt"/>
                <a:cs typeface="Arial" charset="0"/>
              </a:rPr>
              <a:t>Fish Production</a:t>
            </a:r>
          </a:p>
          <a:p>
            <a:pPr lvl="1"/>
            <a:r>
              <a:rPr lang="en-US" sz="2200" dirty="0">
                <a:latin typeface="+mn-lt"/>
              </a:rPr>
              <a:t>The fishing regions with the largest yields are Pacific Northwest, Atlantic Northeast, and Indian Eastern</a:t>
            </a:r>
            <a:r>
              <a:rPr lang="en-US" sz="2200" dirty="0" smtClean="0">
                <a:latin typeface="+mn-lt"/>
              </a:rPr>
              <a:t>.</a:t>
            </a:r>
            <a:endParaRPr lang="en-US" sz="2200" dirty="0">
              <a:latin typeface="+mn-lt"/>
            </a:endParaRPr>
          </a:p>
          <a:p>
            <a:pPr lvl="1"/>
            <a:r>
              <a:rPr lang="en-US" sz="2200" dirty="0">
                <a:latin typeface="+mn-lt"/>
              </a:rPr>
              <a:t>China is responsible for one-third of the world’s yield of fish</a:t>
            </a:r>
            <a:r>
              <a:rPr lang="en-US" sz="2200" dirty="0" smtClean="0">
                <a:latin typeface="+mn-lt"/>
              </a:rPr>
              <a:t>.</a:t>
            </a:r>
            <a:endParaRPr lang="en-US" sz="22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77"/>
          <a:stretch/>
        </p:blipFill>
        <p:spPr>
          <a:xfrm>
            <a:off x="1689715" y="3262818"/>
            <a:ext cx="5914242" cy="3097232"/>
          </a:xfrm>
          <a:prstGeom prst="rect">
            <a:avLst/>
          </a:prstGeom>
        </p:spPr>
      </p:pic>
    </p:spTree>
    <p:extLst>
      <p:ext uri="{BB962C8B-B14F-4D97-AF65-F5344CB8AC3E}">
        <p14:creationId xmlns:p14="http://schemas.microsoft.com/office/powerpoint/2010/main" val="3753113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9.7 Fishing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4)</a:t>
            </a:r>
            <a:endParaRPr lang="en-US" dirty="0"/>
          </a:p>
        </p:txBody>
      </p:sp>
      <p:sp>
        <p:nvSpPr>
          <p:cNvPr id="3" name="Text Placeholder 2"/>
          <p:cNvSpPr>
            <a:spLocks noGrp="1"/>
          </p:cNvSpPr>
          <p:nvPr>
            <p:ph type="body" idx="1"/>
          </p:nvPr>
        </p:nvSpPr>
        <p:spPr>
          <a:xfrm>
            <a:off x="457200" y="1600200"/>
            <a:ext cx="8229600" cy="2159000"/>
          </a:xfrm>
        </p:spPr>
        <p:txBody>
          <a:bodyPr/>
          <a:lstStyle/>
          <a:p>
            <a:pPr eaLnBrk="1" hangingPunct="1"/>
            <a:r>
              <a:rPr lang="en-US" sz="2200" dirty="0">
                <a:latin typeface="+mn-lt"/>
                <a:cs typeface="Arial" charset="0"/>
              </a:rPr>
              <a:t>Fish Consumption</a:t>
            </a:r>
          </a:p>
          <a:p>
            <a:pPr lvl="1"/>
            <a:r>
              <a:rPr lang="en-US" sz="2200" dirty="0">
                <a:latin typeface="+mn-lt"/>
              </a:rPr>
              <a:t>Human consumption of fish and seafood has increased from 27 million metric tons in 1960 to 132 million metric tons in 2012. Fish production has increased even more rapidly than fish consumption. The growth results entirely from expansion of aquaculture</a:t>
            </a:r>
            <a:r>
              <a:rPr lang="en-US" sz="2200" dirty="0" smtClean="0">
                <a:latin typeface="+mn-lt"/>
              </a:rPr>
              <a:t>.</a:t>
            </a:r>
            <a:endParaRPr lang="en-US" sz="22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74"/>
          <a:stretch/>
        </p:blipFill>
        <p:spPr>
          <a:xfrm>
            <a:off x="1121929" y="3843537"/>
            <a:ext cx="3222223" cy="249324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774"/>
          <a:stretch/>
        </p:blipFill>
        <p:spPr>
          <a:xfrm>
            <a:off x="4968240" y="3843537"/>
            <a:ext cx="3067105" cy="2493246"/>
          </a:xfrm>
          <a:prstGeom prst="rect">
            <a:avLst/>
          </a:prstGeom>
        </p:spPr>
      </p:pic>
    </p:spTree>
    <p:extLst>
      <p:ext uri="{BB962C8B-B14F-4D97-AF65-F5344CB8AC3E}">
        <p14:creationId xmlns:p14="http://schemas.microsoft.com/office/powerpoint/2010/main" val="3017830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9.7 Fishing </a:t>
            </a:r>
            <a:r>
              <a:rPr lang="en-US" sz="2000" b="0" dirty="0" smtClean="0">
                <a:latin typeface="Times New Roman" panose="02020603050405020304" pitchFamily="18" charset="0"/>
                <a:cs typeface="Times New Roman" panose="02020603050405020304" pitchFamily="18" charset="0"/>
              </a:rPr>
              <a:t>(4 </a:t>
            </a:r>
            <a:r>
              <a:rPr lang="en-US" sz="2000" b="0" dirty="0">
                <a:latin typeface="Times New Roman" panose="02020603050405020304" pitchFamily="18" charset="0"/>
                <a:cs typeface="Times New Roman" panose="02020603050405020304" pitchFamily="18" charset="0"/>
              </a:rPr>
              <a:t>of 4)</a:t>
            </a:r>
            <a:endParaRPr lang="en-US" dirty="0"/>
          </a:p>
        </p:txBody>
      </p:sp>
      <p:sp>
        <p:nvSpPr>
          <p:cNvPr id="3" name="Text Placeholder 2"/>
          <p:cNvSpPr>
            <a:spLocks noGrp="1"/>
          </p:cNvSpPr>
          <p:nvPr>
            <p:ph type="body" idx="1"/>
          </p:nvPr>
        </p:nvSpPr>
        <p:spPr>
          <a:xfrm>
            <a:off x="457200" y="1600201"/>
            <a:ext cx="8229600" cy="2243336"/>
          </a:xfrm>
        </p:spPr>
        <p:txBody>
          <a:bodyPr/>
          <a:lstStyle/>
          <a:p>
            <a:pPr eaLnBrk="1" hangingPunct="1"/>
            <a:r>
              <a:rPr lang="en-US" sz="2200" dirty="0">
                <a:latin typeface="+mn-lt"/>
              </a:rPr>
              <a:t>Overfishing</a:t>
            </a:r>
          </a:p>
          <a:p>
            <a:pPr lvl="1" eaLnBrk="1" hangingPunct="1"/>
            <a:r>
              <a:rPr lang="en-US" sz="2200" dirty="0">
                <a:latin typeface="+mn-lt"/>
              </a:rPr>
              <a:t>The population of some fish species in the oceans and lakes has declined because of </a:t>
            </a:r>
            <a:r>
              <a:rPr lang="en-US" sz="2200" b="1" dirty="0">
                <a:latin typeface="+mn-lt"/>
              </a:rPr>
              <a:t>overfishing</a:t>
            </a:r>
            <a:r>
              <a:rPr lang="en-US" sz="2200" dirty="0">
                <a:latin typeface="+mn-lt"/>
              </a:rPr>
              <a:t>, which is capturing fish faster than they can reproduce.</a:t>
            </a:r>
          </a:p>
          <a:p>
            <a:pPr lvl="1" eaLnBrk="1" hangingPunct="1"/>
            <a:r>
              <a:rPr lang="en-US" sz="2200" dirty="0">
                <a:latin typeface="+mn-lt"/>
              </a:rPr>
              <a:t>Overfishing has reduced the population of tuna and swordfish by 90 percent in the past half-century</a:t>
            </a:r>
            <a:r>
              <a:rPr lang="en-US" sz="2200" dirty="0" smtClean="0">
                <a:latin typeface="+mn-lt"/>
              </a:rPr>
              <a:t>.</a:t>
            </a:r>
            <a:endParaRPr lang="en-US" sz="22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74"/>
          <a:stretch/>
        </p:blipFill>
        <p:spPr>
          <a:xfrm>
            <a:off x="1268393" y="3997507"/>
            <a:ext cx="2929294" cy="226658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774"/>
          <a:stretch/>
        </p:blipFill>
        <p:spPr>
          <a:xfrm>
            <a:off x="5107654" y="3997507"/>
            <a:ext cx="2788277" cy="2266587"/>
          </a:xfrm>
          <a:prstGeom prst="rect">
            <a:avLst/>
          </a:prstGeom>
        </p:spPr>
      </p:pic>
    </p:spTree>
    <p:extLst>
      <p:ext uri="{BB962C8B-B14F-4D97-AF65-F5344CB8AC3E}">
        <p14:creationId xmlns:p14="http://schemas.microsoft.com/office/powerpoint/2010/main" val="380642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a:t>
            </a:r>
            <a:r>
              <a:rPr lang="en-US" dirty="0" smtClean="0"/>
              <a:t>Regions </a:t>
            </a:r>
            <a:r>
              <a:rPr lang="en-US" sz="2000" b="0" dirty="0" smtClean="0"/>
              <a:t>(1 of 8)</a:t>
            </a:r>
            <a:endParaRPr lang="en-US" sz="2000" b="0" dirty="0"/>
          </a:p>
        </p:txBody>
      </p:sp>
      <p:sp>
        <p:nvSpPr>
          <p:cNvPr id="3" name="Text Placeholder 2"/>
          <p:cNvSpPr>
            <a:spLocks noGrp="1"/>
          </p:cNvSpPr>
          <p:nvPr>
            <p:ph type="body" idx="1"/>
          </p:nvPr>
        </p:nvSpPr>
        <p:spPr>
          <a:xfrm>
            <a:off x="457200" y="1600200"/>
            <a:ext cx="8229600" cy="3540759"/>
          </a:xfrm>
        </p:spPr>
        <p:txBody>
          <a:bodyPr/>
          <a:lstStyle/>
          <a:p>
            <a:pPr eaLnBrk="1" hangingPunct="1"/>
            <a:r>
              <a:rPr lang="en-US" sz="2400" dirty="0">
                <a:latin typeface="+mn-lt"/>
                <a:cs typeface="Arial" charset="0"/>
              </a:rPr>
              <a:t>Agribusiness</a:t>
            </a:r>
          </a:p>
          <a:p>
            <a:pPr lvl="1"/>
            <a:r>
              <a:rPr lang="en-US" sz="2400" dirty="0">
                <a:latin typeface="+mn-lt"/>
              </a:rPr>
              <a:t>The system of commercial farming found in developed countries is called agribusiness because farming is integrated into a large food-production industry</a:t>
            </a:r>
            <a:r>
              <a:rPr lang="en-US" sz="2400" dirty="0" smtClean="0">
                <a:latin typeface="+mn-lt"/>
              </a:rPr>
              <a:t>.</a:t>
            </a:r>
            <a:endParaRPr lang="en-US" sz="2400" dirty="0">
              <a:latin typeface="+mn-lt"/>
            </a:endParaRPr>
          </a:p>
          <a:p>
            <a:pPr lvl="1"/>
            <a:r>
              <a:rPr lang="en-US" sz="2400" dirty="0">
                <a:latin typeface="+mn-lt"/>
              </a:rPr>
              <a:t>Commercial agriculture in developed countries can be divided into six main types. Each type is predominant in distinctive regions, depending somewhat on climate</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4188603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(2 </a:t>
            </a:r>
            <a:r>
              <a:rPr lang="en-US" sz="2000" b="0" dirty="0"/>
              <a:t>of 8)</a:t>
            </a:r>
            <a:endParaRPr lang="en-US" dirty="0"/>
          </a:p>
        </p:txBody>
      </p:sp>
      <p:sp>
        <p:nvSpPr>
          <p:cNvPr id="3" name="Text Placeholder 2"/>
          <p:cNvSpPr>
            <a:spLocks noGrp="1"/>
          </p:cNvSpPr>
          <p:nvPr>
            <p:ph type="body" idx="1"/>
          </p:nvPr>
        </p:nvSpPr>
        <p:spPr>
          <a:xfrm>
            <a:off x="457200" y="1600200"/>
            <a:ext cx="8229600" cy="2047775"/>
          </a:xfrm>
        </p:spPr>
        <p:txBody>
          <a:bodyPr/>
          <a:lstStyle/>
          <a:p>
            <a:pPr eaLnBrk="1" hangingPunct="1"/>
            <a:r>
              <a:rPr lang="en-US" sz="1800" b="1" dirty="0">
                <a:latin typeface="+mn-lt"/>
              </a:rPr>
              <a:t>Mixed Crop and Livestock</a:t>
            </a:r>
          </a:p>
          <a:p>
            <a:pPr lvl="1" eaLnBrk="1" hangingPunct="1"/>
            <a:r>
              <a:rPr lang="en-US" sz="1800" dirty="0">
                <a:latin typeface="+mn-lt"/>
              </a:rPr>
              <a:t>The form of commercial farming called </a:t>
            </a:r>
            <a:r>
              <a:rPr lang="en-US" sz="1800" b="1" dirty="0">
                <a:latin typeface="+mn-lt"/>
              </a:rPr>
              <a:t>mixed crop</a:t>
            </a:r>
            <a:r>
              <a:rPr lang="en-US" sz="1800" dirty="0">
                <a:latin typeface="+mn-lt"/>
              </a:rPr>
              <a:t> and livestock is characterized by the integration of crops and livestock.</a:t>
            </a:r>
          </a:p>
          <a:p>
            <a:pPr lvl="1" eaLnBrk="1" hangingPunct="1"/>
            <a:r>
              <a:rPr lang="en-US" sz="1800" dirty="0">
                <a:latin typeface="+mn-lt"/>
              </a:rPr>
              <a:t>Most of the crops are fed to animals rather than consumed directly by humans.</a:t>
            </a:r>
          </a:p>
          <a:p>
            <a:pPr lvl="1" eaLnBrk="1" hangingPunct="1"/>
            <a:r>
              <a:rPr lang="en-US" sz="1800" dirty="0">
                <a:latin typeface="+mn-lt"/>
              </a:rPr>
              <a:t>Maize (corn) is the crop most frequently planted, followed by soybeans</a:t>
            </a:r>
            <a:r>
              <a:rPr lang="en-US" sz="1800" dirty="0" smtClean="0">
                <a:latin typeface="+mn-lt"/>
              </a:rPr>
              <a:t>.</a:t>
            </a:r>
            <a:endParaRPr lang="en-US" sz="18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30"/>
          <a:stretch/>
        </p:blipFill>
        <p:spPr>
          <a:xfrm>
            <a:off x="1915427" y="3647975"/>
            <a:ext cx="5313146" cy="2728682"/>
          </a:xfrm>
          <a:prstGeom prst="rect">
            <a:avLst/>
          </a:prstGeom>
        </p:spPr>
      </p:pic>
    </p:spTree>
    <p:extLst>
      <p:ext uri="{BB962C8B-B14F-4D97-AF65-F5344CB8AC3E}">
        <p14:creationId xmlns:p14="http://schemas.microsoft.com/office/powerpoint/2010/main" val="490617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(3 </a:t>
            </a:r>
            <a:r>
              <a:rPr lang="en-US" sz="2000" b="0" dirty="0"/>
              <a:t>of 8)</a:t>
            </a:r>
            <a:endParaRPr lang="en-US" dirty="0"/>
          </a:p>
        </p:txBody>
      </p:sp>
      <p:sp>
        <p:nvSpPr>
          <p:cNvPr id="3" name="Text Placeholder 2"/>
          <p:cNvSpPr>
            <a:spLocks noGrp="1"/>
          </p:cNvSpPr>
          <p:nvPr>
            <p:ph type="body" idx="1"/>
          </p:nvPr>
        </p:nvSpPr>
        <p:spPr>
          <a:xfrm>
            <a:off x="457200" y="1600200"/>
            <a:ext cx="8389512" cy="1913021"/>
          </a:xfrm>
        </p:spPr>
        <p:txBody>
          <a:bodyPr/>
          <a:lstStyle/>
          <a:p>
            <a:pPr eaLnBrk="1" hangingPunct="1"/>
            <a:r>
              <a:rPr lang="en-US" sz="1800" dirty="0">
                <a:latin typeface="+mn-lt"/>
              </a:rPr>
              <a:t>Dairy Farming</a:t>
            </a:r>
          </a:p>
          <a:p>
            <a:pPr lvl="1" eaLnBrk="1" hangingPunct="1"/>
            <a:r>
              <a:rPr lang="en-US" sz="1800" dirty="0">
                <a:latin typeface="+mn-lt"/>
              </a:rPr>
              <a:t>The most important agriculture practiced near large urban areas in developed countries is </a:t>
            </a:r>
            <a:r>
              <a:rPr lang="en-US" sz="1800" b="1" dirty="0">
                <a:latin typeface="+mn-lt"/>
              </a:rPr>
              <a:t>dairy farming</a:t>
            </a:r>
            <a:r>
              <a:rPr lang="en-US" sz="1800" dirty="0">
                <a:latin typeface="+mn-lt"/>
              </a:rPr>
              <a:t>.</a:t>
            </a:r>
          </a:p>
          <a:p>
            <a:pPr lvl="1" eaLnBrk="1" hangingPunct="1"/>
            <a:r>
              <a:rPr lang="en-US" sz="1800" dirty="0">
                <a:latin typeface="+mn-lt"/>
              </a:rPr>
              <a:t>Dairy farms must be closer to their markets than other products because milk is highly perishable. The ring surrounding a city from which milk can be supplied without spoiling is known as the </a:t>
            </a:r>
            <a:r>
              <a:rPr lang="en-US" sz="1800" b="1" dirty="0">
                <a:latin typeface="+mn-lt"/>
              </a:rPr>
              <a:t>milkshed</a:t>
            </a:r>
            <a:r>
              <a:rPr lang="en-US" sz="1800" dirty="0" smtClean="0">
                <a:latin typeface="+mn-lt"/>
              </a:rPr>
              <a:t>.</a:t>
            </a:r>
            <a:endParaRPr lang="en-US" sz="1800" b="1"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111"/>
          <a:stretch/>
        </p:blipFill>
        <p:spPr>
          <a:xfrm>
            <a:off x="1868395" y="3584270"/>
            <a:ext cx="5407210" cy="2777634"/>
          </a:xfrm>
          <a:prstGeom prst="rect">
            <a:avLst/>
          </a:prstGeom>
        </p:spPr>
      </p:pic>
    </p:spTree>
    <p:extLst>
      <p:ext uri="{BB962C8B-B14F-4D97-AF65-F5344CB8AC3E}">
        <p14:creationId xmlns:p14="http://schemas.microsoft.com/office/powerpoint/2010/main" val="3832319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(4 </a:t>
            </a:r>
            <a:r>
              <a:rPr lang="en-US" sz="2000" b="0" dirty="0"/>
              <a:t>of 8)</a:t>
            </a:r>
            <a:endParaRPr lang="en-US" dirty="0"/>
          </a:p>
        </p:txBody>
      </p:sp>
      <p:sp>
        <p:nvSpPr>
          <p:cNvPr id="3" name="Text Placeholder 2"/>
          <p:cNvSpPr>
            <a:spLocks noGrp="1"/>
          </p:cNvSpPr>
          <p:nvPr>
            <p:ph type="body" idx="1"/>
          </p:nvPr>
        </p:nvSpPr>
        <p:spPr>
          <a:xfrm>
            <a:off x="457200" y="1600201"/>
            <a:ext cx="8229600" cy="1387866"/>
          </a:xfrm>
        </p:spPr>
        <p:txBody>
          <a:bodyPr/>
          <a:lstStyle/>
          <a:p>
            <a:pPr eaLnBrk="1" hangingPunct="1"/>
            <a:r>
              <a:rPr lang="en-US" sz="1800" dirty="0">
                <a:latin typeface="+mn-lt"/>
                <a:cs typeface="Arial" charset="0"/>
              </a:rPr>
              <a:t>Grain Farming</a:t>
            </a:r>
          </a:p>
          <a:p>
            <a:pPr lvl="1"/>
            <a:r>
              <a:rPr lang="en-US" sz="1800" dirty="0">
                <a:latin typeface="+mn-lt"/>
              </a:rPr>
              <a:t>Commercial grain farms tend to be located in regions that are too dry for mixed crop and livestock, such as North America’s Great Plains.</a:t>
            </a:r>
          </a:p>
          <a:p>
            <a:pPr lvl="1"/>
            <a:r>
              <a:rPr lang="en-US" sz="1800" dirty="0">
                <a:latin typeface="+mn-lt"/>
              </a:rPr>
              <a:t>Crops on a grain farm are grown primarily for consumption by humans</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996"/>
          <a:stretch/>
        </p:blipFill>
        <p:spPr>
          <a:xfrm>
            <a:off x="1337911" y="3036191"/>
            <a:ext cx="6468178" cy="3329574"/>
          </a:xfrm>
          <a:prstGeom prst="rect">
            <a:avLst/>
          </a:prstGeom>
        </p:spPr>
      </p:pic>
    </p:spTree>
    <p:extLst>
      <p:ext uri="{BB962C8B-B14F-4D97-AF65-F5344CB8AC3E}">
        <p14:creationId xmlns:p14="http://schemas.microsoft.com/office/powerpoint/2010/main" val="1750552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(5 </a:t>
            </a:r>
            <a:r>
              <a:rPr lang="en-US" sz="2000" b="0" dirty="0"/>
              <a:t>of 8)</a:t>
            </a:r>
            <a:endParaRPr lang="en-US" dirty="0"/>
          </a:p>
        </p:txBody>
      </p:sp>
      <p:sp>
        <p:nvSpPr>
          <p:cNvPr id="3" name="Text Placeholder 2"/>
          <p:cNvSpPr>
            <a:spLocks noGrp="1"/>
          </p:cNvSpPr>
          <p:nvPr>
            <p:ph type="body" idx="1"/>
          </p:nvPr>
        </p:nvSpPr>
        <p:spPr>
          <a:xfrm>
            <a:off x="457200" y="1600200"/>
            <a:ext cx="8229600" cy="1913021"/>
          </a:xfrm>
        </p:spPr>
        <p:txBody>
          <a:bodyPr/>
          <a:lstStyle/>
          <a:p>
            <a:pPr eaLnBrk="1" hangingPunct="1"/>
            <a:r>
              <a:rPr lang="en-US" sz="1800" dirty="0">
                <a:latin typeface="+mn-lt"/>
              </a:rPr>
              <a:t>Livestock Ranching</a:t>
            </a:r>
          </a:p>
          <a:p>
            <a:pPr lvl="1" eaLnBrk="1" hangingPunct="1"/>
            <a:r>
              <a:rPr lang="en-US" sz="1800" dirty="0">
                <a:latin typeface="+mn-lt"/>
              </a:rPr>
              <a:t>The commercial grazing of livestock over an extensive area is called ranching.</a:t>
            </a:r>
          </a:p>
          <a:p>
            <a:pPr lvl="1" eaLnBrk="1" hangingPunct="1"/>
            <a:r>
              <a:rPr lang="en-US" sz="1800" dirty="0">
                <a:latin typeface="+mn-lt"/>
              </a:rPr>
              <a:t>This form of agriculture is adapted to semiarid or arid land and is practiced in developed countries where the vegetation is too sparse and the soil too poor to support crops</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30"/>
          <a:stretch/>
        </p:blipFill>
        <p:spPr>
          <a:xfrm>
            <a:off x="1821849" y="3585625"/>
            <a:ext cx="5500302" cy="2824800"/>
          </a:xfrm>
          <a:prstGeom prst="rect">
            <a:avLst/>
          </a:prstGeom>
        </p:spPr>
      </p:pic>
    </p:spTree>
    <p:extLst>
      <p:ext uri="{BB962C8B-B14F-4D97-AF65-F5344CB8AC3E}">
        <p14:creationId xmlns:p14="http://schemas.microsoft.com/office/powerpoint/2010/main" val="2396285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(6 </a:t>
            </a:r>
            <a:r>
              <a:rPr lang="en-US" sz="2000" b="0" dirty="0"/>
              <a:t>of 8)</a:t>
            </a:r>
            <a:endParaRPr lang="en-US" dirty="0"/>
          </a:p>
        </p:txBody>
      </p:sp>
      <p:sp>
        <p:nvSpPr>
          <p:cNvPr id="3" name="Text Placeholder 2"/>
          <p:cNvSpPr>
            <a:spLocks noGrp="1"/>
          </p:cNvSpPr>
          <p:nvPr>
            <p:ph type="body" idx="1"/>
          </p:nvPr>
        </p:nvSpPr>
        <p:spPr>
          <a:xfrm>
            <a:off x="457200" y="1600201"/>
            <a:ext cx="8229600" cy="4089400"/>
          </a:xfrm>
        </p:spPr>
        <p:txBody>
          <a:bodyPr/>
          <a:lstStyle/>
          <a:p>
            <a:pPr eaLnBrk="1" hangingPunct="1"/>
            <a:r>
              <a:rPr lang="en-US" sz="2400" dirty="0">
                <a:latin typeface="+mn-lt"/>
              </a:rPr>
              <a:t>Commercial Gardening and Fruit Farming</a:t>
            </a:r>
          </a:p>
          <a:p>
            <a:pPr lvl="1" eaLnBrk="1" hangingPunct="1"/>
            <a:r>
              <a:rPr lang="en-US" sz="2400" dirty="0">
                <a:latin typeface="+mn-lt"/>
              </a:rPr>
              <a:t>Commercial gardening and fruit farming are the predominant types of agriculture in the </a:t>
            </a:r>
            <a:r>
              <a:rPr lang="en-US" sz="2400" dirty="0" smtClean="0">
                <a:latin typeface="+mn-lt"/>
              </a:rPr>
              <a:t>U.S. Southeast</a:t>
            </a:r>
            <a:r>
              <a:rPr lang="en-US" sz="2400" dirty="0">
                <a:latin typeface="+mn-lt"/>
              </a:rPr>
              <a:t>. The region has a long growing season and humid climate and is accessible to the large markets in the big cities along the East Coast.</a:t>
            </a:r>
          </a:p>
          <a:p>
            <a:pPr lvl="1" eaLnBrk="1" hangingPunct="1"/>
            <a:r>
              <a:rPr lang="en-US" sz="2400" dirty="0">
                <a:latin typeface="+mn-lt"/>
              </a:rPr>
              <a:t>It is frequently called </a:t>
            </a:r>
            <a:r>
              <a:rPr lang="en-US" sz="2400" b="1" dirty="0">
                <a:latin typeface="+mn-lt"/>
              </a:rPr>
              <a:t>truck farming</a:t>
            </a:r>
            <a:r>
              <a:rPr lang="en-US" sz="2400" dirty="0">
                <a:latin typeface="+mn-lt"/>
              </a:rPr>
              <a:t>.</a:t>
            </a:r>
          </a:p>
          <a:p>
            <a:pPr lvl="1" eaLnBrk="1" hangingPunct="1"/>
            <a:r>
              <a:rPr lang="en-US" sz="2400" dirty="0">
                <a:latin typeface="+mn-lt"/>
              </a:rPr>
              <a:t>Truck farms grow many of the fruits and vegetables that consumers demand in developed countries, such as lettuce, peaches, and tomatoes</a:t>
            </a:r>
            <a:r>
              <a:rPr lang="en-US" sz="2400" dirty="0" smtClean="0">
                <a:latin typeface="+mn-lt"/>
              </a:rPr>
              <a:t>.</a:t>
            </a:r>
            <a:endParaRPr lang="en-US" sz="2400" b="1" dirty="0">
              <a:latin typeface="+mn-lt"/>
            </a:endParaRPr>
          </a:p>
        </p:txBody>
      </p:sp>
    </p:spTree>
    <p:extLst>
      <p:ext uri="{BB962C8B-B14F-4D97-AF65-F5344CB8AC3E}">
        <p14:creationId xmlns:p14="http://schemas.microsoft.com/office/powerpoint/2010/main" val="1966441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(7 </a:t>
            </a:r>
            <a:r>
              <a:rPr lang="en-US" sz="2000" b="0" dirty="0"/>
              <a:t>of 8)</a:t>
            </a:r>
            <a:endParaRPr lang="en-US" dirty="0"/>
          </a:p>
        </p:txBody>
      </p:sp>
      <p:sp>
        <p:nvSpPr>
          <p:cNvPr id="3" name="Text Placeholder 2"/>
          <p:cNvSpPr>
            <a:spLocks noGrp="1"/>
          </p:cNvSpPr>
          <p:nvPr>
            <p:ph type="body" idx="1"/>
          </p:nvPr>
        </p:nvSpPr>
        <p:spPr/>
        <p:txBody>
          <a:bodyPr/>
          <a:lstStyle/>
          <a:p>
            <a:pPr eaLnBrk="1" hangingPunct="1"/>
            <a:r>
              <a:rPr lang="en-US" sz="2400" dirty="0">
                <a:latin typeface="+mn-lt"/>
              </a:rPr>
              <a:t>Mediterranean Agriculture</a:t>
            </a:r>
          </a:p>
          <a:p>
            <a:pPr lvl="1" eaLnBrk="1" hangingPunct="1"/>
            <a:r>
              <a:rPr lang="en-US" sz="2400" dirty="0">
                <a:latin typeface="+mn-lt"/>
              </a:rPr>
              <a:t>Mediterranean agriculture exists primarily on lands that border the Mediterranean Sea and other places with a similar physical geography, such as California and central Chile.</a:t>
            </a:r>
          </a:p>
          <a:p>
            <a:pPr lvl="1" eaLnBrk="1" hangingPunct="1"/>
            <a:r>
              <a:rPr lang="en-US" sz="2400" dirty="0">
                <a:latin typeface="+mn-lt"/>
              </a:rPr>
              <a:t>The land is very hilly, and mountains frequently plunge directly to the sea, leaving very little flat land. The two most important crops are olives (primarily for cooking oil) and grapes (primarily for wine</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311581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9.1 Origin of Agriculture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0"/>
            <a:ext cx="4384307" cy="4521467"/>
          </a:xfrm>
        </p:spPr>
        <p:txBody>
          <a:bodyPr/>
          <a:lstStyle/>
          <a:p>
            <a:pPr eaLnBrk="1" hangingPunct="1"/>
            <a:r>
              <a:rPr lang="en-US" sz="1800" b="1" dirty="0">
                <a:latin typeface="+mn-lt"/>
              </a:rPr>
              <a:t>Hunters and Gatherers</a:t>
            </a:r>
          </a:p>
          <a:p>
            <a:pPr lvl="1" eaLnBrk="1" hangingPunct="1"/>
            <a:r>
              <a:rPr lang="en-US" sz="1800" dirty="0">
                <a:latin typeface="+mn-lt"/>
                <a:cs typeface="Arial" charset="0"/>
              </a:rPr>
              <a:t>Before the invention of agriculture, all humans probably obtained the food they needed for survival through hunting for animals, fishing, or gathering plants.</a:t>
            </a:r>
          </a:p>
          <a:p>
            <a:pPr lvl="1" eaLnBrk="1" hangingPunct="1"/>
            <a:r>
              <a:rPr lang="en-US" sz="1800" dirty="0">
                <a:latin typeface="+mn-lt"/>
                <a:cs typeface="Arial" charset="0"/>
              </a:rPr>
              <a:t>The direction and frequency of migration depended on the movement of game and the seasonal growth of plants at various locations.</a:t>
            </a:r>
          </a:p>
          <a:p>
            <a:pPr lvl="1" eaLnBrk="1" hangingPunct="1"/>
            <a:r>
              <a:rPr lang="en-US" sz="1800" dirty="0">
                <a:latin typeface="+mn-lt"/>
                <a:cs typeface="Arial" charset="0"/>
              </a:rPr>
              <a:t>Today, only about 0.005% of the world’s people survive on hunting and gathering</a:t>
            </a:r>
            <a:r>
              <a:rPr lang="en-US" sz="1800" dirty="0" smtClean="0">
                <a:latin typeface="+mn-lt"/>
                <a:cs typeface="Arial" charset="0"/>
              </a:rPr>
              <a:t>.</a:t>
            </a:r>
            <a:endParaRPr lang="en-US" sz="18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979"/>
          <a:stretch/>
        </p:blipFill>
        <p:spPr>
          <a:xfrm>
            <a:off x="5106710" y="2750026"/>
            <a:ext cx="3619418" cy="2264971"/>
          </a:xfrm>
          <a:prstGeom prst="rect">
            <a:avLst/>
          </a:prstGeom>
        </p:spPr>
      </p:pic>
    </p:spTree>
    <p:extLst>
      <p:ext uri="{BB962C8B-B14F-4D97-AF65-F5344CB8AC3E}">
        <p14:creationId xmlns:p14="http://schemas.microsoft.com/office/powerpoint/2010/main" val="2037564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9.8 Agriculture in Developed Regions </a:t>
            </a:r>
            <a:r>
              <a:rPr lang="en-US" sz="2000" b="0" dirty="0" smtClean="0"/>
              <a:t>(8 </a:t>
            </a:r>
            <a:r>
              <a:rPr lang="en-US" sz="2000" b="0" dirty="0"/>
              <a:t>of 8)</a:t>
            </a:r>
            <a:endParaRPr lang="en-US" dirty="0"/>
          </a:p>
        </p:txBody>
      </p:sp>
      <p:sp>
        <p:nvSpPr>
          <p:cNvPr id="3" name="Text Placeholder 2"/>
          <p:cNvSpPr>
            <a:spLocks noGrp="1"/>
          </p:cNvSpPr>
          <p:nvPr>
            <p:ph type="body" idx="1"/>
          </p:nvPr>
        </p:nvSpPr>
        <p:spPr>
          <a:xfrm>
            <a:off x="457200" y="1600201"/>
            <a:ext cx="8229600" cy="2311400"/>
          </a:xfrm>
        </p:spPr>
        <p:txBody>
          <a:bodyPr/>
          <a:lstStyle/>
          <a:p>
            <a:pPr eaLnBrk="1" hangingPunct="1"/>
            <a:r>
              <a:rPr lang="en-US" sz="2000" dirty="0">
                <a:latin typeface="+mn-lt"/>
              </a:rPr>
              <a:t>Von Thünen Model</a:t>
            </a:r>
          </a:p>
          <a:p>
            <a:pPr lvl="1" eaLnBrk="1" hangingPunct="1"/>
            <a:r>
              <a:rPr lang="en-US" sz="2000" dirty="0">
                <a:latin typeface="+mn-lt"/>
              </a:rPr>
              <a:t>Because the purpose of commercial farming is to sell produce off the farm, the distance from the farm to the market influences the choice of crop to plant</a:t>
            </a:r>
            <a:r>
              <a:rPr lang="en-US" sz="2000" dirty="0" smtClean="0">
                <a:latin typeface="+mn-lt"/>
              </a:rPr>
              <a:t>.</a:t>
            </a:r>
            <a:endParaRPr lang="en-US" sz="2000" dirty="0">
              <a:latin typeface="+mn-lt"/>
            </a:endParaRPr>
          </a:p>
          <a:p>
            <a:pPr lvl="1" eaLnBrk="1" hangingPunct="1"/>
            <a:r>
              <a:rPr lang="en-US" sz="2000" dirty="0">
                <a:latin typeface="+mn-lt"/>
              </a:rPr>
              <a:t>Geographers use the von Thünen model to help explain the importance of proximity to market in the choice of crops on a commercial farm</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918"/>
          <a:stretch/>
        </p:blipFill>
        <p:spPr>
          <a:xfrm>
            <a:off x="1922404" y="3972561"/>
            <a:ext cx="5299191" cy="2414917"/>
          </a:xfrm>
          <a:prstGeom prst="rect">
            <a:avLst/>
          </a:prstGeom>
        </p:spPr>
      </p:pic>
    </p:spTree>
    <p:extLst>
      <p:ext uri="{BB962C8B-B14F-4D97-AF65-F5344CB8AC3E}">
        <p14:creationId xmlns:p14="http://schemas.microsoft.com/office/powerpoint/2010/main" val="4176618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9.9 Trade in Food &amp; </a:t>
            </a:r>
            <a:r>
              <a:rPr lang="en-US" dirty="0" smtClean="0"/>
              <a:t>Agriculture </a:t>
            </a:r>
            <a:r>
              <a:rPr lang="en-US" sz="2000" b="0" dirty="0" smtClean="0"/>
              <a:t>(1 of 5)</a:t>
            </a:r>
            <a:endParaRPr lang="en-US" sz="2000" b="0" dirty="0"/>
          </a:p>
        </p:txBody>
      </p:sp>
      <p:sp>
        <p:nvSpPr>
          <p:cNvPr id="3" name="Text Placeholder 2"/>
          <p:cNvSpPr>
            <a:spLocks noGrp="1"/>
          </p:cNvSpPr>
          <p:nvPr>
            <p:ph type="body" idx="1"/>
          </p:nvPr>
        </p:nvSpPr>
        <p:spPr>
          <a:xfrm>
            <a:off x="457200" y="1600200"/>
            <a:ext cx="8229600" cy="2047839"/>
          </a:xfrm>
        </p:spPr>
        <p:txBody>
          <a:bodyPr/>
          <a:lstStyle/>
          <a:p>
            <a:pPr eaLnBrk="1" hangingPunct="1"/>
            <a:r>
              <a:rPr lang="en-US" sz="2000" dirty="0">
                <a:latin typeface="+mn-lt"/>
              </a:rPr>
              <a:t>Food Trade</a:t>
            </a:r>
          </a:p>
          <a:p>
            <a:pPr lvl="1" eaLnBrk="1" hangingPunct="1"/>
            <a:r>
              <a:rPr lang="en-US" sz="2000" dirty="0">
                <a:latin typeface="+mn-lt"/>
              </a:rPr>
              <a:t>On a global scale, agricultural products are moving primarily from the Western Hemisphere to the Eastern Hemisphere</a:t>
            </a:r>
            <a:r>
              <a:rPr lang="en-US" sz="2000" dirty="0" smtClean="0">
                <a:latin typeface="+mn-lt"/>
              </a:rPr>
              <a:t>.</a:t>
            </a:r>
            <a:endParaRPr lang="en-US" sz="2000" dirty="0">
              <a:latin typeface="+mn-lt"/>
            </a:endParaRPr>
          </a:p>
          <a:p>
            <a:pPr lvl="1" eaLnBrk="1" hangingPunct="1"/>
            <a:r>
              <a:rPr lang="en-US" sz="2000" dirty="0">
                <a:latin typeface="+mn-lt"/>
              </a:rPr>
              <a:t>Latin America, led by Brazil and Argentina, is by far the leading region for export of agricultural products; China, Japan, and the United Kingdom are the leading net </a:t>
            </a:r>
            <a:r>
              <a:rPr lang="en-US" sz="2000" dirty="0" smtClean="0">
                <a:latin typeface="+mn-lt"/>
              </a:rPr>
              <a:t>importers.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966"/>
          <a:stretch/>
        </p:blipFill>
        <p:spPr>
          <a:xfrm>
            <a:off x="2163277" y="3814392"/>
            <a:ext cx="4817446" cy="2514249"/>
          </a:xfrm>
          <a:prstGeom prst="rect">
            <a:avLst/>
          </a:prstGeom>
        </p:spPr>
      </p:pic>
    </p:spTree>
    <p:extLst>
      <p:ext uri="{BB962C8B-B14F-4D97-AF65-F5344CB8AC3E}">
        <p14:creationId xmlns:p14="http://schemas.microsoft.com/office/powerpoint/2010/main" val="543482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9.9 Trade in Food &amp; Agriculture </a:t>
            </a:r>
            <a:r>
              <a:rPr lang="en-US" sz="2000" b="0" dirty="0" smtClean="0"/>
              <a:t>(2 </a:t>
            </a:r>
            <a:r>
              <a:rPr lang="en-US" sz="2000" b="0" dirty="0"/>
              <a:t>of 5)</a:t>
            </a:r>
            <a:endParaRPr lang="en-US" dirty="0"/>
          </a:p>
        </p:txBody>
      </p:sp>
      <p:sp>
        <p:nvSpPr>
          <p:cNvPr id="3" name="Text Placeholder 2"/>
          <p:cNvSpPr>
            <a:spLocks noGrp="1"/>
          </p:cNvSpPr>
          <p:nvPr>
            <p:ph type="body" idx="1"/>
          </p:nvPr>
        </p:nvSpPr>
        <p:spPr>
          <a:xfrm>
            <a:off x="457200" y="1600201"/>
            <a:ext cx="8229600" cy="1671320"/>
          </a:xfrm>
        </p:spPr>
        <p:txBody>
          <a:bodyPr/>
          <a:lstStyle/>
          <a:p>
            <a:pPr eaLnBrk="1" hangingPunct="1"/>
            <a:r>
              <a:rPr lang="en-US" sz="2000" dirty="0">
                <a:latin typeface="+mn-lt"/>
              </a:rPr>
              <a:t>Food Trade</a:t>
            </a:r>
          </a:p>
          <a:p>
            <a:pPr lvl="1" eaLnBrk="1" hangingPunct="1"/>
            <a:r>
              <a:rPr lang="en-US" sz="2000" dirty="0">
                <a:latin typeface="+mn-lt"/>
              </a:rPr>
              <a:t>To expand agricultural production in developing countries, subsistence farmers need higher-yield seeds, fertilizer, pesticides, and machinery. These supplies are typically imported from other countries</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011"/>
          <a:stretch/>
        </p:blipFill>
        <p:spPr>
          <a:xfrm>
            <a:off x="1657445" y="3364007"/>
            <a:ext cx="5829110" cy="3025587"/>
          </a:xfrm>
          <a:prstGeom prst="rect">
            <a:avLst/>
          </a:prstGeom>
        </p:spPr>
      </p:pic>
    </p:spTree>
    <p:extLst>
      <p:ext uri="{BB962C8B-B14F-4D97-AF65-F5344CB8AC3E}">
        <p14:creationId xmlns:p14="http://schemas.microsoft.com/office/powerpoint/2010/main" val="3163194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9.9 Trade in Food &amp; Agriculture </a:t>
            </a:r>
            <a:r>
              <a:rPr lang="en-US" sz="2000" b="0" dirty="0" smtClean="0"/>
              <a:t>(3 </a:t>
            </a:r>
            <a:r>
              <a:rPr lang="en-US" sz="2000" b="0" dirty="0"/>
              <a:t>of 5)</a:t>
            </a:r>
            <a:endParaRPr lang="en-US" dirty="0"/>
          </a:p>
        </p:txBody>
      </p:sp>
      <p:sp>
        <p:nvSpPr>
          <p:cNvPr id="3" name="Text Placeholder 2"/>
          <p:cNvSpPr>
            <a:spLocks noGrp="1"/>
          </p:cNvSpPr>
          <p:nvPr>
            <p:ph type="body" idx="1"/>
          </p:nvPr>
        </p:nvSpPr>
        <p:spPr>
          <a:xfrm>
            <a:off x="457199" y="1600200"/>
            <a:ext cx="4480561" cy="4569594"/>
          </a:xfrm>
        </p:spPr>
        <p:txBody>
          <a:bodyPr/>
          <a:lstStyle/>
          <a:p>
            <a:pPr eaLnBrk="1" hangingPunct="1"/>
            <a:r>
              <a:rPr lang="en-US" sz="2000" dirty="0">
                <a:latin typeface="+mn-lt"/>
              </a:rPr>
              <a:t>Drug Trade</a:t>
            </a:r>
          </a:p>
          <a:p>
            <a:pPr lvl="1" eaLnBrk="1" hangingPunct="1"/>
            <a:r>
              <a:rPr lang="en-US" sz="2000" dirty="0">
                <a:latin typeface="+mn-lt"/>
              </a:rPr>
              <a:t>Export crops grown in some developing countries are those that can be converted to drugs, especially cocaine, heroin, and marijuana.</a:t>
            </a:r>
          </a:p>
          <a:p>
            <a:pPr lvl="1" eaLnBrk="1" hangingPunct="1"/>
            <a:r>
              <a:rPr lang="en-US" sz="2000" dirty="0">
                <a:latin typeface="+mn-lt"/>
              </a:rPr>
              <a:t>Cocaine is derived from coca leaf, most of which is grown in Colombia. Heroin is derived from raw opium gum, which is produced by the opium poppy plant. Afghanistan is the source of nearly 90 percent of the world’s opium</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288" b="2392"/>
          <a:stretch/>
        </p:blipFill>
        <p:spPr>
          <a:xfrm>
            <a:off x="5019674" y="2386062"/>
            <a:ext cx="3761629" cy="2997870"/>
          </a:xfrm>
          <a:prstGeom prst="rect">
            <a:avLst/>
          </a:prstGeom>
        </p:spPr>
      </p:pic>
    </p:spTree>
    <p:extLst>
      <p:ext uri="{BB962C8B-B14F-4D97-AF65-F5344CB8AC3E}">
        <p14:creationId xmlns:p14="http://schemas.microsoft.com/office/powerpoint/2010/main" val="1823713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9.9 Trade in Food &amp; Agriculture </a:t>
            </a:r>
            <a:r>
              <a:rPr lang="en-US" sz="2000" b="0" dirty="0" smtClean="0"/>
              <a:t>(4 </a:t>
            </a:r>
            <a:r>
              <a:rPr lang="en-US" sz="2000" b="0" dirty="0"/>
              <a:t>of 5)</a:t>
            </a:r>
            <a:endParaRPr lang="en-US" dirty="0"/>
          </a:p>
        </p:txBody>
      </p:sp>
      <p:sp>
        <p:nvSpPr>
          <p:cNvPr id="3" name="Text Placeholder 2"/>
          <p:cNvSpPr>
            <a:spLocks noGrp="1"/>
          </p:cNvSpPr>
          <p:nvPr>
            <p:ph type="body" idx="1"/>
          </p:nvPr>
        </p:nvSpPr>
        <p:spPr/>
        <p:txBody>
          <a:bodyPr/>
          <a:lstStyle/>
          <a:p>
            <a:pPr eaLnBrk="1" hangingPunct="1"/>
            <a:r>
              <a:rPr lang="en-US" sz="2200" dirty="0">
                <a:latin typeface="+mn-lt"/>
              </a:rPr>
              <a:t>Government Policies</a:t>
            </a:r>
          </a:p>
          <a:p>
            <a:pPr lvl="1" eaLnBrk="1" hangingPunct="1"/>
            <a:r>
              <a:rPr lang="en-US" sz="2200" dirty="0">
                <a:latin typeface="+mn-lt"/>
              </a:rPr>
              <a:t>The U.S. government has three agriculture policies designed to improve the financial position of farmers.</a:t>
            </a:r>
          </a:p>
          <a:p>
            <a:pPr lvl="2" eaLnBrk="1" hangingPunct="1"/>
            <a:r>
              <a:rPr lang="en-US" sz="2200" dirty="0">
                <a:latin typeface="+mn-lt"/>
              </a:rPr>
              <a:t>Farmers are encouraged to avoid producing crops that are in excess supply.</a:t>
            </a:r>
          </a:p>
          <a:p>
            <a:pPr lvl="2" eaLnBrk="1" hangingPunct="1"/>
            <a:r>
              <a:rPr lang="en-US" sz="2200" dirty="0">
                <a:latin typeface="+mn-lt"/>
              </a:rPr>
              <a:t>The government pays farmers when certain commodity prices are low.</a:t>
            </a:r>
          </a:p>
          <a:p>
            <a:pPr lvl="2" eaLnBrk="1" hangingPunct="1"/>
            <a:r>
              <a:rPr lang="en-US" sz="2200" dirty="0">
                <a:latin typeface="+mn-lt"/>
              </a:rPr>
              <a:t>The government buys surplus production and sells or donates it to foreign governments.</a:t>
            </a:r>
          </a:p>
          <a:p>
            <a:pPr lvl="2" eaLnBrk="1" hangingPunct="1"/>
            <a:r>
              <a:rPr lang="en-US" sz="2200" dirty="0">
                <a:latin typeface="+mn-lt"/>
              </a:rPr>
              <a:t>The United States has averaged about $20 billion a year on farm subsidies in recent years. Europe’s levels are even higher</a:t>
            </a:r>
            <a:r>
              <a:rPr lang="en-US" sz="2200" dirty="0" smtClean="0">
                <a:latin typeface="+mn-lt"/>
              </a:rPr>
              <a:t>.</a:t>
            </a:r>
            <a:endParaRPr lang="en-US" sz="2200" dirty="0">
              <a:latin typeface="+mn-lt"/>
            </a:endParaRPr>
          </a:p>
        </p:txBody>
      </p:sp>
    </p:spTree>
    <p:extLst>
      <p:ext uri="{BB962C8B-B14F-4D97-AF65-F5344CB8AC3E}">
        <p14:creationId xmlns:p14="http://schemas.microsoft.com/office/powerpoint/2010/main" val="1269854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9.9 Trade in Food &amp; Agriculture </a:t>
            </a:r>
            <a:r>
              <a:rPr lang="en-US" sz="2000" b="0" dirty="0" smtClean="0"/>
              <a:t>(5 </a:t>
            </a:r>
            <a:r>
              <a:rPr lang="en-US" sz="2000" b="0" dirty="0"/>
              <a:t>of 5)</a:t>
            </a:r>
            <a:endParaRPr lang="en-US" dirty="0"/>
          </a:p>
        </p:txBody>
      </p:sp>
      <p:sp>
        <p:nvSpPr>
          <p:cNvPr id="3" name="Text Placeholder 2"/>
          <p:cNvSpPr>
            <a:spLocks noGrp="1"/>
          </p:cNvSpPr>
          <p:nvPr>
            <p:ph type="body" idx="1"/>
          </p:nvPr>
        </p:nvSpPr>
        <p:spPr>
          <a:xfrm>
            <a:off x="457200" y="1600200"/>
            <a:ext cx="8229600" cy="2400300"/>
          </a:xfrm>
        </p:spPr>
        <p:txBody>
          <a:bodyPr/>
          <a:lstStyle/>
          <a:p>
            <a:pPr eaLnBrk="1" hangingPunct="1"/>
            <a:r>
              <a:rPr lang="en-US" sz="2000" dirty="0">
                <a:latin typeface="+mn-lt"/>
              </a:rPr>
              <a:t>Food Prices</a:t>
            </a:r>
          </a:p>
          <a:p>
            <a:pPr lvl="1" eaLnBrk="1" hangingPunct="1"/>
            <a:r>
              <a:rPr lang="en-US" sz="2000" dirty="0">
                <a:latin typeface="+mn-lt"/>
              </a:rPr>
              <a:t>The greatest challenge to world food supply in the twenty-first century has been food prices rather than food supply. Food prices more than doubled between 2006 and 2008.</a:t>
            </a:r>
          </a:p>
          <a:p>
            <a:pPr lvl="1" eaLnBrk="1" hangingPunct="1"/>
            <a:r>
              <a:rPr lang="en-US" sz="2000" dirty="0">
                <a:latin typeface="+mn-lt"/>
              </a:rPr>
              <a:t>The U.N. attributes the record high food prices to four factors: Poor weather, high demand, small growth in productivity, and the use of crops for biofuels</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97"/>
          <a:stretch/>
        </p:blipFill>
        <p:spPr>
          <a:xfrm>
            <a:off x="2382252" y="4102100"/>
            <a:ext cx="4379496" cy="2271605"/>
          </a:xfrm>
          <a:prstGeom prst="rect">
            <a:avLst/>
          </a:prstGeom>
        </p:spPr>
      </p:pic>
    </p:spTree>
    <p:extLst>
      <p:ext uri="{BB962C8B-B14F-4D97-AF65-F5344CB8AC3E}">
        <p14:creationId xmlns:p14="http://schemas.microsoft.com/office/powerpoint/2010/main" val="3710200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9.10 Agricultural </a:t>
            </a:r>
            <a:r>
              <a:rPr lang="en-US" dirty="0" smtClean="0"/>
              <a:t>Productivity </a:t>
            </a:r>
            <a:r>
              <a:rPr lang="en-US" sz="2000" b="0" dirty="0" smtClean="0"/>
              <a:t>(1 of 4)</a:t>
            </a:r>
            <a:endParaRPr lang="en-US" sz="2000" b="0" dirty="0"/>
          </a:p>
        </p:txBody>
      </p:sp>
      <p:sp>
        <p:nvSpPr>
          <p:cNvPr id="3" name="Text Placeholder 2"/>
          <p:cNvSpPr>
            <a:spLocks noGrp="1"/>
          </p:cNvSpPr>
          <p:nvPr>
            <p:ph type="body" idx="1"/>
          </p:nvPr>
        </p:nvSpPr>
        <p:spPr>
          <a:xfrm>
            <a:off x="457200" y="1600200"/>
            <a:ext cx="8412480" cy="2047240"/>
          </a:xfrm>
        </p:spPr>
        <p:txBody>
          <a:bodyPr/>
          <a:lstStyle/>
          <a:p>
            <a:pPr eaLnBrk="1" hangingPunct="1"/>
            <a:r>
              <a:rPr lang="en-US" sz="2000" dirty="0">
                <a:latin typeface="+mn-lt"/>
              </a:rPr>
              <a:t>Supply of Agricultural Land</a:t>
            </a:r>
          </a:p>
          <a:p>
            <a:pPr lvl="1" eaLnBrk="1" hangingPunct="1"/>
            <a:r>
              <a:rPr lang="en-US" sz="2000" dirty="0">
                <a:latin typeface="+mn-lt"/>
              </a:rPr>
              <a:t>Historically, world food production increased primarily by expanding the amount of land devoted to agriculture.</a:t>
            </a:r>
          </a:p>
          <a:p>
            <a:pPr lvl="1" eaLnBrk="1" hangingPunct="1"/>
            <a:r>
              <a:rPr lang="en-US" sz="2000" dirty="0">
                <a:latin typeface="+mn-lt"/>
              </a:rPr>
              <a:t>Today few scientists believe that further expansion of agricultural land can feed the growing world population. In recent decades, population has increased much more rapidly than agricultural land</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701"/>
          <a:stretch/>
        </p:blipFill>
        <p:spPr>
          <a:xfrm>
            <a:off x="762000" y="3771702"/>
            <a:ext cx="2246860" cy="246974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820"/>
          <a:stretch/>
        </p:blipFill>
        <p:spPr>
          <a:xfrm>
            <a:off x="3327133" y="3766590"/>
            <a:ext cx="5037222" cy="2562986"/>
          </a:xfrm>
          <a:prstGeom prst="rect">
            <a:avLst/>
          </a:prstGeom>
        </p:spPr>
      </p:pic>
    </p:spTree>
    <p:extLst>
      <p:ext uri="{BB962C8B-B14F-4D97-AF65-F5344CB8AC3E}">
        <p14:creationId xmlns:p14="http://schemas.microsoft.com/office/powerpoint/2010/main" val="3843941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9.10 Agricultural Productivity </a:t>
            </a:r>
            <a:r>
              <a:rPr lang="en-US" sz="2000" b="0" dirty="0" smtClean="0"/>
              <a:t>(2 </a:t>
            </a:r>
            <a:r>
              <a:rPr lang="en-US" sz="2000" b="0" dirty="0"/>
              <a:t>of 4)</a:t>
            </a:r>
            <a:endParaRPr lang="en-US" dirty="0"/>
          </a:p>
        </p:txBody>
      </p:sp>
      <p:sp>
        <p:nvSpPr>
          <p:cNvPr id="3" name="Text Placeholder 2"/>
          <p:cNvSpPr>
            <a:spLocks noGrp="1"/>
          </p:cNvSpPr>
          <p:nvPr>
            <p:ph type="body" idx="1"/>
          </p:nvPr>
        </p:nvSpPr>
        <p:spPr>
          <a:xfrm>
            <a:off x="457200" y="1600201"/>
            <a:ext cx="8229600" cy="1742440"/>
          </a:xfrm>
        </p:spPr>
        <p:txBody>
          <a:bodyPr/>
          <a:lstStyle/>
          <a:p>
            <a:pPr eaLnBrk="1" hangingPunct="1"/>
            <a:r>
              <a:rPr lang="en-US" sz="2000" dirty="0">
                <a:latin typeface="+mn-lt"/>
              </a:rPr>
              <a:t>Supply of Agricultural Land</a:t>
            </a:r>
          </a:p>
          <a:p>
            <a:pPr lvl="1" eaLnBrk="1" hangingPunct="1"/>
            <a:r>
              <a:rPr lang="en-US" sz="2000" dirty="0">
                <a:latin typeface="+mn-lt"/>
              </a:rPr>
              <a:t>The Earth Policy Institute estimates that 2 billion hectares (5 million acres) of land have been degraded around the world.</a:t>
            </a:r>
          </a:p>
          <a:p>
            <a:pPr lvl="1" eaLnBrk="1" hangingPunct="1"/>
            <a:r>
              <a:rPr lang="en-US" sz="2000" dirty="0">
                <a:latin typeface="+mn-lt"/>
              </a:rPr>
              <a:t>Overgrazing is thought to be responsible for 34 percent, deforestation for 30 percent, and agricultural use for 28 percent</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063"/>
          <a:stretch/>
        </p:blipFill>
        <p:spPr>
          <a:xfrm>
            <a:off x="1774827" y="3443615"/>
            <a:ext cx="5594346" cy="2909060"/>
          </a:xfrm>
          <a:prstGeom prst="rect">
            <a:avLst/>
          </a:prstGeom>
        </p:spPr>
      </p:pic>
    </p:spTree>
    <p:extLst>
      <p:ext uri="{BB962C8B-B14F-4D97-AF65-F5344CB8AC3E}">
        <p14:creationId xmlns:p14="http://schemas.microsoft.com/office/powerpoint/2010/main" val="3376274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9.10 Agricultural Productivity </a:t>
            </a:r>
            <a:r>
              <a:rPr lang="en-US" sz="2000" b="0" dirty="0" smtClean="0"/>
              <a:t>(3 </a:t>
            </a:r>
            <a:r>
              <a:rPr lang="en-US" sz="2000" b="0" dirty="0"/>
              <a:t>of 4)</a:t>
            </a:r>
            <a:endParaRPr lang="en-US" dirty="0"/>
          </a:p>
        </p:txBody>
      </p:sp>
      <p:sp>
        <p:nvSpPr>
          <p:cNvPr id="3" name="Text Placeholder 2"/>
          <p:cNvSpPr>
            <a:spLocks noGrp="1"/>
          </p:cNvSpPr>
          <p:nvPr>
            <p:ph type="body" idx="1"/>
          </p:nvPr>
        </p:nvSpPr>
        <p:spPr>
          <a:xfrm>
            <a:off x="457200" y="1600200"/>
            <a:ext cx="5069840" cy="4525963"/>
          </a:xfrm>
        </p:spPr>
        <p:txBody>
          <a:bodyPr/>
          <a:lstStyle/>
          <a:p>
            <a:pPr eaLnBrk="1" hangingPunct="1"/>
            <a:r>
              <a:rPr lang="en-US" sz="1800" dirty="0">
                <a:latin typeface="+mn-lt"/>
              </a:rPr>
              <a:t>The Green Revolution</a:t>
            </a:r>
          </a:p>
          <a:p>
            <a:pPr lvl="1" eaLnBrk="1" hangingPunct="1"/>
            <a:r>
              <a:rPr lang="en-US" sz="1800" dirty="0">
                <a:latin typeface="+mn-lt"/>
              </a:rPr>
              <a:t>The invention of more productive agricultural techniques during the 1970s and 1980s is called the </a:t>
            </a:r>
            <a:r>
              <a:rPr lang="en-US" sz="1800" b="1" dirty="0">
                <a:latin typeface="+mn-lt"/>
              </a:rPr>
              <a:t>green revolution</a:t>
            </a:r>
            <a:r>
              <a:rPr lang="en-US" sz="1800" dirty="0">
                <a:latin typeface="+mn-lt"/>
              </a:rPr>
              <a:t>, which uses higher-yield seeds and the expanded use of fertilizers</a:t>
            </a:r>
            <a:r>
              <a:rPr lang="en-US" sz="1800" dirty="0" smtClean="0">
                <a:latin typeface="+mn-lt"/>
              </a:rPr>
              <a:t>.</a:t>
            </a:r>
            <a:endParaRPr lang="en-US" sz="1800" dirty="0">
              <a:latin typeface="+mn-lt"/>
            </a:endParaRPr>
          </a:p>
          <a:p>
            <a:pPr lvl="1" eaLnBrk="1" hangingPunct="1"/>
            <a:r>
              <a:rPr lang="en-US" sz="1800" dirty="0">
                <a:latin typeface="+mn-lt"/>
              </a:rPr>
              <a:t>Scientists began an intensive series of experiments during the 1950s to develop a higher-yield wheat. A decade later, the “miracle wheat seed” was ready.</a:t>
            </a:r>
          </a:p>
          <a:p>
            <a:pPr lvl="1" eaLnBrk="1" hangingPunct="1"/>
            <a:r>
              <a:rPr lang="en-US" sz="1800" dirty="0">
                <a:latin typeface="+mn-lt"/>
              </a:rPr>
              <a:t>The International Rice Research Institute, established in the Philippines by the Rockefeller and Ford foundations, worked to create a miracle rice seed</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25"/>
          <a:stretch/>
        </p:blipFill>
        <p:spPr>
          <a:xfrm>
            <a:off x="5649690" y="2462726"/>
            <a:ext cx="3290380" cy="2451725"/>
          </a:xfrm>
          <a:prstGeom prst="rect">
            <a:avLst/>
          </a:prstGeom>
        </p:spPr>
      </p:pic>
    </p:spTree>
    <p:extLst>
      <p:ext uri="{BB962C8B-B14F-4D97-AF65-F5344CB8AC3E}">
        <p14:creationId xmlns:p14="http://schemas.microsoft.com/office/powerpoint/2010/main" val="2246234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9.10 Agricultural Productivity </a:t>
            </a:r>
            <a:r>
              <a:rPr lang="en-US" sz="2000" b="0" dirty="0" smtClean="0"/>
              <a:t>(4 </a:t>
            </a:r>
            <a:r>
              <a:rPr lang="en-US" sz="2000" b="0" dirty="0"/>
              <a:t>of 4)</a:t>
            </a:r>
            <a:endParaRPr lang="en-US" dirty="0"/>
          </a:p>
        </p:txBody>
      </p:sp>
      <p:sp>
        <p:nvSpPr>
          <p:cNvPr id="3" name="Text Placeholder 2"/>
          <p:cNvSpPr>
            <a:spLocks noGrp="1"/>
          </p:cNvSpPr>
          <p:nvPr>
            <p:ph type="body" idx="1"/>
          </p:nvPr>
        </p:nvSpPr>
        <p:spPr>
          <a:xfrm>
            <a:off x="457200" y="1600200"/>
            <a:ext cx="4114800" cy="4638040"/>
          </a:xfrm>
        </p:spPr>
        <p:txBody>
          <a:bodyPr/>
          <a:lstStyle/>
          <a:p>
            <a:pPr eaLnBrk="1" hangingPunct="1"/>
            <a:r>
              <a:rPr lang="en-US" sz="1800" dirty="0">
                <a:latin typeface="+mn-lt"/>
              </a:rPr>
              <a:t>Commercial Agriculture Productivity</a:t>
            </a:r>
          </a:p>
          <a:p>
            <a:pPr lvl="1" eaLnBrk="1" hangingPunct="1"/>
            <a:r>
              <a:rPr lang="en-US" sz="1800" dirty="0">
                <a:latin typeface="+mn-lt"/>
              </a:rPr>
              <a:t>Productivity has also increased among commercial farmers in recent years. New seeds, fertilizers, pesticides, equipment, and management practices have enabled commercial farmers to obtain greatly increased yields per area of land.</a:t>
            </a:r>
          </a:p>
          <a:p>
            <a:pPr lvl="1" eaLnBrk="1" hangingPunct="1"/>
            <a:r>
              <a:rPr lang="en-US" sz="1800" dirty="0">
                <a:latin typeface="+mn-lt"/>
              </a:rPr>
              <a:t>The number of dairy cows in the United States decreased from 10.8 million to 9.3 million between 1980 and 2016. But milk production increased from 58 to 96 million metric tons</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32"/>
          <a:stretch/>
        </p:blipFill>
        <p:spPr>
          <a:xfrm>
            <a:off x="4705440" y="2324456"/>
            <a:ext cx="3981360" cy="2677465"/>
          </a:xfrm>
          <a:prstGeom prst="rect">
            <a:avLst/>
          </a:prstGeom>
        </p:spPr>
      </p:pic>
    </p:spTree>
    <p:extLst>
      <p:ext uri="{BB962C8B-B14F-4D97-AF65-F5344CB8AC3E}">
        <p14:creationId xmlns:p14="http://schemas.microsoft.com/office/powerpoint/2010/main" val="388176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9.1 Origin of Agriculture </a:t>
            </a:r>
            <a:r>
              <a:rPr lang="en-US" sz="2000" b="0" dirty="0" smtClean="0">
                <a:latin typeface="Times New Roman" panose="02020603050405020304" pitchFamily="18" charset="0"/>
                <a:cs typeface="Times New Roman" panose="02020603050405020304" pitchFamily="18" charset="0"/>
              </a:rPr>
              <a:t>(3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0"/>
            <a:ext cx="8229600" cy="4692445"/>
          </a:xfrm>
        </p:spPr>
        <p:txBody>
          <a:bodyPr/>
          <a:lstStyle/>
          <a:p>
            <a:pPr eaLnBrk="1" hangingPunct="1"/>
            <a:r>
              <a:rPr lang="en-US" sz="2400" b="1" dirty="0">
                <a:latin typeface="+mn-lt"/>
              </a:rPr>
              <a:t>Agricultural Revolution</a:t>
            </a:r>
          </a:p>
          <a:p>
            <a:pPr lvl="1"/>
            <a:r>
              <a:rPr lang="en-US" sz="2400" dirty="0">
                <a:latin typeface="+mn-lt"/>
              </a:rPr>
              <a:t>The time when human beings first domesticated plants and animals and no longer relied entirely on hunting and gathering was the </a:t>
            </a:r>
            <a:r>
              <a:rPr lang="en-US" sz="2400" b="1" dirty="0">
                <a:latin typeface="+mn-lt"/>
              </a:rPr>
              <a:t>agricultural revolution</a:t>
            </a:r>
            <a:r>
              <a:rPr lang="en-US" sz="2400" dirty="0">
                <a:latin typeface="+mn-lt"/>
              </a:rPr>
              <a:t>.</a:t>
            </a:r>
          </a:p>
          <a:p>
            <a:pPr lvl="1"/>
            <a:r>
              <a:rPr lang="en-US" sz="2400" dirty="0">
                <a:latin typeface="+mn-lt"/>
              </a:rPr>
              <a:t>Scientists do not agree on whether the agricultural revolution originated primarily because of </a:t>
            </a:r>
            <a:r>
              <a:rPr lang="en-US" sz="2400" b="1" dirty="0">
                <a:latin typeface="+mn-lt"/>
              </a:rPr>
              <a:t>environmental factors </a:t>
            </a:r>
            <a:r>
              <a:rPr lang="en-US" sz="2400" dirty="0">
                <a:latin typeface="+mn-lt"/>
              </a:rPr>
              <a:t>or </a:t>
            </a:r>
            <a:r>
              <a:rPr lang="en-US" sz="2400" b="1" dirty="0">
                <a:latin typeface="+mn-lt"/>
              </a:rPr>
              <a:t>cultural factors</a:t>
            </a:r>
            <a:r>
              <a:rPr lang="en-US" sz="2400" dirty="0">
                <a:latin typeface="+mn-lt"/>
              </a:rPr>
              <a:t>.</a:t>
            </a:r>
          </a:p>
          <a:p>
            <a:pPr lvl="1"/>
            <a:r>
              <a:rPr lang="en-US" sz="2400" dirty="0">
                <a:latin typeface="+mn-lt"/>
              </a:rPr>
              <a:t>Environmental factors include climate change and receding ice, and cultural factors include the preference to stay in one place as they learned how to farm</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939397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9.11 Biotechnology &amp; </a:t>
            </a:r>
            <a:r>
              <a:rPr lang="en-US" dirty="0" smtClean="0"/>
              <a:t>Sustainability </a:t>
            </a:r>
            <a:r>
              <a:rPr lang="en-US" sz="2000" b="0" dirty="0" smtClean="0"/>
              <a:t>(1 of 3)</a:t>
            </a:r>
            <a:endParaRPr lang="en-US" sz="2000" b="0" dirty="0"/>
          </a:p>
        </p:txBody>
      </p:sp>
      <p:sp>
        <p:nvSpPr>
          <p:cNvPr id="3" name="Text Placeholder 2"/>
          <p:cNvSpPr>
            <a:spLocks noGrp="1"/>
          </p:cNvSpPr>
          <p:nvPr>
            <p:ph type="body" idx="1"/>
          </p:nvPr>
        </p:nvSpPr>
        <p:spPr>
          <a:xfrm>
            <a:off x="457200" y="1600200"/>
            <a:ext cx="4612640" cy="4719320"/>
          </a:xfrm>
        </p:spPr>
        <p:txBody>
          <a:bodyPr/>
          <a:lstStyle/>
          <a:p>
            <a:pPr eaLnBrk="1" hangingPunct="1"/>
            <a:r>
              <a:rPr lang="en-US" sz="1800" dirty="0">
                <a:latin typeface="+mn-lt"/>
              </a:rPr>
              <a:t>Genetically Modified Organism (</a:t>
            </a:r>
            <a:r>
              <a:rPr lang="en-US" sz="1800" dirty="0" smtClean="0">
                <a:latin typeface="+mn-lt"/>
              </a:rPr>
              <a:t>G</a:t>
            </a:r>
            <a:r>
              <a:rPr lang="en-US" sz="100" dirty="0" smtClean="0">
                <a:latin typeface="+mn-lt"/>
              </a:rPr>
              <a:t> </a:t>
            </a:r>
            <a:r>
              <a:rPr lang="en-US" sz="1800" dirty="0" smtClean="0">
                <a:latin typeface="+mn-lt"/>
              </a:rPr>
              <a:t>M</a:t>
            </a:r>
            <a:r>
              <a:rPr lang="en-US" sz="100" dirty="0" smtClean="0">
                <a:latin typeface="+mn-lt"/>
              </a:rPr>
              <a:t> </a:t>
            </a:r>
            <a:r>
              <a:rPr lang="en-US" sz="1800" dirty="0" smtClean="0">
                <a:latin typeface="+mn-lt"/>
              </a:rPr>
              <a:t>O</a:t>
            </a:r>
            <a:r>
              <a:rPr lang="en-US" sz="1800" dirty="0">
                <a:latin typeface="+mn-lt"/>
              </a:rPr>
              <a:t>)</a:t>
            </a:r>
          </a:p>
          <a:p>
            <a:pPr lvl="1" eaLnBrk="1" hangingPunct="1"/>
            <a:r>
              <a:rPr lang="en-US" sz="1800" dirty="0">
                <a:latin typeface="+mn-lt"/>
              </a:rPr>
              <a:t>A </a:t>
            </a:r>
            <a:r>
              <a:rPr lang="en-US" sz="1800" dirty="0" smtClean="0">
                <a:latin typeface="+mn-lt"/>
              </a:rPr>
              <a:t>G</a:t>
            </a:r>
            <a:r>
              <a:rPr lang="en-US" sz="100" dirty="0" smtClean="0">
                <a:latin typeface="+mn-lt"/>
              </a:rPr>
              <a:t> </a:t>
            </a:r>
            <a:r>
              <a:rPr lang="en-US" sz="1800" dirty="0" smtClean="0">
                <a:latin typeface="+mn-lt"/>
              </a:rPr>
              <a:t>M</a:t>
            </a:r>
            <a:r>
              <a:rPr lang="en-US" sz="100" dirty="0" smtClean="0">
                <a:latin typeface="+mn-lt"/>
              </a:rPr>
              <a:t> </a:t>
            </a:r>
            <a:r>
              <a:rPr lang="en-US" sz="1800" dirty="0" smtClean="0">
                <a:latin typeface="+mn-lt"/>
              </a:rPr>
              <a:t>O </a:t>
            </a:r>
            <a:r>
              <a:rPr lang="en-US" sz="1800" dirty="0">
                <a:latin typeface="+mn-lt"/>
              </a:rPr>
              <a:t>is a living organism that possesses a novel combination of genetic material obtained through the use of biotechnology.</a:t>
            </a:r>
          </a:p>
          <a:p>
            <a:pPr lvl="1" eaLnBrk="1" hangingPunct="1"/>
            <a:r>
              <a:rPr lang="en-US" sz="1800" dirty="0" smtClean="0">
                <a:latin typeface="+mn-lt"/>
              </a:rPr>
              <a:t>G</a:t>
            </a:r>
            <a:r>
              <a:rPr lang="en-US" sz="100" dirty="0" smtClean="0">
                <a:latin typeface="+mn-lt"/>
              </a:rPr>
              <a:t> </a:t>
            </a:r>
            <a:r>
              <a:rPr lang="en-US" sz="1800" dirty="0" smtClean="0">
                <a:latin typeface="+mn-lt"/>
              </a:rPr>
              <a:t>M</a:t>
            </a:r>
            <a:r>
              <a:rPr lang="en-US" sz="100" dirty="0" smtClean="0">
                <a:latin typeface="+mn-lt"/>
              </a:rPr>
              <a:t> </a:t>
            </a:r>
            <a:r>
              <a:rPr lang="en-US" sz="1800" dirty="0" smtClean="0">
                <a:latin typeface="+mn-lt"/>
              </a:rPr>
              <a:t>O </a:t>
            </a:r>
            <a:r>
              <a:rPr lang="en-US" sz="1800" dirty="0">
                <a:latin typeface="+mn-lt"/>
              </a:rPr>
              <a:t>seeds are genetically modified to survive when herbicides and insecticides are sprayed on fields to kill weeds and insects</a:t>
            </a:r>
            <a:r>
              <a:rPr lang="en-US" sz="1800" dirty="0" smtClean="0">
                <a:latin typeface="+mn-lt"/>
              </a:rPr>
              <a:t>.</a:t>
            </a:r>
            <a:endParaRPr lang="en-US" sz="1800" dirty="0">
              <a:latin typeface="+mn-lt"/>
            </a:endParaRPr>
          </a:p>
          <a:p>
            <a:pPr lvl="1" eaLnBrk="1" hangingPunct="1"/>
            <a:r>
              <a:rPr lang="en-US" sz="1800" dirty="0">
                <a:latin typeface="+mn-lt"/>
              </a:rPr>
              <a:t>Many countries have made it difficult to sell </a:t>
            </a:r>
            <a:r>
              <a:rPr lang="en-US" sz="1800" dirty="0" smtClean="0">
                <a:latin typeface="+mn-lt"/>
              </a:rPr>
              <a:t>G</a:t>
            </a:r>
            <a:r>
              <a:rPr lang="en-US" sz="100" dirty="0" smtClean="0">
                <a:latin typeface="+mn-lt"/>
              </a:rPr>
              <a:t> </a:t>
            </a:r>
            <a:r>
              <a:rPr lang="en-US" sz="1800" dirty="0" smtClean="0">
                <a:latin typeface="+mn-lt"/>
              </a:rPr>
              <a:t>M</a:t>
            </a:r>
            <a:r>
              <a:rPr lang="en-US" sz="100" dirty="0" smtClean="0">
                <a:latin typeface="+mn-lt"/>
              </a:rPr>
              <a:t> </a:t>
            </a:r>
            <a:r>
              <a:rPr lang="en-US" sz="1800" dirty="0" smtClean="0">
                <a:latin typeface="+mn-lt"/>
              </a:rPr>
              <a:t>O </a:t>
            </a:r>
            <a:r>
              <a:rPr lang="en-US" sz="1800" dirty="0">
                <a:latin typeface="+mn-lt"/>
              </a:rPr>
              <a:t>foods due to the possibility that they reduce the effectiveness of antibiotics and may destroy longstanding ecological balances in local agriculture, and pose a threat to human health</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237"/>
          <a:stretch/>
        </p:blipFill>
        <p:spPr>
          <a:xfrm>
            <a:off x="5190531" y="2811126"/>
            <a:ext cx="3619418" cy="2297468"/>
          </a:xfrm>
          <a:prstGeom prst="rect">
            <a:avLst/>
          </a:prstGeom>
        </p:spPr>
      </p:pic>
    </p:spTree>
    <p:extLst>
      <p:ext uri="{BB962C8B-B14F-4D97-AF65-F5344CB8AC3E}">
        <p14:creationId xmlns:p14="http://schemas.microsoft.com/office/powerpoint/2010/main" val="32915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9.11 Biotechnology &amp; Sustainability </a:t>
            </a:r>
            <a:r>
              <a:rPr lang="en-US" sz="2000" b="0" dirty="0" smtClean="0"/>
              <a:t>(2 </a:t>
            </a:r>
            <a:r>
              <a:rPr lang="en-US" sz="2000" b="0" dirty="0"/>
              <a:t>of 3)</a:t>
            </a:r>
            <a:endParaRPr lang="en-US" dirty="0"/>
          </a:p>
        </p:txBody>
      </p:sp>
      <p:sp>
        <p:nvSpPr>
          <p:cNvPr id="3" name="Text Placeholder 2"/>
          <p:cNvSpPr>
            <a:spLocks noGrp="1"/>
          </p:cNvSpPr>
          <p:nvPr>
            <p:ph type="body" idx="1"/>
          </p:nvPr>
        </p:nvSpPr>
        <p:spPr>
          <a:xfrm>
            <a:off x="457200" y="1600200"/>
            <a:ext cx="8229600" cy="2625291"/>
          </a:xfrm>
        </p:spPr>
        <p:txBody>
          <a:bodyPr/>
          <a:lstStyle/>
          <a:p>
            <a:pPr eaLnBrk="1" hangingPunct="1"/>
            <a:r>
              <a:rPr lang="en-US" sz="1800" dirty="0">
                <a:latin typeface="+mn-lt"/>
              </a:rPr>
              <a:t>Organic Farming</a:t>
            </a:r>
          </a:p>
          <a:p>
            <a:pPr lvl="1" eaLnBrk="1" hangingPunct="1"/>
            <a:r>
              <a:rPr lang="en-US" sz="1800" dirty="0">
                <a:latin typeface="+mn-lt"/>
              </a:rPr>
              <a:t>The most rapid growth in demand has been for organic food.</a:t>
            </a:r>
          </a:p>
          <a:p>
            <a:pPr lvl="1" eaLnBrk="1" hangingPunct="1"/>
            <a:r>
              <a:rPr lang="en-US" sz="1800" dirty="0">
                <a:latin typeface="+mn-lt"/>
              </a:rPr>
              <a:t>Worldwide, the U.N. classified 44 million hectares or 1 percent of farmland, as organic in 2014.</a:t>
            </a:r>
          </a:p>
          <a:p>
            <a:pPr lvl="1" eaLnBrk="1" hangingPunct="1"/>
            <a:r>
              <a:rPr lang="en-US" sz="1800" dirty="0">
                <a:latin typeface="+mn-lt"/>
              </a:rPr>
              <a:t>Organic farming is sensitive to the complexities of biological and economic interdependencies between crops and livestock</a:t>
            </a:r>
            <a:r>
              <a:rPr lang="en-US" sz="1800" dirty="0" smtClean="0">
                <a:latin typeface="+mn-lt"/>
              </a:rPr>
              <a:t>.</a:t>
            </a:r>
            <a:endParaRPr lang="en-US" sz="1800" dirty="0">
              <a:latin typeface="+mn-lt"/>
            </a:endParaRPr>
          </a:p>
          <a:p>
            <a:pPr lvl="1" eaLnBrk="1" hangingPunct="1"/>
            <a:r>
              <a:rPr lang="en-US" sz="1800" dirty="0">
                <a:latin typeface="+mn-lt"/>
              </a:rPr>
              <a:t>In organic farming, crops are grown without application of herbicides and pesticides to control weeds. </a:t>
            </a:r>
            <a:r>
              <a:rPr lang="en-US" sz="1800" dirty="0" smtClean="0">
                <a:latin typeface="+mn-lt"/>
              </a:rPr>
              <a:t>G</a:t>
            </a:r>
            <a:r>
              <a:rPr lang="en-US" sz="100" dirty="0" smtClean="0">
                <a:latin typeface="+mn-lt"/>
              </a:rPr>
              <a:t> </a:t>
            </a:r>
            <a:r>
              <a:rPr lang="en-US" sz="1800" dirty="0" smtClean="0">
                <a:latin typeface="+mn-lt"/>
              </a:rPr>
              <a:t>M</a:t>
            </a:r>
            <a:r>
              <a:rPr lang="en-US" sz="100" dirty="0" smtClean="0">
                <a:latin typeface="+mn-lt"/>
              </a:rPr>
              <a:t> </a:t>
            </a:r>
            <a:r>
              <a:rPr lang="en-US" sz="1800" dirty="0" smtClean="0">
                <a:latin typeface="+mn-lt"/>
              </a:rPr>
              <a:t>O </a:t>
            </a:r>
            <a:r>
              <a:rPr lang="en-US" sz="1800" dirty="0">
                <a:latin typeface="+mn-lt"/>
              </a:rPr>
              <a:t>seeds are not used</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136"/>
          <a:stretch/>
        </p:blipFill>
        <p:spPr>
          <a:xfrm>
            <a:off x="2581320" y="4225491"/>
            <a:ext cx="3981360" cy="2179795"/>
          </a:xfrm>
          <a:prstGeom prst="rect">
            <a:avLst/>
          </a:prstGeom>
        </p:spPr>
      </p:pic>
    </p:spTree>
    <p:extLst>
      <p:ext uri="{BB962C8B-B14F-4D97-AF65-F5344CB8AC3E}">
        <p14:creationId xmlns:p14="http://schemas.microsoft.com/office/powerpoint/2010/main" val="3125316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9.11 Biotechnology &amp; Sustainability </a:t>
            </a:r>
            <a:r>
              <a:rPr lang="en-US" sz="2000" b="0" dirty="0" smtClean="0"/>
              <a:t>(3 </a:t>
            </a:r>
            <a:r>
              <a:rPr lang="en-US" sz="2000" b="0" dirty="0"/>
              <a:t>of 3)</a:t>
            </a:r>
            <a:endParaRPr lang="en-US" dirty="0"/>
          </a:p>
        </p:txBody>
      </p:sp>
      <p:sp>
        <p:nvSpPr>
          <p:cNvPr id="3" name="Text Placeholder 2"/>
          <p:cNvSpPr>
            <a:spLocks noGrp="1"/>
          </p:cNvSpPr>
          <p:nvPr>
            <p:ph type="body" idx="1"/>
          </p:nvPr>
        </p:nvSpPr>
        <p:spPr>
          <a:xfrm>
            <a:off x="457200" y="1600200"/>
            <a:ext cx="4389120" cy="4668520"/>
          </a:xfrm>
        </p:spPr>
        <p:txBody>
          <a:bodyPr/>
          <a:lstStyle/>
          <a:p>
            <a:pPr eaLnBrk="1" hangingPunct="1"/>
            <a:r>
              <a:rPr lang="en-US" sz="1800" b="1" dirty="0">
                <a:latin typeface="+mn-lt"/>
              </a:rPr>
              <a:t>Sustainable Land Management</a:t>
            </a:r>
          </a:p>
          <a:p>
            <a:pPr lvl="1" eaLnBrk="1" hangingPunct="1"/>
            <a:r>
              <a:rPr lang="en-US" sz="1800" dirty="0">
                <a:latin typeface="+mn-lt"/>
              </a:rPr>
              <a:t>After harvesting, conventional farming clears away crop residue, such as corn stalks. The soil is churned up or tilled before the next year’s seeds are planted. This practice is not good in terms of erosion.</a:t>
            </a:r>
          </a:p>
          <a:p>
            <a:pPr lvl="1" eaLnBrk="1" hangingPunct="1"/>
            <a:r>
              <a:rPr lang="en-US" sz="1800" dirty="0">
                <a:latin typeface="+mn-lt"/>
              </a:rPr>
              <a:t>Under </a:t>
            </a:r>
            <a:r>
              <a:rPr lang="en-US" sz="1800" b="1" dirty="0">
                <a:latin typeface="+mn-lt"/>
              </a:rPr>
              <a:t>conservation tillage</a:t>
            </a:r>
            <a:r>
              <a:rPr lang="en-US" sz="1800" dirty="0">
                <a:latin typeface="+mn-lt"/>
              </a:rPr>
              <a:t>, some or all of the previous harvest is left on the fields through the winter. </a:t>
            </a:r>
            <a:r>
              <a:rPr lang="en-US" sz="1800" b="1" dirty="0">
                <a:latin typeface="+mn-lt"/>
              </a:rPr>
              <a:t>No tillage</a:t>
            </a:r>
            <a:r>
              <a:rPr lang="en-US" sz="1800" dirty="0">
                <a:latin typeface="+mn-lt"/>
              </a:rPr>
              <a:t>, as the name implies, leaves all of the soil undisturbed. </a:t>
            </a:r>
            <a:r>
              <a:rPr lang="en-US" sz="1800" b="1" dirty="0">
                <a:latin typeface="+mn-lt"/>
              </a:rPr>
              <a:t>Ridge tillage </a:t>
            </a:r>
            <a:r>
              <a:rPr lang="en-US" sz="1800" dirty="0">
                <a:latin typeface="+mn-lt"/>
              </a:rPr>
              <a:t>is a system of planting crops on ridge tops</a:t>
            </a:r>
            <a:r>
              <a:rPr lang="en-US" sz="1800" dirty="0" smtClean="0">
                <a:latin typeface="+mn-lt"/>
              </a:rPr>
              <a:t>.</a:t>
            </a:r>
            <a:endParaRPr lang="en-US" sz="18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98" t="14121" b="2701"/>
          <a:stretch/>
        </p:blipFill>
        <p:spPr>
          <a:xfrm>
            <a:off x="4927600" y="1846847"/>
            <a:ext cx="3877560" cy="2554706"/>
          </a:xfrm>
          <a:prstGeom prst="rect">
            <a:avLst/>
          </a:prstGeom>
        </p:spPr>
      </p:pic>
    </p:spTree>
    <p:extLst>
      <p:ext uri="{BB962C8B-B14F-4D97-AF65-F5344CB8AC3E}">
        <p14:creationId xmlns:p14="http://schemas.microsoft.com/office/powerpoint/2010/main" val="1347676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Review </a:t>
            </a:r>
            <a:r>
              <a:rPr lang="en-US" dirty="0" smtClean="0">
                <a:latin typeface="Times New Roman" panose="02020603050405020304" pitchFamily="18" charset="0"/>
                <a:cs typeface="Times New Roman" panose="02020603050405020304" pitchFamily="18" charset="0"/>
              </a:rPr>
              <a:t>Summary </a:t>
            </a:r>
            <a:r>
              <a:rPr lang="en-US" sz="2000" b="0" dirty="0" smtClean="0">
                <a:latin typeface="Times New Roman" panose="02020603050405020304" pitchFamily="18" charset="0"/>
                <a:cs typeface="Times New Roman" panose="02020603050405020304" pitchFamily="18" charset="0"/>
              </a:rPr>
              <a:t>(1 of 2)</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pPr marL="0" indent="0">
              <a:buNone/>
            </a:pPr>
            <a:r>
              <a:rPr lang="en-US" sz="2000" b="1" dirty="0">
                <a:latin typeface="+mn-lt"/>
              </a:rPr>
              <a:t>Key Issue 1 </a:t>
            </a:r>
            <a:r>
              <a:rPr lang="en-US" sz="2000" dirty="0">
                <a:latin typeface="+mn-lt"/>
              </a:rPr>
              <a:t>Before the invention of agriculture, humans were hunters and gatherers. Agriculture originated in multiple hearths and diffused to numerous places independently. Subsistence agriculture is the production of food primarily for consumption by the farmer’s family. Commercial agriculture is the production of food primarily for sale off the farm. Commercial agriculture involves larger farms, fewer farmers, and more mechanization than does subsistence agriculture</a:t>
            </a:r>
            <a:r>
              <a:rPr lang="en-US" sz="2000" dirty="0" smtClean="0">
                <a:latin typeface="+mn-lt"/>
              </a:rPr>
              <a:t>.</a:t>
            </a:r>
            <a:endParaRPr lang="en-US" sz="2000" dirty="0">
              <a:latin typeface="+mn-lt"/>
            </a:endParaRPr>
          </a:p>
          <a:p>
            <a:pPr marL="0" indent="0">
              <a:buNone/>
            </a:pPr>
            <a:r>
              <a:rPr lang="en-US" sz="2000" b="1" dirty="0">
                <a:latin typeface="+mn-lt"/>
              </a:rPr>
              <a:t>Key Issue 2 </a:t>
            </a:r>
            <a:r>
              <a:rPr lang="en-US" sz="2000" dirty="0">
                <a:latin typeface="+mn-lt"/>
              </a:rPr>
              <a:t>What people eat is influenced by a combination of level of development, cultural preferences, and environmental constraints. Most humans derive most of their dietary energy from grains, but the amount consumed varies widely. People in developed countries consume more protein through animal products. One in 10 humans is undernourished, though the percentage has been declining</a:t>
            </a:r>
            <a:r>
              <a:rPr lang="en-US" sz="2000" dirty="0" smtClean="0">
                <a:latin typeface="+mn-lt"/>
              </a:rPr>
              <a:t>.</a:t>
            </a:r>
            <a:endParaRPr lang="en-US" sz="2000" dirty="0">
              <a:latin typeface="+mn-lt"/>
            </a:endParaRPr>
          </a:p>
        </p:txBody>
      </p:sp>
    </p:spTree>
    <p:extLst>
      <p:ext uri="{BB962C8B-B14F-4D97-AF65-F5344CB8AC3E}">
        <p14:creationId xmlns:p14="http://schemas.microsoft.com/office/powerpoint/2010/main" val="501130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Review Summary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2)</a:t>
            </a:r>
            <a:endParaRPr lang="en-US" dirty="0"/>
          </a:p>
        </p:txBody>
      </p:sp>
      <p:sp>
        <p:nvSpPr>
          <p:cNvPr id="3" name="Text Placeholder 2"/>
          <p:cNvSpPr>
            <a:spLocks noGrp="1"/>
          </p:cNvSpPr>
          <p:nvPr>
            <p:ph type="body" idx="1"/>
          </p:nvPr>
        </p:nvSpPr>
        <p:spPr/>
        <p:txBody>
          <a:bodyPr/>
          <a:lstStyle/>
          <a:p>
            <a:pPr marL="0" indent="0">
              <a:buNone/>
            </a:pPr>
            <a:r>
              <a:rPr lang="en-US" sz="2000" b="1" dirty="0">
                <a:latin typeface="+mn-lt"/>
              </a:rPr>
              <a:t>Key Issue 3 </a:t>
            </a:r>
            <a:r>
              <a:rPr lang="en-US" sz="2000" dirty="0">
                <a:latin typeface="+mn-lt"/>
              </a:rPr>
              <a:t>The principal forms of subsistence agriculture are intensive subsistence, pastoral nomadism, and shifting cultivation. Commercial agriculture in developed countries includes three principal crop-based forms (grain, Mediterranean, and commercial gardening and fruit farming) and three principal animal-based forms (mixed crop and livestock, dairy, and ranching). The distribution of major agricultural regions is closely related to the distribution of climate regions.</a:t>
            </a:r>
          </a:p>
          <a:p>
            <a:pPr marL="0" indent="0">
              <a:buNone/>
            </a:pPr>
            <a:r>
              <a:rPr lang="en-US" sz="2000" b="1" dirty="0">
                <a:latin typeface="+mn-lt"/>
              </a:rPr>
              <a:t>Key Issue 4 </a:t>
            </a:r>
            <a:r>
              <a:rPr lang="en-US" sz="2000" dirty="0">
                <a:latin typeface="+mn-lt"/>
              </a:rPr>
              <a:t>Subsistence and commercial farmers are challenged to produce food in sustainable ways. The global food production system is expanding and feeding more people. The green revolution has increased production in subsistence agriculture through higher-yield seeds and expanded use </a:t>
            </a:r>
            <a:r>
              <a:rPr lang="en-US" sz="2000" dirty="0" smtClean="0">
                <a:latin typeface="+mn-lt"/>
              </a:rPr>
              <a:t>of fertilizers</a:t>
            </a:r>
            <a:r>
              <a:rPr lang="en-US" sz="2000" dirty="0">
                <a:latin typeface="+mn-lt"/>
              </a:rPr>
              <a:t>. At the same time, demand is increasing for local and organic foods</a:t>
            </a:r>
            <a:r>
              <a:rPr lang="en-US" sz="2000" dirty="0" smtClean="0">
                <a:latin typeface="+mn-lt"/>
              </a:rPr>
              <a:t>.</a:t>
            </a:r>
            <a:endParaRPr lang="en-US" sz="2000" dirty="0">
              <a:latin typeface="+mn-lt"/>
            </a:endParaRPr>
          </a:p>
        </p:txBody>
      </p:sp>
    </p:spTree>
    <p:extLst>
      <p:ext uri="{BB962C8B-B14F-4D97-AF65-F5344CB8AC3E}">
        <p14:creationId xmlns:p14="http://schemas.microsoft.com/office/powerpoint/2010/main" val="216089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9.1 Origin of Agriculture </a:t>
            </a:r>
            <a:r>
              <a:rPr lang="en-US" sz="2000" b="0" dirty="0" smtClean="0">
                <a:latin typeface="Times New Roman" panose="02020603050405020304" pitchFamily="18" charset="0"/>
                <a:cs typeface="Times New Roman" panose="02020603050405020304" pitchFamily="18" charset="0"/>
              </a:rPr>
              <a:t>(4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1"/>
            <a:ext cx="8229600" cy="1605116"/>
          </a:xfrm>
        </p:spPr>
        <p:txBody>
          <a:bodyPr/>
          <a:lstStyle/>
          <a:p>
            <a:pPr eaLnBrk="1" hangingPunct="1"/>
            <a:r>
              <a:rPr lang="en-US" sz="2400" b="1" dirty="0">
                <a:latin typeface="+mn-lt"/>
              </a:rPr>
              <a:t>Agriculture Hearths</a:t>
            </a:r>
          </a:p>
          <a:p>
            <a:pPr lvl="1"/>
            <a:r>
              <a:rPr lang="en-US" sz="2400" dirty="0">
                <a:latin typeface="+mn-lt"/>
              </a:rPr>
              <a:t>Scientists agree that agriculture originated in multiple hearths around the world: Southwest Asia, East Asia, sub-Saharan Africa, and Latin America</a:t>
            </a:r>
            <a:r>
              <a:rPr lang="en-US" sz="2400" dirty="0" smtClean="0">
                <a:latin typeface="+mn-lt"/>
              </a:rPr>
              <a:t>.</a:t>
            </a:r>
            <a:endParaRPr lang="en-US" sz="24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629"/>
          <a:stretch/>
        </p:blipFill>
        <p:spPr>
          <a:xfrm>
            <a:off x="1922404" y="3347655"/>
            <a:ext cx="5299191" cy="3014861"/>
          </a:xfrm>
          <a:prstGeom prst="rect">
            <a:avLst/>
          </a:prstGeom>
        </p:spPr>
      </p:pic>
    </p:spTree>
    <p:extLst>
      <p:ext uri="{BB962C8B-B14F-4D97-AF65-F5344CB8AC3E}">
        <p14:creationId xmlns:p14="http://schemas.microsoft.com/office/powerpoint/2010/main" val="293638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9.1 Origin of Agriculture </a:t>
            </a:r>
            <a:r>
              <a:rPr lang="en-US" sz="2000" b="0" dirty="0" smtClean="0">
                <a:latin typeface="Times New Roman" panose="02020603050405020304" pitchFamily="18" charset="0"/>
                <a:cs typeface="Times New Roman" panose="02020603050405020304" pitchFamily="18" charset="0"/>
              </a:rPr>
              <a:t>(5 </a:t>
            </a:r>
            <a:r>
              <a:rPr lang="en-US" sz="2000" b="0" dirty="0">
                <a:latin typeface="Times New Roman" panose="02020603050405020304" pitchFamily="18" charset="0"/>
                <a:cs typeface="Times New Roman" panose="02020603050405020304" pitchFamily="18" charset="0"/>
              </a:rPr>
              <a:t>of 5)</a:t>
            </a:r>
            <a:endParaRPr lang="en-US" dirty="0"/>
          </a:p>
        </p:txBody>
      </p:sp>
      <p:sp>
        <p:nvSpPr>
          <p:cNvPr id="3" name="Text Placeholder 2"/>
          <p:cNvSpPr>
            <a:spLocks noGrp="1"/>
          </p:cNvSpPr>
          <p:nvPr>
            <p:ph type="body" idx="1"/>
          </p:nvPr>
        </p:nvSpPr>
        <p:spPr>
          <a:xfrm>
            <a:off x="457200" y="1600200"/>
            <a:ext cx="8229600" cy="4712110"/>
          </a:xfrm>
        </p:spPr>
        <p:txBody>
          <a:bodyPr/>
          <a:lstStyle/>
          <a:p>
            <a:pPr eaLnBrk="1" hangingPunct="1"/>
            <a:r>
              <a:rPr lang="en-US" sz="2000" b="1" dirty="0">
                <a:latin typeface="+mn-lt"/>
                <a:cs typeface="Arial" charset="0"/>
              </a:rPr>
              <a:t>Agricultural Hearth</a:t>
            </a:r>
          </a:p>
          <a:p>
            <a:pPr lvl="1" eaLnBrk="1" hangingPunct="1"/>
            <a:r>
              <a:rPr lang="en-US" sz="2000" b="1" dirty="0">
                <a:latin typeface="+mn-lt"/>
                <a:cs typeface="Arial" charset="0"/>
              </a:rPr>
              <a:t>Southwest Asia</a:t>
            </a:r>
            <a:r>
              <a:rPr lang="en-US" sz="2000" dirty="0">
                <a:latin typeface="+mn-lt"/>
                <a:cs typeface="Arial" charset="0"/>
              </a:rPr>
              <a:t>: Crops were domesticated in Southwest Asia around 10,000 years ago, where also many of the most important animal domestications first occurred.</a:t>
            </a:r>
          </a:p>
          <a:p>
            <a:pPr lvl="1" eaLnBrk="1" hangingPunct="1"/>
            <a:r>
              <a:rPr lang="en-US" sz="2000" b="1" dirty="0">
                <a:latin typeface="+mn-lt"/>
                <a:cs typeface="Arial" charset="0"/>
              </a:rPr>
              <a:t>East Asia</a:t>
            </a:r>
            <a:r>
              <a:rPr lang="en-US" sz="2000" dirty="0">
                <a:latin typeface="+mn-lt"/>
                <a:cs typeface="Arial" charset="0"/>
              </a:rPr>
              <a:t>: Rice is now thought to have been domesticated in East Asia more than 10,000 years.</a:t>
            </a:r>
          </a:p>
          <a:p>
            <a:pPr lvl="1" eaLnBrk="1" hangingPunct="1"/>
            <a:r>
              <a:rPr lang="en-US" sz="2000" b="1" dirty="0">
                <a:latin typeface="+mn-lt"/>
              </a:rPr>
              <a:t>Central and South Asia</a:t>
            </a:r>
            <a:r>
              <a:rPr lang="en-US" sz="2000" dirty="0">
                <a:latin typeface="+mn-lt"/>
              </a:rPr>
              <a:t>:</a:t>
            </a:r>
            <a:r>
              <a:rPr lang="en-US" sz="2000" b="1" dirty="0">
                <a:latin typeface="+mn-lt"/>
              </a:rPr>
              <a:t> </a:t>
            </a:r>
            <a:r>
              <a:rPr lang="en-US" sz="2000" dirty="0">
                <a:latin typeface="+mn-lt"/>
              </a:rPr>
              <a:t>Chickens are thought to have diffused from South Asia around 4,000 years ago. The horse was domesticated in Central Asia.</a:t>
            </a:r>
          </a:p>
          <a:p>
            <a:pPr lvl="1" eaLnBrk="1" hangingPunct="1"/>
            <a:r>
              <a:rPr lang="en-US" sz="2000" b="1" dirty="0">
                <a:latin typeface="+mn-lt"/>
              </a:rPr>
              <a:t>Sub-Saharan Africa</a:t>
            </a:r>
            <a:r>
              <a:rPr lang="en-US" sz="2000" dirty="0">
                <a:latin typeface="+mn-lt"/>
              </a:rPr>
              <a:t>:</a:t>
            </a:r>
            <a:r>
              <a:rPr lang="en-US" sz="2000" b="1" dirty="0">
                <a:latin typeface="+mn-lt"/>
              </a:rPr>
              <a:t> </a:t>
            </a:r>
            <a:r>
              <a:rPr lang="en-US" sz="2000" dirty="0">
                <a:latin typeface="+mn-lt"/>
              </a:rPr>
              <a:t>Sorghum was domesticated in central Africa around 8,000 years ago. Yams may have been domesticated even earlier.</a:t>
            </a:r>
          </a:p>
          <a:p>
            <a:pPr lvl="1" eaLnBrk="1" hangingPunct="1"/>
            <a:r>
              <a:rPr lang="en-US" sz="2000" b="1" dirty="0">
                <a:latin typeface="+mn-lt"/>
                <a:cs typeface="Arial" charset="0"/>
              </a:rPr>
              <a:t>Latin America</a:t>
            </a:r>
            <a:r>
              <a:rPr lang="en-US" sz="2000" dirty="0">
                <a:latin typeface="+mn-lt"/>
                <a:cs typeface="Arial" charset="0"/>
              </a:rPr>
              <a:t>: Beans, cotton, potatoes, and corn were domesticated in Latin America</a:t>
            </a:r>
            <a:r>
              <a:rPr lang="en-US" sz="2000" dirty="0" smtClean="0">
                <a:latin typeface="+mn-lt"/>
                <a:cs typeface="Arial" charset="0"/>
              </a:rPr>
              <a:t>.</a:t>
            </a:r>
            <a:endParaRPr lang="en-US" sz="2000" dirty="0">
              <a:latin typeface="+mn-lt"/>
              <a:cs typeface="Arial" charset="0"/>
            </a:endParaRPr>
          </a:p>
        </p:txBody>
      </p:sp>
    </p:spTree>
    <p:extLst>
      <p:ext uri="{BB962C8B-B14F-4D97-AF65-F5344CB8AC3E}">
        <p14:creationId xmlns:p14="http://schemas.microsoft.com/office/powerpoint/2010/main" val="239181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047704" cy="1097279"/>
          </a:xfrm>
        </p:spPr>
        <p:txBody>
          <a:bodyPr/>
          <a:lstStyle/>
          <a:p>
            <a:r>
              <a:rPr lang="en-US" dirty="0">
                <a:latin typeface="Times New Roman" panose="02020603050405020304" pitchFamily="18" charset="0"/>
                <a:cs typeface="Times New Roman" panose="02020603050405020304" pitchFamily="18" charset="0"/>
              </a:rPr>
              <a:t>9.2 Subsistence &amp; Commercial </a:t>
            </a:r>
            <a:r>
              <a:rPr lang="en-US" dirty="0" smtClean="0">
                <a:latin typeface="Times New Roman" panose="02020603050405020304" pitchFamily="18" charset="0"/>
                <a:cs typeface="Times New Roman" panose="02020603050405020304" pitchFamily="18" charset="0"/>
              </a:rPr>
              <a:t>Agriculture </a:t>
            </a:r>
            <a:r>
              <a:rPr lang="en-US" sz="2000" b="0" dirty="0" smtClean="0">
                <a:latin typeface="Times New Roman" panose="02020603050405020304" pitchFamily="18" charset="0"/>
                <a:cs typeface="Times New Roman" panose="02020603050405020304" pitchFamily="18" charset="0"/>
              </a:rPr>
              <a:t>(1 of 3)</a:t>
            </a:r>
            <a:endParaRPr lang="en-US" sz="20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3878826" cy="4712110"/>
          </a:xfrm>
        </p:spPr>
        <p:txBody>
          <a:bodyPr/>
          <a:lstStyle/>
          <a:p>
            <a:pPr eaLnBrk="1" hangingPunct="1"/>
            <a:r>
              <a:rPr lang="en-US" sz="2400" b="1" dirty="0">
                <a:latin typeface="+mn-lt"/>
                <a:cs typeface="Arial" charset="0"/>
              </a:rPr>
              <a:t>Subsistence agriculture</a:t>
            </a:r>
            <a:r>
              <a:rPr lang="en-US" sz="2400" dirty="0">
                <a:latin typeface="+mn-lt"/>
                <a:cs typeface="Arial" charset="0"/>
              </a:rPr>
              <a:t>, found in developing countries, is the production of food primarily for consumption by the farmer’s family.</a:t>
            </a:r>
          </a:p>
          <a:p>
            <a:r>
              <a:rPr lang="en-US" sz="2400" b="1" dirty="0">
                <a:latin typeface="+mn-lt"/>
              </a:rPr>
              <a:t>Commercial agriculture</a:t>
            </a:r>
            <a:r>
              <a:rPr lang="en-US" sz="2400" dirty="0">
                <a:latin typeface="+mn-lt"/>
              </a:rPr>
              <a:t>, found in developed countries, is the production of food primarily for sale off the farm</a:t>
            </a:r>
            <a:r>
              <a:rPr lang="en-US" sz="2400" dirty="0" smtClean="0">
                <a:latin typeface="+mn-lt"/>
              </a:rPr>
              <a:t>.</a:t>
            </a:r>
            <a:endParaRPr lang="en-US" sz="2400" dirty="0">
              <a:latin typeface="+mn-lt"/>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621"/>
          <a:stretch/>
        </p:blipFill>
        <p:spPr>
          <a:xfrm>
            <a:off x="4628544" y="1766812"/>
            <a:ext cx="3876359" cy="4378886"/>
          </a:xfrm>
          <a:prstGeom prst="rect">
            <a:avLst/>
          </a:prstGeom>
        </p:spPr>
      </p:pic>
    </p:spTree>
    <p:extLst>
      <p:ext uri="{BB962C8B-B14F-4D97-AF65-F5344CB8AC3E}">
        <p14:creationId xmlns:p14="http://schemas.microsoft.com/office/powerpoint/2010/main" val="20638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939548" cy="1097279"/>
          </a:xfrm>
        </p:spPr>
        <p:txBody>
          <a:bodyPr/>
          <a:lstStyle/>
          <a:p>
            <a:r>
              <a:rPr lang="en-US" dirty="0">
                <a:latin typeface="Times New Roman" panose="02020603050405020304" pitchFamily="18" charset="0"/>
                <a:cs typeface="Times New Roman" panose="02020603050405020304" pitchFamily="18" charset="0"/>
              </a:rPr>
              <a:t>9.2 Subsistence &amp; Commercial Agriculture </a:t>
            </a:r>
            <a:r>
              <a:rPr lang="en-US" sz="2000" b="0" dirty="0" smtClean="0">
                <a:latin typeface="Times New Roman" panose="02020603050405020304" pitchFamily="18" charset="0"/>
                <a:cs typeface="Times New Roman" panose="02020603050405020304" pitchFamily="18" charset="0"/>
              </a:rPr>
              <a:t>(2 </a:t>
            </a:r>
            <a:r>
              <a:rPr lang="en-US" sz="2000" b="0" dirty="0">
                <a:latin typeface="Times New Roman" panose="02020603050405020304" pitchFamily="18" charset="0"/>
                <a:cs typeface="Times New Roman" panose="02020603050405020304" pitchFamily="18" charset="0"/>
              </a:rPr>
              <a:t>of </a:t>
            </a:r>
            <a:r>
              <a:rPr lang="en-US" sz="2000" b="0" dirty="0" smtClean="0">
                <a:latin typeface="Times New Roman" panose="02020603050405020304" pitchFamily="18" charset="0"/>
                <a:cs typeface="Times New Roman" panose="02020603050405020304" pitchFamily="18" charset="0"/>
              </a:rPr>
              <a:t>3)</a:t>
            </a:r>
            <a:endParaRPr lang="en-US" sz="2000" dirty="0"/>
          </a:p>
        </p:txBody>
      </p:sp>
      <p:sp>
        <p:nvSpPr>
          <p:cNvPr id="3" name="Text Placeholder 2"/>
          <p:cNvSpPr>
            <a:spLocks noGrp="1"/>
          </p:cNvSpPr>
          <p:nvPr>
            <p:ph type="body" idx="1"/>
          </p:nvPr>
        </p:nvSpPr>
        <p:spPr>
          <a:xfrm>
            <a:off x="457200" y="1600200"/>
            <a:ext cx="4085924" cy="4559968"/>
          </a:xfrm>
        </p:spPr>
        <p:txBody>
          <a:bodyPr/>
          <a:lstStyle/>
          <a:p>
            <a:pPr eaLnBrk="1" hangingPunct="1"/>
            <a:r>
              <a:rPr lang="en-US" sz="2000" dirty="0">
                <a:latin typeface="+mn-lt"/>
              </a:rPr>
              <a:t>Farmers: Fewer Grow More</a:t>
            </a:r>
          </a:p>
          <a:p>
            <a:pPr lvl="1" eaLnBrk="1" hangingPunct="1"/>
            <a:r>
              <a:rPr lang="en-US" sz="2000" dirty="0">
                <a:latin typeface="+mn-lt"/>
              </a:rPr>
              <a:t>In developed countries, around 3 percent of workers are engaged directly in farming, compared to around 42 percent in developing countries.</a:t>
            </a:r>
          </a:p>
          <a:p>
            <a:pPr lvl="1" eaLnBrk="1" hangingPunct="1"/>
            <a:r>
              <a:rPr lang="en-US" sz="2000" dirty="0">
                <a:latin typeface="+mn-lt"/>
              </a:rPr>
              <a:t>Although farmers account for only 1 percent of U.S. jobs, 10 percent of U.S. jobs are in other elements of the food industry, primarily in restaurants and supermarkets</a:t>
            </a:r>
            <a:r>
              <a:rPr lang="en-US" sz="2000" dirty="0" smtClean="0">
                <a:latin typeface="+mn-lt"/>
              </a:rPr>
              <a:t>.</a:t>
            </a:r>
            <a:endParaRPr lang="en-US" sz="2000" dirty="0">
              <a:latin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717"/>
          <a:stretch/>
        </p:blipFill>
        <p:spPr>
          <a:xfrm>
            <a:off x="4701685" y="1875239"/>
            <a:ext cx="3848101" cy="203173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521"/>
          <a:stretch/>
        </p:blipFill>
        <p:spPr>
          <a:xfrm>
            <a:off x="4980545" y="4024946"/>
            <a:ext cx="3290380" cy="2135222"/>
          </a:xfrm>
          <a:prstGeom prst="rect">
            <a:avLst/>
          </a:prstGeom>
        </p:spPr>
      </p:pic>
    </p:spTree>
    <p:extLst>
      <p:ext uri="{BB962C8B-B14F-4D97-AF65-F5344CB8AC3E}">
        <p14:creationId xmlns:p14="http://schemas.microsoft.com/office/powerpoint/2010/main" val="4063159135"/>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9305</TotalTime>
  <Words>4437</Words>
  <Application>Microsoft Office PowerPoint</Application>
  <PresentationFormat>On-screen Show (4:3)</PresentationFormat>
  <Paragraphs>346</Paragraphs>
  <Slides>54</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ＭＳ Ｐゴシック</vt:lpstr>
      <vt:lpstr>Arial</vt:lpstr>
      <vt:lpstr>Noto Sans Symbols</vt:lpstr>
      <vt:lpstr>Times New Roman</vt:lpstr>
      <vt:lpstr>Verdana</vt:lpstr>
      <vt:lpstr>508 Lecture</vt:lpstr>
      <vt:lpstr>1_508 Lecture</vt:lpstr>
      <vt:lpstr>Contemporary Human Geography</vt:lpstr>
      <vt:lpstr>Chapter 9 Key Issues</vt:lpstr>
      <vt:lpstr>9.1 Origin of Agriculture (1 of 5)</vt:lpstr>
      <vt:lpstr>9.1 Origin of Agriculture (2 of 5)</vt:lpstr>
      <vt:lpstr>9.1 Origin of Agriculture (3 of 5)</vt:lpstr>
      <vt:lpstr>9.1 Origin of Agriculture (4 of 5)</vt:lpstr>
      <vt:lpstr>9.1 Origin of Agriculture (5 of 5)</vt:lpstr>
      <vt:lpstr>9.2 Subsistence &amp; Commercial Agriculture (1 of 3)</vt:lpstr>
      <vt:lpstr>9.2 Subsistence &amp; Commercial Agriculture (2 of 3)</vt:lpstr>
      <vt:lpstr>9.2 Subsistence &amp; Commercial Agriculture (3 of 3)</vt:lpstr>
      <vt:lpstr>9.3 Diet (1 of 3)</vt:lpstr>
      <vt:lpstr>9.3 Diet (2 of 3)</vt:lpstr>
      <vt:lpstr>9.3 Diet (3 of 3)</vt:lpstr>
      <vt:lpstr>9.4 Food Security (1 of 4)</vt:lpstr>
      <vt:lpstr>9.4 Food Security (2 of 4)</vt:lpstr>
      <vt:lpstr>9.4 Food Security (3 of 4)</vt:lpstr>
      <vt:lpstr>9.4 Food Security (4 of 4)</vt:lpstr>
      <vt:lpstr>9.5 Agricultural Regions (1 of 5)</vt:lpstr>
      <vt:lpstr>9.5 Agricultural Regions (2 of 5)</vt:lpstr>
      <vt:lpstr>9.5 Agricultural Regions (3 of 5)</vt:lpstr>
      <vt:lpstr>9.5 Agricultural Regions (4 of 5)</vt:lpstr>
      <vt:lpstr>9.5 Agricultural Regions (5 of 5)</vt:lpstr>
      <vt:lpstr>9.6 Agriculture in Developing Regions (1 of 6)</vt:lpstr>
      <vt:lpstr>9.6 Agriculture in Developing Regions (2 of 6)</vt:lpstr>
      <vt:lpstr>9.6 Agriculture in Developing Regions (3 of 6)</vt:lpstr>
      <vt:lpstr>9.6 Agriculture in Developing Regions (4 of 6)</vt:lpstr>
      <vt:lpstr>9.6 Agriculture in Developing Regions (5 of 6)</vt:lpstr>
      <vt:lpstr>9.6 Agriculture in Developing Regions (6 of 6)</vt:lpstr>
      <vt:lpstr>9.7 Fishing (1 of 4)</vt:lpstr>
      <vt:lpstr>9.7 Fishing (2 of 4)</vt:lpstr>
      <vt:lpstr>9.7 Fishing (3 of 4)</vt:lpstr>
      <vt:lpstr>9.7 Fishing (4 of 4)</vt:lpstr>
      <vt:lpstr>9.8 Agriculture in Developed Regions (1 of 8)</vt:lpstr>
      <vt:lpstr>9.8 Agriculture in Developed Regions (2 of 8)</vt:lpstr>
      <vt:lpstr>9.8 Agriculture in Developed Regions (3 of 8)</vt:lpstr>
      <vt:lpstr>9.8 Agriculture in Developed Regions (4 of 8)</vt:lpstr>
      <vt:lpstr>9.8 Agriculture in Developed Regions (5 of 8)</vt:lpstr>
      <vt:lpstr>9.8 Agriculture in Developed Regions (6 of 8)</vt:lpstr>
      <vt:lpstr>9.8 Agriculture in Developed Regions (7 of 8)</vt:lpstr>
      <vt:lpstr>9.8 Agriculture in Developed Regions (8 of 8)</vt:lpstr>
      <vt:lpstr>9.9 Trade in Food &amp; Agriculture (1 of 5)</vt:lpstr>
      <vt:lpstr>9.9 Trade in Food &amp; Agriculture (2 of 5)</vt:lpstr>
      <vt:lpstr>9.9 Trade in Food &amp; Agriculture (3 of 5)</vt:lpstr>
      <vt:lpstr>9.9 Trade in Food &amp; Agriculture (4 of 5)</vt:lpstr>
      <vt:lpstr>9.9 Trade in Food &amp; Agriculture (5 of 5)</vt:lpstr>
      <vt:lpstr>9.10 Agricultural Productivity (1 of 4)</vt:lpstr>
      <vt:lpstr>9.10 Agricultural Productivity (2 of 4)</vt:lpstr>
      <vt:lpstr>9.10 Agricultural Productivity (3 of 4)</vt:lpstr>
      <vt:lpstr>9.10 Agricultural Productivity (4 of 4)</vt:lpstr>
      <vt:lpstr>9.11 Biotechnology &amp; Sustainability (1 of 3)</vt:lpstr>
      <vt:lpstr>9.11 Biotechnology &amp; Sustainability (2 of 3)</vt:lpstr>
      <vt:lpstr>9.11 Biotechnology &amp; Sustainability (3 of 3)</vt:lpstr>
      <vt:lpstr>Review Summary (1 of 2)</vt:lpstr>
      <vt:lpstr>Review Summary (2 of 2)</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Human Geography, Fourth Edition</dc:title>
  <dc:subject>Academic Science</dc:subject>
  <dc:creator>Rubenstein</dc:creator>
  <cp:keywords>Contemporary Human Geography</cp:keywords>
  <cp:lastModifiedBy>Bhakta D. Bosworth</cp:lastModifiedBy>
  <cp:revision>1111</cp:revision>
  <dcterms:modified xsi:type="dcterms:W3CDTF">2020-03-05T13:17:31Z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