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48"/>
  </p:notesMasterIdLst>
  <p:handoutMasterIdLst>
    <p:handoutMasterId r:id="rId49"/>
  </p:handoutMasterIdLst>
  <p:sldIdLst>
    <p:sldId id="350" r:id="rId3"/>
    <p:sldId id="351" r:id="rId4"/>
    <p:sldId id="352" r:id="rId5"/>
    <p:sldId id="353"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2" r:id="rId45"/>
    <p:sldId id="393" r:id="rId46"/>
    <p:sldId id="305"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6395" autoAdjust="0"/>
  </p:normalViewPr>
  <p:slideViewPr>
    <p:cSldViewPr snapToGrid="0" snapToObjects="1">
      <p:cViewPr varScale="1">
        <p:scale>
          <a:sx n="111" d="100"/>
          <a:sy n="111" d="100"/>
        </p:scale>
        <p:origin x="1578" y="114"/>
      </p:cViewPr>
      <p:guideLst>
        <p:guide orient="horz" pos="2160"/>
        <p:guide pos="2880"/>
      </p:guideLst>
    </p:cSldViewPr>
  </p:slideViewPr>
  <p:outlineViewPr>
    <p:cViewPr>
      <p:scale>
        <a:sx n="50" d="100"/>
        <a:sy n="50" d="100"/>
      </p:scale>
      <p:origin x="0" y="-5553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19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mn-lt"/>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mn-lt"/>
                <a:ea typeface="Arial"/>
                <a:cs typeface="Arial"/>
                <a:sym typeface="Arial"/>
              </a:rPr>
              <a:t>1) MathType Plugin</a:t>
            </a:r>
          </a:p>
          <a:p>
            <a:r>
              <a:rPr lang="en-US" sz="1200" b="0" i="0" u="none" strike="noStrike" kern="1200" cap="none" dirty="0" smtClean="0">
                <a:solidFill>
                  <a:schemeClr val="dk1"/>
                </a:solidFill>
                <a:latin typeface="+mn-lt"/>
                <a:ea typeface="Arial"/>
                <a:cs typeface="Arial"/>
                <a:sym typeface="Arial"/>
              </a:rPr>
              <a:t>2) Math Player (free versions available)</a:t>
            </a:r>
          </a:p>
          <a:p>
            <a:r>
              <a:rPr lang="en-US" sz="1200" b="0" i="0" u="none" strike="noStrike" kern="1200" cap="none" dirty="0" smtClean="0">
                <a:solidFill>
                  <a:schemeClr val="dk1"/>
                </a:solidFill>
                <a:latin typeface="+mn-lt"/>
                <a:ea typeface="Arial"/>
                <a:cs typeface="Arial"/>
                <a:sym typeface="Arial"/>
              </a:rPr>
              <a:t>3) NVDA Reader (free versions available)</a:t>
            </a:r>
            <a:endParaRPr lang="en-US" dirty="0" smtClean="0">
              <a:latin typeface="+mn-l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911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10.3.5 PUPIL/TEACHER RATIO, PRIMARY SCHOOL</a:t>
            </a:r>
          </a:p>
          <a:p>
            <a:endParaRPr lang="en-US" sz="1200" b="0" i="0" u="none" strike="noStrike" kern="1200" cap="none" baseline="0" dirty="0" smtClean="0">
              <a:solidFill>
                <a:schemeClr val="dk1"/>
              </a:solidFill>
              <a:latin typeface="Arial"/>
              <a:cs typeface="Arial"/>
              <a:sym typeface="Arial"/>
            </a:endParaRPr>
          </a:p>
          <a:p>
            <a:r>
              <a:rPr lang="en-US" dirty="0" smtClean="0"/>
              <a:t>Figure </a:t>
            </a:r>
            <a:r>
              <a:rPr lang="en-US" sz="1200" b="0" i="0" u="none" strike="noStrike" kern="1200" cap="none" baseline="0" dirty="0" smtClean="0">
                <a:solidFill>
                  <a:schemeClr val="dk1"/>
                </a:solidFill>
                <a:latin typeface="Arial"/>
                <a:ea typeface="Arial"/>
                <a:cs typeface="Arial"/>
                <a:sym typeface="Arial"/>
              </a:rPr>
              <a:t>10.3.6 LITERACY RATE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278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10.4.1 INEQUALITY-ADJUSTED HDI</a:t>
            </a:r>
          </a:p>
          <a:p>
            <a:r>
              <a:rPr lang="en-US" sz="1200" b="0" i="0" u="none" strike="noStrike" kern="1200" cap="none" baseline="0" dirty="0" smtClean="0">
                <a:solidFill>
                  <a:schemeClr val="dk1"/>
                </a:solidFill>
                <a:latin typeface="Arial"/>
                <a:ea typeface="Arial"/>
                <a:cs typeface="Arial"/>
                <a:sym typeface="Arial"/>
              </a:rPr>
              <a:t>The lower the score, the greater the inequality. Europe has the highest score, hence the least inequality. South Asia and sub-Saharan Africa have the lowest scores and therefore the greatest degree of inequality.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591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10.4.2 WIDENING INEQUALITY IN THE U.S. AND U.K.</a:t>
            </a:r>
          </a:p>
          <a:p>
            <a:r>
              <a:rPr lang="en-US" sz="1200" b="0" i="0" u="none" strike="noStrike" kern="1200" cap="none" baseline="0" dirty="0" smtClean="0">
                <a:solidFill>
                  <a:schemeClr val="dk1"/>
                </a:solidFill>
                <a:latin typeface="Arial"/>
                <a:ea typeface="Arial"/>
                <a:cs typeface="Arial"/>
                <a:sym typeface="Arial"/>
              </a:rPr>
              <a:t>The share of total national income received by the richest 1 percent declined in the United States and the United Kingdom for most of the twentieth century but has increased in recent decades.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1692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10.4.3 INEQUALITY WITHIN TURKEY</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10.4.4 INEQUALITY WITHIN BRAZIL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045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10.5.2 GENDER-RELATED DEVELOPMENT INDEX</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286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10.5.3 GENDER INEQUALITY INDEX</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074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10.5.5 ADOLESCENT FERTILITY RATE</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ea typeface="Arial"/>
                <a:cs typeface="Arial"/>
                <a:sym typeface="Arial"/>
              </a:rPr>
              <a:t>Figure 10.5.6 CHILD CARE: DEVELOPED COUNTRY</a:t>
            </a:r>
          </a:p>
          <a:p>
            <a:r>
              <a:rPr lang="en-US" sz="1200" b="0" i="0" u="none" strike="noStrike" kern="1200" cap="none" baseline="0" dirty="0" smtClean="0">
                <a:solidFill>
                  <a:schemeClr val="dk1"/>
                </a:solidFill>
                <a:latin typeface="Arial"/>
                <a:ea typeface="Arial"/>
                <a:cs typeface="Arial"/>
                <a:sym typeface="Arial"/>
              </a:rPr>
              <a:t>Nursery school children wear high visibility jackets as they are escorted on a walk, London, United Kingdom.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72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10.6.1 WOMEN IN THE NATIONAL LEGISLATURE</a:t>
            </a:r>
          </a:p>
          <a:p>
            <a:r>
              <a:rPr lang="en-US" sz="1200" b="0" i="0" u="none" strike="noStrike" kern="1200" cap="none" baseline="0" dirty="0" smtClean="0">
                <a:solidFill>
                  <a:schemeClr val="dk1"/>
                </a:solidFill>
                <a:latin typeface="Arial"/>
                <a:ea typeface="Arial"/>
                <a:cs typeface="Arial"/>
                <a:sym typeface="Arial"/>
              </a:rPr>
              <a:t>The highest percentages are in Europe, and the lowest are in Southwest Asia and North Africa.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8114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10.6.2 GENDER DIFFERENCES IN SECONDARY SCHOOL</a:t>
            </a:r>
          </a:p>
          <a:p>
            <a:r>
              <a:rPr lang="en-US" sz="1200" b="0" i="0" u="none" strike="noStrike" kern="1200" cap="none" baseline="0" dirty="0" smtClean="0">
                <a:solidFill>
                  <a:schemeClr val="dk1"/>
                </a:solidFill>
                <a:latin typeface="Arial"/>
                <a:ea typeface="Arial"/>
                <a:cs typeface="Arial"/>
                <a:sym typeface="Arial"/>
              </a:rPr>
              <a:t>A figure above 1.00 means that more girls than boys have some secondary school.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6778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10.6.2 GENDER DIFFERENCES IN SECONDARY SCHOOL</a:t>
            </a:r>
          </a:p>
          <a:p>
            <a:r>
              <a:rPr lang="en-US" sz="1200" b="0" i="0" u="none" strike="noStrike" kern="1200" cap="none" baseline="0" dirty="0" smtClean="0">
                <a:solidFill>
                  <a:schemeClr val="dk1"/>
                </a:solidFill>
                <a:latin typeface="Arial"/>
                <a:ea typeface="Arial"/>
                <a:cs typeface="Arial"/>
                <a:sym typeface="Arial"/>
              </a:rPr>
              <a:t>A figure above 1.00 means that more girls than boys have some secondary school.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684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10.1.1 A DEVELOPING COUNTRY: BOLIVIA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1690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10.7.1 SELFSUFFICIENCY IN INDIA: BUREAUCRACY</a:t>
            </a:r>
          </a:p>
          <a:p>
            <a:r>
              <a:rPr lang="en-US" sz="1200" b="0" i="0" u="none" strike="noStrike" kern="1200" cap="none" baseline="0" dirty="0" smtClean="0">
                <a:solidFill>
                  <a:schemeClr val="dk1"/>
                </a:solidFill>
                <a:latin typeface="Arial"/>
                <a:ea typeface="Arial"/>
                <a:cs typeface="Arial"/>
                <a:sym typeface="Arial"/>
              </a:rPr>
              <a:t>Bureaucrats lacking office space work on the sidewalk in Delhi.</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549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10.7.1 SELFSUFFICIENCY IN INDIA: BUREAUCRACY</a:t>
            </a:r>
          </a:p>
          <a:p>
            <a:r>
              <a:rPr lang="en-US" sz="1200" b="0" i="0" u="none" strike="noStrike" kern="1200" cap="none" baseline="0" dirty="0" smtClean="0">
                <a:solidFill>
                  <a:schemeClr val="dk1"/>
                </a:solidFill>
                <a:latin typeface="Arial"/>
                <a:ea typeface="Arial"/>
                <a:cs typeface="Arial"/>
                <a:sym typeface="Arial"/>
              </a:rPr>
              <a:t>Bureaucrats lacking office space work on the sidewalk in Delhi.</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10.7.2 SELF-SUFFICIENCY IN INDIA: INEFFICIENCY</a:t>
            </a:r>
          </a:p>
          <a:p>
            <a:r>
              <a:rPr lang="en-US" sz="1200" b="0" i="0" u="none" strike="noStrike" kern="1200" cap="none" baseline="0" dirty="0" smtClean="0">
                <a:solidFill>
                  <a:schemeClr val="dk1"/>
                </a:solidFill>
                <a:latin typeface="Arial"/>
                <a:ea typeface="Arial"/>
                <a:cs typeface="Arial"/>
                <a:sym typeface="Arial"/>
              </a:rPr>
              <a:t>Textile manufacturing, Delhi.</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243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10.8.1 INTERNATIONAL TRADE AS A PERCENTAGE OF INCOME</a:t>
            </a:r>
          </a:p>
          <a:p>
            <a:endParaRPr lang="en-US" sz="1200" b="0" i="0" u="none" strike="noStrike" kern="1200" cap="none" baseline="0" dirty="0" smtClean="0">
              <a:solidFill>
                <a:schemeClr val="dk1"/>
              </a:solidFill>
              <a:latin typeface="Arial"/>
              <a:cs typeface="Arial"/>
              <a:sym typeface="Arial"/>
            </a:endParaRPr>
          </a:p>
          <a:p>
            <a:r>
              <a:rPr lang="sv-SE" sz="1200" b="0" i="0" u="none" strike="noStrike" kern="1200" cap="none" baseline="0" dirty="0" smtClean="0">
                <a:solidFill>
                  <a:schemeClr val="dk1"/>
                </a:solidFill>
                <a:latin typeface="Arial"/>
                <a:ea typeface="Arial"/>
                <a:cs typeface="Arial"/>
                <a:sym typeface="Arial"/>
              </a:rPr>
              <a:t>Figure 10.8.2 INTERNATIONAL TRADE: HONG KONG</a:t>
            </a:r>
          </a:p>
          <a:p>
            <a:r>
              <a:rPr lang="en-US" sz="1200" b="0" i="0" u="none" strike="noStrike" kern="1200" cap="none" baseline="0" dirty="0" smtClean="0">
                <a:solidFill>
                  <a:schemeClr val="dk1"/>
                </a:solidFill>
                <a:latin typeface="Arial"/>
                <a:ea typeface="Arial"/>
                <a:cs typeface="Arial"/>
                <a:sym typeface="Arial"/>
              </a:rPr>
              <a:t>The world’s fifth busiest port.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837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10.8.3 GDP PER CAPITA CHANGE IN INDIA</a:t>
            </a:r>
          </a:p>
          <a:p>
            <a:r>
              <a:rPr lang="en-US" sz="1200" b="0" i="0" u="none" strike="noStrike" kern="1200" cap="none" baseline="0" dirty="0" smtClean="0">
                <a:solidFill>
                  <a:schemeClr val="dk1"/>
                </a:solidFill>
                <a:latin typeface="Arial"/>
                <a:ea typeface="Arial"/>
                <a:cs typeface="Arial"/>
                <a:sym typeface="Arial"/>
              </a:rPr>
              <a:t>The graph shows the percentage change in GDP from the previous year.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672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10.8.4 SOUTH KOREAN FARMERS </a:t>
            </a:r>
            <a:r>
              <a:rPr lang="en-US" sz="1200" b="0" i="0" u="none" strike="noStrike" kern="1200" cap="none" baseline="0" dirty="0" smtClean="0">
                <a:solidFill>
                  <a:schemeClr val="dk1"/>
                </a:solidFill>
                <a:latin typeface="Arial"/>
                <a:ea typeface="Arial"/>
                <a:cs typeface="Arial"/>
                <a:sym typeface="Arial"/>
              </a:rPr>
              <a:t>PROTEST </a:t>
            </a:r>
            <a:r>
              <a:rPr lang="en-US" sz="1200" b="0" i="0" u="none" strike="noStrike" kern="1200" cap="none" baseline="0" dirty="0" smtClean="0">
                <a:solidFill>
                  <a:schemeClr val="dk1"/>
                </a:solidFill>
                <a:latin typeface="Arial"/>
                <a:ea typeface="Arial"/>
                <a:cs typeface="Arial"/>
                <a:sym typeface="Arial"/>
              </a:rPr>
              <a:t>AGAINST THE WTO</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3015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10.9.1 GROWTH IN FDI </a:t>
            </a:r>
          </a:p>
          <a:p>
            <a:r>
              <a:rPr lang="en-US" sz="1200" b="0" i="0" u="none" strike="noStrike" kern="1200" cap="none" baseline="0" dirty="0" smtClean="0">
                <a:solidFill>
                  <a:schemeClr val="dk1"/>
                </a:solidFill>
                <a:latin typeface="Arial"/>
                <a:ea typeface="Arial"/>
                <a:cs typeface="Arial"/>
                <a:sym typeface="Arial"/>
              </a:rPr>
              <a:t>East Asia and Latin America have received the most FDI.</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ea typeface="Arial"/>
                <a:cs typeface="Arial"/>
                <a:sym typeface="Arial"/>
              </a:rPr>
              <a:t>Figure 10.9.2 SOURCES AND DESTINATIONS OF FDI</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0155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10.9.3 MICROFINANCE</a:t>
            </a:r>
          </a:p>
          <a:p>
            <a:r>
              <a:rPr lang="en-US" sz="1200" b="0" i="0" u="none" strike="noStrike" kern="1200" cap="none" baseline="0" dirty="0" smtClean="0">
                <a:solidFill>
                  <a:schemeClr val="dk1"/>
                </a:solidFill>
                <a:latin typeface="Arial"/>
                <a:ea typeface="Arial"/>
                <a:cs typeface="Arial"/>
                <a:sym typeface="Arial"/>
              </a:rPr>
              <a:t>The Peermade Development Society, Kerala, India, makes microloans to women trying to start small businesses.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6287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10.9.4 WORLD BANK LOANS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2014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10.9.5 DEBT AS PERCENTAGE OF GNI</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0370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10.10.1 FAIR TRADE COFFEE BEANS, LAOS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406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10.1.2 HUMAN DEVELOPMENT INDEX (HDI)</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9670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10.10.2 FAIR TRADE MACADAMIA NUTS, KENYA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608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10.10.3 FAIR TRADE TEXTILE FACTORY, TIRUPPUR, INDIA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8367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10.10.4 SHOP SELLING FAIR TRADE PRODUCTS, CANTERBURY, UNITED KINGDOM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3124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10.11.1 CHANGE IN HDI</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ea typeface="Arial"/>
                <a:cs typeface="Arial"/>
                <a:sym typeface="Arial"/>
              </a:rPr>
              <a:t>Figure 10.11.2 HDI CHANGE BY REGION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1266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10.11.4 UN SUSTAINABLE DEVELOPMENT GOALS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9431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10.1.3 DEVELOPMENT REGIONS</a:t>
            </a:r>
          </a:p>
          <a:p>
            <a:r>
              <a:rPr lang="en-US" sz="1200" b="0" i="0" u="none" strike="noStrike" kern="1200" cap="none" baseline="0" dirty="0" smtClean="0">
                <a:solidFill>
                  <a:schemeClr val="dk1"/>
                </a:solidFill>
                <a:latin typeface="Arial"/>
                <a:ea typeface="Arial"/>
                <a:cs typeface="Arial"/>
                <a:sym typeface="Arial"/>
              </a:rPr>
              <a:t>The nine world regions are shown with their regional HDI score.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290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10.2.1 INCOME</a:t>
            </a:r>
          </a:p>
          <a:p>
            <a:r>
              <a:rPr lang="en-US" sz="1200" b="0" i="0" u="none" strike="noStrike" kern="1200" cap="none" baseline="0" dirty="0" smtClean="0">
                <a:solidFill>
                  <a:schemeClr val="dk1"/>
                </a:solidFill>
                <a:latin typeface="Arial"/>
                <a:ea typeface="Arial"/>
                <a:cs typeface="Arial"/>
                <a:sym typeface="Arial"/>
              </a:rPr>
              <a:t>GNI per capita PPP is highest in developed countries. The lowest figures are in sub- Saharan Africa and South Asia.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540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10.2.2 ECONOMIC STRUCTURE</a:t>
            </a:r>
          </a:p>
          <a:p>
            <a:r>
              <a:rPr lang="en-US" sz="1200" b="0" i="0" u="none" strike="noStrike" kern="1200" cap="none" baseline="0" dirty="0" smtClean="0">
                <a:solidFill>
                  <a:schemeClr val="dk1"/>
                </a:solidFill>
                <a:latin typeface="Arial"/>
                <a:ea typeface="Arial"/>
                <a:cs typeface="Arial"/>
                <a:sym typeface="Arial"/>
              </a:rPr>
              <a:t>The graph shows the changing contribution to GNI by the three sectors of jobs.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725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10.3.1 MEDICAL SERVICES, DEVELOPED COUNTRY: FRANCE</a:t>
            </a:r>
          </a:p>
          <a:p>
            <a:endParaRPr lang="en-US" sz="1200" b="0" i="0" u="none" strike="noStrike" kern="1200" cap="none" baseline="0" dirty="0" smtClean="0">
              <a:solidFill>
                <a:schemeClr val="dk1"/>
              </a:solidFill>
              <a:latin typeface="Arial"/>
              <a:ea typeface="Arial"/>
              <a:cs typeface="Arial"/>
              <a:sym typeface="Arial"/>
            </a:endParaRPr>
          </a:p>
          <a:p>
            <a:r>
              <a:rPr lang="en-US" sz="1200" b="0" i="0" u="none" strike="noStrike" kern="1200" cap="none" baseline="0" dirty="0" smtClean="0">
                <a:solidFill>
                  <a:schemeClr val="dk1"/>
                </a:solidFill>
                <a:latin typeface="Arial"/>
                <a:ea typeface="Arial"/>
                <a:cs typeface="Arial"/>
                <a:sym typeface="Arial"/>
              </a:rPr>
              <a:t>Figure 10.3.2 MEDICAL SERVICES, DEVELOPING COUNTRY: UGANDA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39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10.3.3 LIFE EXPECTANCY AT BIRTH BY DEVELOPMENT REGION</a:t>
            </a:r>
          </a:p>
          <a:p>
            <a:r>
              <a:rPr lang="en-US" sz="1200" b="0" i="0" u="none" strike="noStrike" kern="1200" cap="none" baseline="0" dirty="0" smtClean="0">
                <a:solidFill>
                  <a:schemeClr val="dk1"/>
                </a:solidFill>
                <a:latin typeface="Arial"/>
                <a:ea typeface="Arial"/>
                <a:cs typeface="Arial"/>
                <a:sym typeface="Arial"/>
              </a:rPr>
              <a:t>The highest life expectancy among the nine development regions is in North America, and the lowest is in sub-Saharan Africa.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526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10.3.4 MEAN YEARS OF SCHOOLING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643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4">
            <a:alphaModFix/>
          </a:blip>
          <a:srcRect/>
          <a:stretch/>
        </p:blipFill>
        <p:spPr>
          <a:xfrm>
            <a:off x="443972" y="6429709"/>
            <a:ext cx="917999" cy="279914"/>
          </a:xfrm>
          <a:prstGeom prst="rect">
            <a:avLst/>
          </a:prstGeom>
          <a:noFill/>
          <a:ln>
            <a:noFill/>
          </a:ln>
        </p:spPr>
      </p:pic>
      <p:sp>
        <p:nvSpPr>
          <p:cNvPr id="16" name="Shape 16"/>
          <p:cNvSpPr txBox="1"/>
          <p:nvPr/>
        </p:nvSpPr>
        <p:spPr>
          <a:xfrm>
            <a:off x="1600200" y="6429344"/>
            <a:ext cx="7162799" cy="200054"/>
          </a:xfrm>
          <a:prstGeom prst="rect">
            <a:avLst/>
          </a:prstGeom>
          <a:noFill/>
          <a:ln>
            <a:noFill/>
          </a:ln>
        </p:spPr>
        <p:txBody>
          <a:bodyPr lIns="91425" tIns="45700" rIns="91425" bIns="45700" anchor="t" anchorCtr="0">
            <a:noAutofit/>
          </a:bodyP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2019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685"/>
            <a:ext cx="8229600" cy="645870"/>
          </a:xfrm>
        </p:spPr>
        <p:txBody>
          <a:bodyPr/>
          <a:lstStyle/>
          <a:p>
            <a:r>
              <a:rPr lang="en-US" dirty="0" smtClean="0"/>
              <a:t>Contemporary </a:t>
            </a:r>
            <a:r>
              <a:rPr lang="en-US" dirty="0"/>
              <a:t>Human Geography</a:t>
            </a:r>
          </a:p>
        </p:txBody>
      </p:sp>
      <p:sp>
        <p:nvSpPr>
          <p:cNvPr id="3" name="Text Placeholder 2"/>
          <p:cNvSpPr>
            <a:spLocks noGrp="1"/>
          </p:cNvSpPr>
          <p:nvPr>
            <p:ph type="body" idx="1"/>
          </p:nvPr>
        </p:nvSpPr>
        <p:spPr>
          <a:xfrm>
            <a:off x="457200" y="1121436"/>
            <a:ext cx="8229600" cy="444259"/>
          </a:xfrm>
        </p:spPr>
        <p:txBody>
          <a:bodyPr/>
          <a:lstStyle/>
          <a:p>
            <a:r>
              <a:rPr lang="en-US" dirty="0" smtClean="0">
                <a:latin typeface="+mn-lt"/>
              </a:rPr>
              <a:t>Fourth </a:t>
            </a:r>
            <a:r>
              <a:rPr lang="en-US" dirty="0">
                <a:latin typeface="+mn-lt"/>
              </a:rPr>
              <a:t>Edition</a:t>
            </a:r>
          </a:p>
        </p:txBody>
      </p:sp>
      <p:sp>
        <p:nvSpPr>
          <p:cNvPr id="4" name="Text Placeholder 3"/>
          <p:cNvSpPr>
            <a:spLocks noGrp="1"/>
          </p:cNvSpPr>
          <p:nvPr>
            <p:ph type="body" idx="2"/>
          </p:nvPr>
        </p:nvSpPr>
        <p:spPr>
          <a:xfrm>
            <a:off x="4977444" y="1989249"/>
            <a:ext cx="3450566" cy="1037048"/>
          </a:xfrm>
        </p:spPr>
        <p:txBody>
          <a:bodyPr/>
          <a:lstStyle/>
          <a:p>
            <a:pPr lvl="0" algn="ctr"/>
            <a:r>
              <a:rPr lang="en-US" b="1" dirty="0" smtClean="0">
                <a:latin typeface="+mn-lt"/>
              </a:rPr>
              <a:t>Chapter 10</a:t>
            </a:r>
            <a:endParaRPr lang="en-US" b="1" dirty="0">
              <a:latin typeface="+mn-lt"/>
            </a:endParaRPr>
          </a:p>
        </p:txBody>
      </p:sp>
      <p:sp>
        <p:nvSpPr>
          <p:cNvPr id="5" name="Text Placeholder 4"/>
          <p:cNvSpPr>
            <a:spLocks noGrp="1"/>
          </p:cNvSpPr>
          <p:nvPr>
            <p:ph type="body" idx="3"/>
          </p:nvPr>
        </p:nvSpPr>
        <p:spPr>
          <a:xfrm>
            <a:off x="4986070" y="3114141"/>
            <a:ext cx="3450566" cy="602738"/>
          </a:xfrm>
        </p:spPr>
        <p:txBody>
          <a:bodyPr/>
          <a:lstStyle/>
          <a:p>
            <a:pPr algn="ctr"/>
            <a:r>
              <a:rPr lang="en-US">
                <a:latin typeface="+mn-lt"/>
              </a:rPr>
              <a:t>Development</a:t>
            </a:r>
            <a:endParaRPr lang="en-US" dirty="0">
              <a:latin typeface="+mn-lt"/>
            </a:endParaRPr>
          </a:p>
        </p:txBody>
      </p:sp>
      <p:pic>
        <p:nvPicPr>
          <p:cNvPr id="7" name="Picture 6" descr="Front Cover: Contemporary Human Geography Four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60" y="1920241"/>
            <a:ext cx="3485730" cy="4324550"/>
          </a:xfrm>
          <a:prstGeom prst="rect">
            <a:avLst/>
          </a:prstGeom>
          <a:ln w="9525">
            <a:solidFill>
              <a:schemeClr val="tx1"/>
            </a:solidFill>
          </a:ln>
        </p:spPr>
      </p:pic>
      <p:sp>
        <p:nvSpPr>
          <p:cNvPr id="8" name="Content Placeholder 7"/>
          <p:cNvSpPr>
            <a:spLocks noGrp="1"/>
          </p:cNvSpPr>
          <p:nvPr>
            <p:ph sz="quarter" idx="14"/>
          </p:nvPr>
        </p:nvSpPr>
        <p:spPr>
          <a:xfrm>
            <a:off x="4518212" y="4856668"/>
            <a:ext cx="4324073" cy="1216328"/>
          </a:xfrm>
        </p:spPr>
        <p:txBody>
          <a:bodyPr/>
          <a:lstStyle/>
          <a:p>
            <a:pPr marL="0" algn="ctr"/>
            <a:r>
              <a:rPr lang="en-US" dirty="0">
                <a:latin typeface="+mn-lt"/>
              </a:rPr>
              <a:t>Lecture Presentation </a:t>
            </a:r>
            <a:r>
              <a:rPr lang="en-US" dirty="0" smtClean="0">
                <a:latin typeface="+mn-lt"/>
              </a:rPr>
              <a:t>by</a:t>
            </a:r>
            <a:endParaRPr lang="en-US" dirty="0">
              <a:latin typeface="+mn-lt"/>
            </a:endParaRPr>
          </a:p>
          <a:p>
            <a:pPr marL="0" algn="ctr"/>
            <a:r>
              <a:rPr lang="en-US" dirty="0">
                <a:solidFill>
                  <a:srgbClr val="000000"/>
                </a:solidFill>
                <a:latin typeface="+mn-lt"/>
              </a:rPr>
              <a:t>Neusa </a:t>
            </a:r>
            <a:r>
              <a:rPr lang="en-US" dirty="0" smtClean="0">
                <a:solidFill>
                  <a:srgbClr val="000000"/>
                </a:solidFill>
                <a:latin typeface="+mn-lt"/>
              </a:rPr>
              <a:t>McWilliams</a:t>
            </a:r>
            <a:endParaRPr lang="en-US" dirty="0" smtClean="0">
              <a:latin typeface="+mn-lt"/>
            </a:endParaRPr>
          </a:p>
          <a:p>
            <a:pPr marL="0" algn="ctr">
              <a:spcBef>
                <a:spcPts val="600"/>
              </a:spcBef>
            </a:pPr>
            <a:r>
              <a:rPr lang="en-US" dirty="0">
                <a:solidFill>
                  <a:srgbClr val="000000"/>
                </a:solidFill>
                <a:latin typeface="+mn-lt"/>
              </a:rPr>
              <a:t>University of </a:t>
            </a:r>
            <a:r>
              <a:rPr lang="en-US" dirty="0" smtClean="0">
                <a:solidFill>
                  <a:srgbClr val="000000"/>
                </a:solidFill>
                <a:latin typeface="+mn-lt"/>
              </a:rPr>
              <a:t>Toledo</a:t>
            </a:r>
            <a:endParaRPr lang="en-US" dirty="0">
              <a:solidFill>
                <a:srgbClr val="000000"/>
              </a:solidFill>
              <a:latin typeface="+mn-lt"/>
            </a:endParaRPr>
          </a:p>
        </p:txBody>
      </p:sp>
      <p:sp>
        <p:nvSpPr>
          <p:cNvPr id="6" name="Text Placeholder 5"/>
          <p:cNvSpPr>
            <a:spLocks noGrp="1"/>
          </p:cNvSpPr>
          <p:nvPr>
            <p:ph type="body" idx="13"/>
          </p:nvPr>
        </p:nvSpPr>
        <p:spPr>
          <a:xfrm>
            <a:off x="2665559" y="6469350"/>
            <a:ext cx="6090575" cy="205153"/>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2019 Pearson Education, Inc. All Rights Reserved</a:t>
            </a:r>
          </a:p>
        </p:txBody>
      </p:sp>
    </p:spTree>
    <p:extLst>
      <p:ext uri="{BB962C8B-B14F-4D97-AF65-F5344CB8AC3E}">
        <p14:creationId xmlns:p14="http://schemas.microsoft.com/office/powerpoint/2010/main" val="55539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10.3 Access to Knowledge and Health </a:t>
            </a:r>
            <a:r>
              <a:rPr lang="en-US" sz="2000" b="0" dirty="0" smtClean="0"/>
              <a:t>(2 </a:t>
            </a:r>
            <a:r>
              <a:rPr lang="en-US" sz="2000" b="0" dirty="0"/>
              <a:t>of 5)</a:t>
            </a:r>
            <a:endParaRPr lang="en-US" dirty="0"/>
          </a:p>
        </p:txBody>
      </p:sp>
      <p:sp>
        <p:nvSpPr>
          <p:cNvPr id="3" name="Text Placeholder 2"/>
          <p:cNvSpPr>
            <a:spLocks noGrp="1"/>
          </p:cNvSpPr>
          <p:nvPr>
            <p:ph type="body" idx="1"/>
          </p:nvPr>
        </p:nvSpPr>
        <p:spPr>
          <a:xfrm>
            <a:off x="457200" y="1600200"/>
            <a:ext cx="3850849" cy="4525963"/>
          </a:xfrm>
        </p:spPr>
        <p:txBody>
          <a:bodyPr/>
          <a:lstStyle/>
          <a:p>
            <a:pPr eaLnBrk="1" hangingPunct="1"/>
            <a:r>
              <a:rPr lang="en-US" sz="2000" b="1" dirty="0">
                <a:latin typeface="+mn-lt"/>
                <a:cs typeface="Arial" charset="0"/>
              </a:rPr>
              <a:t>Health</a:t>
            </a:r>
          </a:p>
          <a:p>
            <a:pPr lvl="1" eaLnBrk="1" hangingPunct="1"/>
            <a:r>
              <a:rPr lang="en-US" sz="2000" dirty="0">
                <a:latin typeface="+mn-lt"/>
              </a:rPr>
              <a:t>From the many health and medical indicators, the </a:t>
            </a:r>
            <a:r>
              <a:rPr lang="en-US" sz="2000" dirty="0" smtClean="0">
                <a:latin typeface="+mn-lt"/>
              </a:rPr>
              <a:t>U</a:t>
            </a:r>
            <a:r>
              <a:rPr lang="en-US" sz="100" dirty="0" smtClean="0">
                <a:latin typeface="+mn-lt"/>
              </a:rPr>
              <a:t> </a:t>
            </a:r>
            <a:r>
              <a:rPr lang="en-US" sz="2000" dirty="0" smtClean="0">
                <a:latin typeface="+mn-lt"/>
              </a:rPr>
              <a:t>N </a:t>
            </a:r>
            <a:r>
              <a:rPr lang="en-US" sz="2000" dirty="0">
                <a:latin typeface="+mn-lt"/>
              </a:rPr>
              <a:t>has selected life expectancy at birth as the contributor to the </a:t>
            </a:r>
            <a:r>
              <a:rPr lang="en-US" sz="2000" dirty="0" smtClean="0">
                <a:latin typeface="+mn-lt"/>
              </a:rPr>
              <a:t>H</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I</a:t>
            </a:r>
            <a:r>
              <a:rPr lang="en-US" sz="2000" dirty="0">
                <a:latin typeface="+mn-lt"/>
              </a:rPr>
              <a:t>.</a:t>
            </a:r>
          </a:p>
          <a:p>
            <a:pPr lvl="1" eaLnBrk="1" hangingPunct="1"/>
            <a:r>
              <a:rPr lang="en-US" sz="2000" dirty="0">
                <a:latin typeface="+mn-lt"/>
              </a:rPr>
              <a:t>A baby born this year is expected to live on average until age 71 worldwide, until 80 in developed countries, and to only 57 in sub-Saharan Africa.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9" r="516" b="3158"/>
          <a:stretch/>
        </p:blipFill>
        <p:spPr>
          <a:xfrm>
            <a:off x="4395990" y="2381787"/>
            <a:ext cx="4290810" cy="2962787"/>
          </a:xfrm>
          <a:prstGeom prst="rect">
            <a:avLst/>
          </a:prstGeom>
        </p:spPr>
      </p:pic>
    </p:spTree>
    <p:extLst>
      <p:ext uri="{BB962C8B-B14F-4D97-AF65-F5344CB8AC3E}">
        <p14:creationId xmlns:p14="http://schemas.microsoft.com/office/powerpoint/2010/main" val="209830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10.3 Access to Knowledge and Health </a:t>
            </a:r>
            <a:r>
              <a:rPr lang="en-US" sz="2000" b="0" dirty="0" smtClean="0"/>
              <a:t>(3 </a:t>
            </a:r>
            <a:r>
              <a:rPr lang="en-US" sz="2000" b="0" dirty="0"/>
              <a:t>of 5)</a:t>
            </a:r>
            <a:endParaRPr lang="en-US" dirty="0"/>
          </a:p>
        </p:txBody>
      </p:sp>
      <p:sp>
        <p:nvSpPr>
          <p:cNvPr id="3" name="Text Placeholder 2"/>
          <p:cNvSpPr>
            <a:spLocks noGrp="1"/>
          </p:cNvSpPr>
          <p:nvPr>
            <p:ph type="body" idx="1"/>
          </p:nvPr>
        </p:nvSpPr>
        <p:spPr>
          <a:xfrm>
            <a:off x="457199" y="1600200"/>
            <a:ext cx="4086521" cy="4602637"/>
          </a:xfrm>
        </p:spPr>
        <p:txBody>
          <a:bodyPr/>
          <a:lstStyle/>
          <a:p>
            <a:pPr eaLnBrk="1" hangingPunct="1"/>
            <a:r>
              <a:rPr lang="en-US" sz="2000" b="1" dirty="0">
                <a:latin typeface="+mn-lt"/>
                <a:cs typeface="Arial" charset="0"/>
              </a:rPr>
              <a:t>Education</a:t>
            </a:r>
          </a:p>
          <a:p>
            <a:pPr lvl="1" eaLnBrk="1" hangingPunct="1"/>
            <a:r>
              <a:rPr lang="en-US" sz="2000" dirty="0">
                <a:latin typeface="+mn-lt"/>
              </a:rPr>
              <a:t>The </a:t>
            </a:r>
            <a:r>
              <a:rPr lang="en-US" sz="2000" dirty="0" smtClean="0">
                <a:latin typeface="+mn-lt"/>
              </a:rPr>
              <a:t>U</a:t>
            </a:r>
            <a:r>
              <a:rPr lang="en-US" sz="100" dirty="0" smtClean="0">
                <a:latin typeface="+mn-lt"/>
              </a:rPr>
              <a:t> </a:t>
            </a:r>
            <a:r>
              <a:rPr lang="en-US" sz="2000" dirty="0" smtClean="0">
                <a:latin typeface="+mn-lt"/>
              </a:rPr>
              <a:t>N </a:t>
            </a:r>
            <a:r>
              <a:rPr lang="en-US" sz="2000" dirty="0">
                <a:latin typeface="+mn-lt"/>
              </a:rPr>
              <a:t>considers years of schooling to be the most critical measure of the ability of an individual to gain access to knowledge needed for development.</a:t>
            </a:r>
          </a:p>
          <a:p>
            <a:pPr lvl="1" eaLnBrk="1" hangingPunct="1"/>
            <a:r>
              <a:rPr lang="en-US" sz="2000" b="1" dirty="0">
                <a:latin typeface="+mn-lt"/>
              </a:rPr>
              <a:t>Years of schooling for today’s adults</a:t>
            </a:r>
            <a:r>
              <a:rPr lang="en-US" sz="2000" dirty="0">
                <a:latin typeface="+mn-lt"/>
              </a:rPr>
              <a:t>. The number of years that the average person aged 25 or older in a country has spent in school.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990"/>
          <a:stretch/>
        </p:blipFill>
        <p:spPr>
          <a:xfrm>
            <a:off x="4705440" y="2502815"/>
            <a:ext cx="3981360" cy="2797405"/>
          </a:xfrm>
          <a:prstGeom prst="rect">
            <a:avLst/>
          </a:prstGeom>
        </p:spPr>
      </p:pic>
    </p:spTree>
    <p:extLst>
      <p:ext uri="{BB962C8B-B14F-4D97-AF65-F5344CB8AC3E}">
        <p14:creationId xmlns:p14="http://schemas.microsoft.com/office/powerpoint/2010/main" val="304352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10.3 Access to Knowledge and Health </a:t>
            </a:r>
            <a:r>
              <a:rPr lang="en-US" sz="2000" b="0" dirty="0" smtClean="0"/>
              <a:t>(4 </a:t>
            </a:r>
            <a:r>
              <a:rPr lang="en-US" sz="2000" b="0" dirty="0"/>
              <a:t>of 5)</a:t>
            </a:r>
            <a:endParaRPr lang="en-US" dirty="0"/>
          </a:p>
        </p:txBody>
      </p:sp>
      <p:sp>
        <p:nvSpPr>
          <p:cNvPr id="3" name="Text Placeholder 2"/>
          <p:cNvSpPr>
            <a:spLocks noGrp="1"/>
          </p:cNvSpPr>
          <p:nvPr>
            <p:ph type="body" idx="1"/>
          </p:nvPr>
        </p:nvSpPr>
        <p:spPr/>
        <p:txBody>
          <a:bodyPr/>
          <a:lstStyle/>
          <a:p>
            <a:pPr eaLnBrk="1" hangingPunct="1"/>
            <a:r>
              <a:rPr lang="en-US" sz="2400" b="1" dirty="0">
                <a:latin typeface="+mn-lt"/>
                <a:cs typeface="Arial" charset="0"/>
              </a:rPr>
              <a:t>Education</a:t>
            </a:r>
          </a:p>
          <a:p>
            <a:pPr lvl="1" eaLnBrk="1" hangingPunct="1"/>
            <a:r>
              <a:rPr lang="en-US" sz="2400" b="1" dirty="0">
                <a:latin typeface="+mn-lt"/>
              </a:rPr>
              <a:t>Expected years of schooling for today’s youth</a:t>
            </a:r>
            <a:r>
              <a:rPr lang="en-US" sz="2400" dirty="0">
                <a:latin typeface="+mn-lt"/>
              </a:rPr>
              <a:t>. The number of years that the </a:t>
            </a:r>
            <a:r>
              <a:rPr lang="en-US" sz="2400" dirty="0" smtClean="0">
                <a:latin typeface="+mn-lt"/>
              </a:rPr>
              <a:t>U</a:t>
            </a:r>
            <a:r>
              <a:rPr lang="en-US" sz="100" dirty="0" smtClean="0">
                <a:latin typeface="+mn-lt"/>
              </a:rPr>
              <a:t> </a:t>
            </a:r>
            <a:r>
              <a:rPr lang="en-US" sz="2400" dirty="0" smtClean="0">
                <a:latin typeface="+mn-lt"/>
              </a:rPr>
              <a:t>N </a:t>
            </a:r>
            <a:r>
              <a:rPr lang="en-US" sz="2400" dirty="0">
                <a:latin typeface="+mn-lt"/>
              </a:rPr>
              <a:t>forecasts an average 5-year-old will spend in school.</a:t>
            </a:r>
          </a:p>
          <a:p>
            <a:pPr lvl="1" eaLnBrk="1" hangingPunct="1"/>
            <a:r>
              <a:rPr lang="en-US" sz="2400" dirty="0">
                <a:latin typeface="+mn-lt"/>
              </a:rPr>
              <a:t>Roughly half of today’s 5-year-olds will graduate from college in developed countries.</a:t>
            </a:r>
          </a:p>
          <a:p>
            <a:pPr lvl="1" eaLnBrk="1" hangingPunct="1"/>
            <a:r>
              <a:rPr lang="en-US" sz="2400" dirty="0">
                <a:latin typeface="+mn-lt"/>
              </a:rPr>
              <a:t>On the other hand, the expected average is 9.3 years in sub-Saharan Africa and 10.2 years in South Asia.</a:t>
            </a:r>
          </a:p>
        </p:txBody>
      </p:sp>
    </p:spTree>
    <p:extLst>
      <p:ext uri="{BB962C8B-B14F-4D97-AF65-F5344CB8AC3E}">
        <p14:creationId xmlns:p14="http://schemas.microsoft.com/office/powerpoint/2010/main" val="305573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10.3 Access to Knowledge and </a:t>
            </a:r>
            <a:r>
              <a:rPr lang="en-US"/>
              <a:t>Health </a:t>
            </a:r>
            <a:r>
              <a:rPr lang="en-US" sz="2000" b="0" smtClean="0"/>
              <a:t>(5 </a:t>
            </a:r>
            <a:r>
              <a:rPr lang="en-US" sz="2000" b="0" dirty="0"/>
              <a:t>of 5)</a:t>
            </a:r>
            <a:endParaRPr lang="en-US" dirty="0"/>
          </a:p>
        </p:txBody>
      </p:sp>
      <p:sp>
        <p:nvSpPr>
          <p:cNvPr id="3" name="Text Placeholder 2"/>
          <p:cNvSpPr>
            <a:spLocks noGrp="1"/>
          </p:cNvSpPr>
          <p:nvPr>
            <p:ph type="body" idx="1"/>
          </p:nvPr>
        </p:nvSpPr>
        <p:spPr>
          <a:xfrm>
            <a:off x="457200" y="1600200"/>
            <a:ext cx="3926264" cy="4525963"/>
          </a:xfrm>
        </p:spPr>
        <p:txBody>
          <a:bodyPr/>
          <a:lstStyle/>
          <a:p>
            <a:pPr eaLnBrk="1" hangingPunct="1"/>
            <a:r>
              <a:rPr lang="en-US" sz="2000" b="1" dirty="0">
                <a:latin typeface="+mn-lt"/>
                <a:cs typeface="Arial" charset="0"/>
              </a:rPr>
              <a:t>Education</a:t>
            </a:r>
          </a:p>
          <a:p>
            <a:pPr lvl="1" eaLnBrk="1" hangingPunct="1"/>
            <a:r>
              <a:rPr lang="en-US" sz="2000" b="1" dirty="0">
                <a:latin typeface="+mn-lt"/>
              </a:rPr>
              <a:t>Pupil/teacher ratio</a:t>
            </a:r>
            <a:r>
              <a:rPr lang="en-US" sz="2000" dirty="0">
                <a:latin typeface="+mn-lt"/>
              </a:rPr>
              <a:t>. The fewer pupils a teacher has, the more likely that each student will receive effective instruction.</a:t>
            </a:r>
          </a:p>
          <a:p>
            <a:pPr lvl="1" eaLnBrk="1" hangingPunct="1"/>
            <a:r>
              <a:rPr lang="en-US" sz="2000" b="1" dirty="0">
                <a:latin typeface="+mn-lt"/>
              </a:rPr>
              <a:t>Literacy rate</a:t>
            </a:r>
            <a:r>
              <a:rPr lang="en-US" sz="2000" dirty="0">
                <a:latin typeface="+mn-lt"/>
              </a:rPr>
              <a:t>. The literacy rate is the percentage of a country’s people who can read and write.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496"/>
          <a:stretch/>
        </p:blipFill>
        <p:spPr>
          <a:xfrm>
            <a:off x="4934628" y="1600200"/>
            <a:ext cx="3324438" cy="237178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3120"/>
          <a:stretch/>
        </p:blipFill>
        <p:spPr>
          <a:xfrm>
            <a:off x="4934628" y="4022214"/>
            <a:ext cx="3324438" cy="2369518"/>
          </a:xfrm>
          <a:prstGeom prst="rect">
            <a:avLst/>
          </a:prstGeom>
        </p:spPr>
      </p:pic>
    </p:spTree>
    <p:extLst>
      <p:ext uri="{BB962C8B-B14F-4D97-AF65-F5344CB8AC3E}">
        <p14:creationId xmlns:p14="http://schemas.microsoft.com/office/powerpoint/2010/main" val="196728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10.4 Unequal &amp; Uneven </a:t>
            </a:r>
            <a:r>
              <a:rPr lang="en-US" dirty="0" smtClean="0"/>
              <a:t>Development </a:t>
            </a:r>
            <a:r>
              <a:rPr lang="en-US" sz="2000" b="0" dirty="0" smtClean="0"/>
              <a:t>(1 of 3)</a:t>
            </a:r>
            <a:endParaRPr lang="en-US" b="0" dirty="0"/>
          </a:p>
        </p:txBody>
      </p:sp>
      <p:sp>
        <p:nvSpPr>
          <p:cNvPr id="3" name="Text Placeholder 2"/>
          <p:cNvSpPr>
            <a:spLocks noGrp="1"/>
          </p:cNvSpPr>
          <p:nvPr>
            <p:ph type="body" idx="1"/>
          </p:nvPr>
        </p:nvSpPr>
        <p:spPr>
          <a:xfrm>
            <a:off x="457200" y="1600201"/>
            <a:ext cx="8229600" cy="2453326"/>
          </a:xfrm>
        </p:spPr>
        <p:txBody>
          <a:bodyPr/>
          <a:lstStyle/>
          <a:p>
            <a:pPr eaLnBrk="1" hangingPunct="1"/>
            <a:r>
              <a:rPr lang="en-US" sz="1800" dirty="0">
                <a:latin typeface="+mn-lt"/>
              </a:rPr>
              <a:t>Inequality-adjusted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a:t>
            </a:r>
            <a:endParaRPr lang="en-US" sz="1800" dirty="0">
              <a:latin typeface="+mn-lt"/>
            </a:endParaRPr>
          </a:p>
          <a:p>
            <a:pPr lvl="1" eaLnBrk="1" hangingPunct="1"/>
            <a:r>
              <a:rPr lang="en-US" sz="1800" dirty="0">
                <a:latin typeface="+mn-lt"/>
              </a:rPr>
              <a:t>To measure the extent of inequality, the </a:t>
            </a:r>
            <a:r>
              <a:rPr lang="en-US" sz="1800" dirty="0" smtClean="0">
                <a:latin typeface="+mn-lt"/>
              </a:rPr>
              <a:t>U</a:t>
            </a:r>
            <a:r>
              <a:rPr lang="en-US" sz="100" dirty="0" smtClean="0">
                <a:latin typeface="+mn-lt"/>
              </a:rPr>
              <a:t> </a:t>
            </a:r>
            <a:r>
              <a:rPr lang="en-US" sz="1800" dirty="0" smtClean="0">
                <a:latin typeface="+mn-lt"/>
              </a:rPr>
              <a:t>N </a:t>
            </a:r>
            <a:r>
              <a:rPr lang="en-US" sz="1800" dirty="0">
                <a:latin typeface="+mn-lt"/>
              </a:rPr>
              <a:t>has created the </a:t>
            </a:r>
            <a:r>
              <a:rPr lang="en-US" sz="1800" b="1" dirty="0">
                <a:latin typeface="+mn-lt"/>
              </a:rPr>
              <a:t>inequality-adjusted </a:t>
            </a:r>
            <a:r>
              <a:rPr lang="en-US" sz="1800" b="1" dirty="0" smtClean="0">
                <a:latin typeface="+mn-lt"/>
              </a:rPr>
              <a:t>H</a:t>
            </a:r>
            <a:r>
              <a:rPr lang="en-US" sz="100" b="1" dirty="0" smtClean="0">
                <a:latin typeface="+mn-lt"/>
              </a:rPr>
              <a:t> </a:t>
            </a:r>
            <a:r>
              <a:rPr lang="en-US" sz="1800" b="1" dirty="0" smtClean="0">
                <a:latin typeface="+mn-lt"/>
              </a:rPr>
              <a:t>D</a:t>
            </a:r>
            <a:r>
              <a:rPr lang="en-US" sz="100" b="1" dirty="0" smtClean="0">
                <a:latin typeface="+mn-lt"/>
              </a:rPr>
              <a:t> </a:t>
            </a:r>
            <a:r>
              <a:rPr lang="en-US" sz="1800" b="1" dirty="0" smtClean="0">
                <a:latin typeface="+mn-lt"/>
              </a:rPr>
              <a:t>I </a:t>
            </a:r>
            <a:r>
              <a:rPr lang="en-US" sz="1800" b="1" dirty="0">
                <a:latin typeface="+mn-lt"/>
              </a:rPr>
              <a:t>(</a:t>
            </a:r>
            <a:r>
              <a:rPr lang="en-US" sz="1800" b="1" dirty="0" smtClean="0">
                <a:latin typeface="+mn-lt"/>
              </a:rPr>
              <a:t>I</a:t>
            </a:r>
            <a:r>
              <a:rPr lang="en-US" sz="100" b="1" dirty="0" smtClean="0">
                <a:latin typeface="+mn-lt"/>
              </a:rPr>
              <a:t> </a:t>
            </a:r>
            <a:r>
              <a:rPr lang="en-US" sz="1800" b="1" dirty="0" smtClean="0">
                <a:latin typeface="+mn-lt"/>
              </a:rPr>
              <a:t>H</a:t>
            </a:r>
            <a:r>
              <a:rPr lang="en-US" sz="100" b="1" dirty="0" smtClean="0">
                <a:latin typeface="+mn-lt"/>
              </a:rPr>
              <a:t> </a:t>
            </a:r>
            <a:r>
              <a:rPr lang="en-US" sz="1800" b="1" dirty="0" smtClean="0">
                <a:latin typeface="+mn-lt"/>
              </a:rPr>
              <a:t>D</a:t>
            </a:r>
            <a:r>
              <a:rPr lang="en-US" sz="100" b="1" dirty="0" smtClean="0">
                <a:latin typeface="+mn-lt"/>
              </a:rPr>
              <a:t> </a:t>
            </a:r>
            <a:r>
              <a:rPr lang="en-US" sz="1800" b="1" dirty="0" smtClean="0">
                <a:latin typeface="+mn-lt"/>
              </a:rPr>
              <a:t>I</a:t>
            </a:r>
            <a:r>
              <a:rPr lang="en-US" sz="1800" b="1" dirty="0">
                <a:latin typeface="+mn-lt"/>
              </a:rPr>
              <a:t>)</a:t>
            </a:r>
            <a:r>
              <a:rPr lang="en-US" sz="1800" dirty="0">
                <a:latin typeface="+mn-lt"/>
              </a:rPr>
              <a:t>. The </a:t>
            </a:r>
            <a:r>
              <a:rPr lang="en-US" sz="1800" dirty="0" smtClean="0">
                <a:latin typeface="+mn-lt"/>
              </a:rPr>
              <a:t>I</a:t>
            </a:r>
            <a:r>
              <a:rPr lang="en-US" sz="100" dirty="0" smtClean="0">
                <a:latin typeface="+mn-lt"/>
              </a:rPr>
              <a:t>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modifies the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to account for inequality within a country. Under perfect equality, the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and the </a:t>
            </a:r>
            <a:r>
              <a:rPr lang="en-US" sz="1800" dirty="0" smtClean="0">
                <a:latin typeface="+mn-lt"/>
              </a:rPr>
              <a:t>I</a:t>
            </a:r>
            <a:r>
              <a:rPr lang="en-US" sz="100" dirty="0" smtClean="0">
                <a:latin typeface="+mn-lt"/>
              </a:rPr>
              <a:t>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are the same</a:t>
            </a:r>
            <a:r>
              <a:rPr lang="en-US" sz="1800" dirty="0" smtClean="0">
                <a:latin typeface="+mn-lt"/>
              </a:rPr>
              <a:t>.</a:t>
            </a:r>
            <a:endParaRPr lang="en-US" sz="1800" dirty="0">
              <a:latin typeface="+mn-lt"/>
            </a:endParaRPr>
          </a:p>
          <a:p>
            <a:pPr lvl="1" eaLnBrk="1" hangingPunct="1"/>
            <a:r>
              <a:rPr lang="en-US" sz="1800" dirty="0">
                <a:latin typeface="+mn-lt"/>
              </a:rPr>
              <a:t>If the </a:t>
            </a:r>
            <a:r>
              <a:rPr lang="en-US" sz="1800" dirty="0" smtClean="0">
                <a:latin typeface="+mn-lt"/>
              </a:rPr>
              <a:t>I</a:t>
            </a:r>
            <a:r>
              <a:rPr lang="en-US" sz="100" dirty="0" smtClean="0">
                <a:latin typeface="+mn-lt"/>
              </a:rPr>
              <a:t>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is lower than the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a:t>
            </a:r>
            <a:r>
              <a:rPr lang="en-US" sz="1800" dirty="0">
                <a:latin typeface="+mn-lt"/>
              </a:rPr>
              <a:t>, the country has some inequality; the greater the difference in the two measures, the greater the inequality the same.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82"/>
          <a:stretch/>
        </p:blipFill>
        <p:spPr>
          <a:xfrm>
            <a:off x="2382252" y="4091235"/>
            <a:ext cx="4379496" cy="2278499"/>
          </a:xfrm>
          <a:prstGeom prst="rect">
            <a:avLst/>
          </a:prstGeom>
        </p:spPr>
      </p:pic>
    </p:spTree>
    <p:extLst>
      <p:ext uri="{BB962C8B-B14F-4D97-AF65-F5344CB8AC3E}">
        <p14:creationId xmlns:p14="http://schemas.microsoft.com/office/powerpoint/2010/main" val="1322979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10.4 Unequal &amp; Uneven Development </a:t>
            </a:r>
            <a:r>
              <a:rPr lang="en-US" sz="2000" b="0" dirty="0" smtClean="0"/>
              <a:t>(2 </a:t>
            </a:r>
            <a:r>
              <a:rPr lang="en-US" sz="2000" b="0" dirty="0"/>
              <a:t>of 3)</a:t>
            </a:r>
            <a:endParaRPr lang="en-US" dirty="0"/>
          </a:p>
        </p:txBody>
      </p:sp>
      <p:sp>
        <p:nvSpPr>
          <p:cNvPr id="3" name="Text Placeholder 2"/>
          <p:cNvSpPr>
            <a:spLocks noGrp="1"/>
          </p:cNvSpPr>
          <p:nvPr>
            <p:ph type="body" idx="1"/>
          </p:nvPr>
        </p:nvSpPr>
        <p:spPr>
          <a:xfrm>
            <a:off x="457200" y="1600200"/>
            <a:ext cx="8229600" cy="2236509"/>
          </a:xfrm>
        </p:spPr>
        <p:txBody>
          <a:bodyPr/>
          <a:lstStyle/>
          <a:p>
            <a:pPr eaLnBrk="1" hangingPunct="1"/>
            <a:r>
              <a:rPr lang="en-US" sz="1800" dirty="0">
                <a:latin typeface="+mn-lt"/>
              </a:rPr>
              <a:t>Widening Inequality within Developed Countries</a:t>
            </a:r>
          </a:p>
          <a:p>
            <a:pPr lvl="1" eaLnBrk="1" hangingPunct="1"/>
            <a:r>
              <a:rPr lang="en-US" sz="1800" dirty="0">
                <a:latin typeface="+mn-lt"/>
              </a:rPr>
              <a:t>Through most of the twentieth century, the gap between rich and poor narrowed in developed countries.</a:t>
            </a:r>
          </a:p>
          <a:p>
            <a:pPr lvl="1" eaLnBrk="1" hangingPunct="1"/>
            <a:r>
              <a:rPr lang="en-US" sz="1800" dirty="0">
                <a:latin typeface="+mn-lt"/>
              </a:rPr>
              <a:t>Since 1980, however, inequality has increased in most developed countries, including the United States and the United Kingdom.</a:t>
            </a:r>
          </a:p>
          <a:p>
            <a:pPr marL="457200" lvl="1" indent="0" eaLnBrk="1" hangingPunct="1">
              <a:buNone/>
            </a:pPr>
            <a:r>
              <a:rPr lang="en-US" sz="1800" b="1" dirty="0">
                <a:latin typeface="+mn-lt"/>
                <a:cs typeface="Arial" charset="0"/>
              </a:rPr>
              <a:t>Question</a:t>
            </a:r>
            <a:r>
              <a:rPr lang="en-US" sz="1800" dirty="0">
                <a:latin typeface="+mn-lt"/>
                <a:cs typeface="Arial" charset="0"/>
              </a:rPr>
              <a:t>: Was there a change in how the U.S. and U.K. governments used their wealth?</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9" b="5093"/>
          <a:stretch/>
        </p:blipFill>
        <p:spPr>
          <a:xfrm>
            <a:off x="2199638" y="3917190"/>
            <a:ext cx="4744723" cy="2465660"/>
          </a:xfrm>
          <a:prstGeom prst="rect">
            <a:avLst/>
          </a:prstGeom>
        </p:spPr>
      </p:pic>
    </p:spTree>
    <p:extLst>
      <p:ext uri="{BB962C8B-B14F-4D97-AF65-F5344CB8AC3E}">
        <p14:creationId xmlns:p14="http://schemas.microsoft.com/office/powerpoint/2010/main" val="46573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10.4 Unequal &amp; Uneven </a:t>
            </a:r>
            <a:r>
              <a:rPr lang="en-US"/>
              <a:t>Development </a:t>
            </a:r>
            <a:r>
              <a:rPr lang="en-US" sz="2000" b="0" smtClean="0"/>
              <a:t>(3 </a:t>
            </a:r>
            <a:r>
              <a:rPr lang="en-US" sz="2000" b="0" dirty="0"/>
              <a:t>of 3)</a:t>
            </a:r>
            <a:endParaRPr lang="en-US" dirty="0"/>
          </a:p>
        </p:txBody>
      </p:sp>
      <p:sp>
        <p:nvSpPr>
          <p:cNvPr id="4" name="Text Placeholder 3"/>
          <p:cNvSpPr>
            <a:spLocks noGrp="1"/>
          </p:cNvSpPr>
          <p:nvPr>
            <p:ph type="body" idx="1"/>
          </p:nvPr>
        </p:nvSpPr>
        <p:spPr>
          <a:xfrm>
            <a:off x="457200" y="1600201"/>
            <a:ext cx="3643460" cy="1868864"/>
          </a:xfrm>
        </p:spPr>
        <p:txBody>
          <a:bodyPr/>
          <a:lstStyle/>
          <a:p>
            <a:pPr eaLnBrk="1" hangingPunct="1"/>
            <a:r>
              <a:rPr lang="en-US" sz="1800" b="1" dirty="0">
                <a:latin typeface="+mn-lt"/>
              </a:rPr>
              <a:t>Inequality within Developing Countries</a:t>
            </a:r>
          </a:p>
          <a:p>
            <a:pPr lvl="1" eaLnBrk="1" hangingPunct="1"/>
            <a:r>
              <a:rPr lang="en-US" sz="1800" b="1" dirty="0">
                <a:latin typeface="+mn-lt"/>
              </a:rPr>
              <a:t>Brazil and Turkey</a:t>
            </a:r>
            <a:r>
              <a:rPr lang="en-US" sz="1800" dirty="0">
                <a:latin typeface="+mn-lt"/>
              </a:rPr>
              <a:t>—The extent of inequality within these countries can be seen in two ways:</a:t>
            </a:r>
          </a:p>
        </p:txBody>
      </p:sp>
      <p:sp>
        <p:nvSpPr>
          <p:cNvPr id="5" name="Text Placeholder 4"/>
          <p:cNvSpPr>
            <a:spLocks noGrp="1"/>
          </p:cNvSpPr>
          <p:nvPr>
            <p:ph type="body" idx="2"/>
          </p:nvPr>
        </p:nvSpPr>
        <p:spPr>
          <a:xfrm>
            <a:off x="457200" y="3469065"/>
            <a:ext cx="3643460" cy="2163763"/>
          </a:xfrm>
        </p:spPr>
        <p:txBody>
          <a:bodyPr/>
          <a:lstStyle/>
          <a:p>
            <a:pPr marL="741600" lvl="1" indent="-284400" eaLnBrk="1" hangingPunct="1">
              <a:buFont typeface="+mj-lt"/>
              <a:buAutoNum type="arabicPeriod"/>
            </a:pPr>
            <a:r>
              <a:rPr lang="en-US" sz="1800" dirty="0" smtClean="0">
                <a:latin typeface="+mn-lt"/>
              </a:rPr>
              <a:t>The </a:t>
            </a:r>
            <a:r>
              <a:rPr lang="en-US" sz="1800" dirty="0">
                <a:latin typeface="+mn-lt"/>
              </a:rPr>
              <a:t>difference between </a:t>
            </a:r>
            <a:r>
              <a:rPr lang="en-US" sz="1800" dirty="0" smtClean="0">
                <a:latin typeface="+mn-lt"/>
              </a:rPr>
              <a:t>the 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and </a:t>
            </a:r>
            <a:r>
              <a:rPr lang="en-US" sz="1800" dirty="0" smtClean="0">
                <a:latin typeface="+mn-lt"/>
              </a:rPr>
              <a:t>I</a:t>
            </a:r>
            <a:r>
              <a:rPr lang="en-US" sz="100" dirty="0" smtClean="0">
                <a:latin typeface="+mn-lt"/>
              </a:rPr>
              <a:t> </a:t>
            </a:r>
            <a:r>
              <a:rPr lang="en-US" sz="1800" dirty="0" smtClean="0">
                <a:latin typeface="+mn-lt"/>
              </a:rPr>
              <a:t>H</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a:t>
            </a:r>
            <a:r>
              <a:rPr lang="en-US" sz="1800" dirty="0">
                <a:latin typeface="+mn-lt"/>
              </a:rPr>
              <a:t>.</a:t>
            </a:r>
          </a:p>
          <a:p>
            <a:pPr marL="741600" lvl="1" indent="-284400" eaLnBrk="1" hangingPunct="1">
              <a:buFont typeface="+mj-lt"/>
              <a:buAutoNum type="arabicPeriod"/>
            </a:pPr>
            <a:r>
              <a:rPr lang="en-US" sz="1800" dirty="0" smtClean="0">
                <a:latin typeface="+mn-lt"/>
              </a:rPr>
              <a:t>Inequality </a:t>
            </a:r>
            <a:r>
              <a:rPr lang="en-US" sz="1800" dirty="0">
                <a:latin typeface="+mn-lt"/>
              </a:rPr>
              <a:t>can also be </a:t>
            </a:r>
            <a:r>
              <a:rPr lang="en-US" sz="1800" dirty="0" smtClean="0">
                <a:latin typeface="+mn-lt"/>
              </a:rPr>
              <a:t>seen </a:t>
            </a:r>
            <a:r>
              <a:rPr lang="en-US" sz="1800" dirty="0">
                <a:latin typeface="+mn-lt"/>
              </a:rPr>
              <a:t>through </a:t>
            </a:r>
            <a:r>
              <a:rPr lang="en-US" sz="1800" dirty="0" smtClean="0">
                <a:latin typeface="+mn-lt"/>
              </a:rPr>
              <a:t>differences in G</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P </a:t>
            </a:r>
            <a:r>
              <a:rPr lang="en-US" sz="1800" dirty="0">
                <a:latin typeface="+mn-lt"/>
              </a:rPr>
              <a:t>per capita </a:t>
            </a:r>
            <a:r>
              <a:rPr lang="en-US" sz="1800" dirty="0" smtClean="0">
                <a:latin typeface="+mn-lt"/>
              </a:rPr>
              <a:t>among states </a:t>
            </a:r>
            <a:r>
              <a:rPr lang="en-US" sz="1800" dirty="0">
                <a:latin typeface="+mn-lt"/>
              </a:rPr>
              <a:t>or provinces </a:t>
            </a:r>
            <a:r>
              <a:rPr lang="en-US" sz="1800" dirty="0" smtClean="0">
                <a:latin typeface="+mn-lt"/>
              </a:rPr>
              <a:t>within the </a:t>
            </a:r>
            <a:r>
              <a:rPr lang="en-US" sz="1800" dirty="0">
                <a:latin typeface="+mn-lt"/>
              </a:rPr>
              <a:t>countries.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709"/>
          <a:stretch/>
        </p:blipFill>
        <p:spPr>
          <a:xfrm>
            <a:off x="4279775" y="1600201"/>
            <a:ext cx="4581414" cy="266580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2570"/>
          <a:stretch/>
        </p:blipFill>
        <p:spPr>
          <a:xfrm>
            <a:off x="4279775" y="4299313"/>
            <a:ext cx="2102244" cy="2086860"/>
          </a:xfrm>
          <a:prstGeom prst="rect">
            <a:avLst/>
          </a:prstGeom>
        </p:spPr>
      </p:pic>
    </p:spTree>
    <p:extLst>
      <p:ext uri="{BB962C8B-B14F-4D97-AF65-F5344CB8AC3E}">
        <p14:creationId xmlns:p14="http://schemas.microsoft.com/office/powerpoint/2010/main" val="1958658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Gender </a:t>
            </a:r>
            <a:r>
              <a:rPr lang="en-US" dirty="0" smtClean="0"/>
              <a:t>Inequality </a:t>
            </a:r>
            <a:r>
              <a:rPr lang="en-US" sz="2000" b="0" dirty="0" smtClean="0"/>
              <a:t>(1 of 3)</a:t>
            </a:r>
            <a:endParaRPr lang="en-US" b="0" dirty="0"/>
          </a:p>
        </p:txBody>
      </p:sp>
      <p:sp>
        <p:nvSpPr>
          <p:cNvPr id="3" name="Text Placeholder 2"/>
          <p:cNvSpPr>
            <a:spLocks noGrp="1"/>
          </p:cNvSpPr>
          <p:nvPr>
            <p:ph type="body" idx="1"/>
          </p:nvPr>
        </p:nvSpPr>
        <p:spPr>
          <a:xfrm>
            <a:off x="457200" y="1600200"/>
            <a:ext cx="8229600" cy="2113961"/>
          </a:xfrm>
        </p:spPr>
        <p:txBody>
          <a:bodyPr/>
          <a:lstStyle/>
          <a:p>
            <a:pPr eaLnBrk="1" hangingPunct="1"/>
            <a:r>
              <a:rPr lang="en-US" sz="2000" b="1" dirty="0">
                <a:latin typeface="+mn-lt"/>
              </a:rPr>
              <a:t>Gender-related Development Index</a:t>
            </a:r>
          </a:p>
          <a:p>
            <a:pPr lvl="1" eaLnBrk="1" hangingPunct="1"/>
            <a:r>
              <a:rPr lang="en-US" sz="2000" dirty="0">
                <a:latin typeface="+mn-lt"/>
              </a:rPr>
              <a:t>The U.N. combines Human Development Index data on income, education, and life expectancy in a measure of the gender gap called the </a:t>
            </a:r>
            <a:r>
              <a:rPr lang="en-US" sz="2000" b="1" dirty="0">
                <a:latin typeface="+mn-lt"/>
              </a:rPr>
              <a:t>Gender-related Development Index (</a:t>
            </a:r>
            <a:r>
              <a:rPr lang="en-US" sz="2000" b="1" dirty="0" smtClean="0">
                <a:latin typeface="+mn-lt"/>
              </a:rPr>
              <a:t>G</a:t>
            </a:r>
            <a:r>
              <a:rPr lang="en-US" sz="100" b="1" dirty="0" smtClean="0">
                <a:latin typeface="+mn-lt"/>
              </a:rPr>
              <a:t> </a:t>
            </a:r>
            <a:r>
              <a:rPr lang="en-US" sz="2000" b="1" dirty="0" smtClean="0">
                <a:latin typeface="+mn-lt"/>
              </a:rPr>
              <a:t>D</a:t>
            </a:r>
            <a:r>
              <a:rPr lang="en-US" sz="100" b="1" dirty="0" smtClean="0">
                <a:latin typeface="+mn-lt"/>
              </a:rPr>
              <a:t> </a:t>
            </a:r>
            <a:r>
              <a:rPr lang="en-US" sz="2000" b="1" dirty="0" smtClean="0">
                <a:latin typeface="+mn-lt"/>
              </a:rPr>
              <a:t>I</a:t>
            </a:r>
            <a:r>
              <a:rPr lang="en-US" sz="2000" b="1" dirty="0">
                <a:latin typeface="+mn-lt"/>
              </a:rPr>
              <a:t>)</a:t>
            </a:r>
            <a:r>
              <a:rPr lang="en-US" sz="2000" dirty="0">
                <a:latin typeface="+mn-lt"/>
              </a:rPr>
              <a:t>.</a:t>
            </a:r>
            <a:endParaRPr lang="en-US" sz="2000" dirty="0">
              <a:latin typeface="+mn-lt"/>
              <a:cs typeface="Arial" charset="0"/>
            </a:endParaRPr>
          </a:p>
          <a:p>
            <a:pPr lvl="1" eaLnBrk="1" hangingPunct="1"/>
            <a:r>
              <a:rPr lang="en-US" sz="2000" dirty="0">
                <a:latin typeface="+mn-lt"/>
              </a:rPr>
              <a:t>If females and males had the same levels of income, education, and life expectancy, the </a:t>
            </a:r>
            <a:r>
              <a:rPr lang="en-US" sz="2000" dirty="0" smtClean="0">
                <a:latin typeface="+mn-lt"/>
              </a:rPr>
              <a:t>G</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I </a:t>
            </a:r>
            <a:r>
              <a:rPr lang="en-US" sz="2000" dirty="0">
                <a:latin typeface="+mn-lt"/>
              </a:rPr>
              <a:t>would be 1.000.</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031"/>
          <a:stretch/>
        </p:blipFill>
        <p:spPr>
          <a:xfrm>
            <a:off x="2177592" y="3800907"/>
            <a:ext cx="4788816" cy="2465324"/>
          </a:xfrm>
          <a:prstGeom prst="rect">
            <a:avLst/>
          </a:prstGeom>
        </p:spPr>
      </p:pic>
    </p:spTree>
    <p:extLst>
      <p:ext uri="{BB962C8B-B14F-4D97-AF65-F5344CB8AC3E}">
        <p14:creationId xmlns:p14="http://schemas.microsoft.com/office/powerpoint/2010/main" val="1699316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Gender Inequality </a:t>
            </a:r>
            <a:r>
              <a:rPr lang="en-US" sz="2000" b="0" dirty="0" smtClean="0"/>
              <a:t>(2 </a:t>
            </a:r>
            <a:r>
              <a:rPr lang="en-US" sz="2000" b="0" dirty="0"/>
              <a:t>of 3)</a:t>
            </a:r>
            <a:endParaRPr lang="en-US" dirty="0"/>
          </a:p>
        </p:txBody>
      </p:sp>
      <p:sp>
        <p:nvSpPr>
          <p:cNvPr id="3" name="Text Placeholder 2"/>
          <p:cNvSpPr>
            <a:spLocks noGrp="1"/>
          </p:cNvSpPr>
          <p:nvPr>
            <p:ph type="body" idx="1"/>
          </p:nvPr>
        </p:nvSpPr>
        <p:spPr>
          <a:xfrm>
            <a:off x="457200" y="1600200"/>
            <a:ext cx="8229600" cy="2604155"/>
          </a:xfrm>
        </p:spPr>
        <p:txBody>
          <a:bodyPr/>
          <a:lstStyle/>
          <a:p>
            <a:pPr eaLnBrk="1" hangingPunct="1"/>
            <a:r>
              <a:rPr lang="en-US" sz="1800" b="1" dirty="0">
                <a:latin typeface="+mn-lt"/>
              </a:rPr>
              <a:t>Gender Inequality Index</a:t>
            </a:r>
          </a:p>
          <a:p>
            <a:pPr lvl="1" eaLnBrk="1" hangingPunct="1"/>
            <a:r>
              <a:rPr lang="en-US" sz="1800" dirty="0">
                <a:latin typeface="+mn-lt"/>
              </a:rPr>
              <a:t>The U.N. combines data on reproductive health, empowerment, and the labor market in a measure of the gender gap called the </a:t>
            </a:r>
            <a:r>
              <a:rPr lang="en-US" sz="1800" b="1" dirty="0">
                <a:latin typeface="+mn-lt"/>
              </a:rPr>
              <a:t>Gender Inequality Index (</a:t>
            </a:r>
            <a:r>
              <a:rPr lang="en-US" sz="1800" b="1" dirty="0" smtClean="0">
                <a:latin typeface="+mn-lt"/>
              </a:rPr>
              <a:t>G</a:t>
            </a:r>
            <a:r>
              <a:rPr lang="en-US" sz="100" b="1" dirty="0" smtClean="0">
                <a:latin typeface="+mn-lt"/>
              </a:rPr>
              <a:t> </a:t>
            </a:r>
            <a:r>
              <a:rPr lang="en-US" sz="1800" b="1" dirty="0" smtClean="0">
                <a:latin typeface="+mn-lt"/>
              </a:rPr>
              <a:t>I</a:t>
            </a:r>
            <a:r>
              <a:rPr lang="en-US" sz="100" b="1" dirty="0" smtClean="0">
                <a:latin typeface="+mn-lt"/>
              </a:rPr>
              <a:t> </a:t>
            </a:r>
            <a:r>
              <a:rPr lang="en-US" sz="1800" b="1" dirty="0" smtClean="0">
                <a:latin typeface="+mn-lt"/>
              </a:rPr>
              <a:t>I</a:t>
            </a:r>
            <a:r>
              <a:rPr lang="en-US" sz="1800" b="1" dirty="0">
                <a:latin typeface="+mn-lt"/>
              </a:rPr>
              <a:t>)</a:t>
            </a:r>
            <a:r>
              <a:rPr lang="en-US" sz="1800" dirty="0">
                <a:latin typeface="+mn-lt"/>
              </a:rPr>
              <a:t>.</a:t>
            </a:r>
          </a:p>
          <a:p>
            <a:pPr lvl="1" eaLnBrk="1" hangingPunct="1"/>
            <a:r>
              <a:rPr lang="en-US" sz="1800" dirty="0">
                <a:latin typeface="+mn-lt"/>
              </a:rPr>
              <a:t>A score of 0 would mean that men and women fare equally.</a:t>
            </a:r>
          </a:p>
          <a:p>
            <a:pPr lvl="1" eaLnBrk="1" hangingPunct="1"/>
            <a:r>
              <a:rPr lang="en-US" sz="1800" dirty="0">
                <a:latin typeface="+mn-lt"/>
              </a:rPr>
              <a:t>The </a:t>
            </a:r>
            <a:r>
              <a:rPr lang="en-US" sz="1800" dirty="0" smtClean="0">
                <a:latin typeface="+mn-lt"/>
              </a:rPr>
              <a:t>G</a:t>
            </a:r>
            <a:r>
              <a:rPr lang="en-US" sz="100" dirty="0" smtClean="0">
                <a:latin typeface="+mn-lt"/>
              </a:rPr>
              <a:t> </a:t>
            </a:r>
            <a:r>
              <a:rPr lang="en-US" sz="1800" dirty="0" smtClean="0">
                <a:latin typeface="+mn-lt"/>
              </a:rPr>
              <a:t>I</a:t>
            </a:r>
            <a:r>
              <a:rPr lang="en-US" sz="100" dirty="0" smtClean="0">
                <a:latin typeface="+mn-lt"/>
              </a:rPr>
              <a:t> </a:t>
            </a:r>
            <a:r>
              <a:rPr lang="en-US" sz="1800" dirty="0" smtClean="0">
                <a:latin typeface="+mn-lt"/>
              </a:rPr>
              <a:t>I</a:t>
            </a:r>
            <a:r>
              <a:rPr lang="en-US" sz="1800" dirty="0" smtClean="0">
                <a:latin typeface="+mn-lt"/>
              </a:rPr>
              <a:t> </a:t>
            </a:r>
            <a:r>
              <a:rPr lang="en-US" sz="1800" dirty="0">
                <a:latin typeface="+mn-lt"/>
              </a:rPr>
              <a:t>is higher in developing countries than in developed ones.</a:t>
            </a:r>
          </a:p>
          <a:p>
            <a:pPr lvl="1" eaLnBrk="1" hangingPunct="1"/>
            <a:r>
              <a:rPr lang="en-US" sz="1800" dirty="0">
                <a:latin typeface="+mn-lt"/>
              </a:rPr>
              <a:t>Reproductive health is the largest contributor to gender inequality in some developing regions.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168"/>
          <a:stretch/>
        </p:blipFill>
        <p:spPr>
          <a:xfrm>
            <a:off x="2477364" y="4232206"/>
            <a:ext cx="4189272" cy="2179394"/>
          </a:xfrm>
          <a:prstGeom prst="rect">
            <a:avLst/>
          </a:prstGeom>
        </p:spPr>
      </p:pic>
    </p:spTree>
    <p:extLst>
      <p:ext uri="{BB962C8B-B14F-4D97-AF65-F5344CB8AC3E}">
        <p14:creationId xmlns:p14="http://schemas.microsoft.com/office/powerpoint/2010/main" val="422652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Gender Inequality </a:t>
            </a:r>
            <a:r>
              <a:rPr lang="en-US" sz="2000" b="0" dirty="0" smtClean="0"/>
              <a:t>(3 </a:t>
            </a:r>
            <a:r>
              <a:rPr lang="en-US" sz="2000" b="0" dirty="0"/>
              <a:t>of 3)</a:t>
            </a:r>
            <a:endParaRPr lang="en-US" dirty="0"/>
          </a:p>
        </p:txBody>
      </p:sp>
      <p:sp>
        <p:nvSpPr>
          <p:cNvPr id="3" name="Text Placeholder 2"/>
          <p:cNvSpPr>
            <a:spLocks noGrp="1"/>
          </p:cNvSpPr>
          <p:nvPr>
            <p:ph type="body" idx="1"/>
          </p:nvPr>
        </p:nvSpPr>
        <p:spPr>
          <a:xfrm>
            <a:off x="457200" y="1600200"/>
            <a:ext cx="4124227" cy="4715759"/>
          </a:xfrm>
        </p:spPr>
        <p:txBody>
          <a:bodyPr/>
          <a:lstStyle/>
          <a:p>
            <a:pPr eaLnBrk="1" hangingPunct="1"/>
            <a:r>
              <a:rPr lang="en-US" dirty="0">
                <a:latin typeface="+mn-lt"/>
                <a:cs typeface="Arial" charset="0"/>
              </a:rPr>
              <a:t>Reproductive Health</a:t>
            </a:r>
          </a:p>
          <a:p>
            <a:pPr lvl="1" eaLnBrk="1" hangingPunct="1"/>
            <a:r>
              <a:rPr lang="en-US" dirty="0">
                <a:latin typeface="+mn-lt"/>
              </a:rPr>
              <a:t>The </a:t>
            </a:r>
            <a:r>
              <a:rPr lang="en-US" b="1" dirty="0">
                <a:latin typeface="+mn-lt"/>
              </a:rPr>
              <a:t>maternal mortality rate </a:t>
            </a:r>
            <a:r>
              <a:rPr lang="en-US" dirty="0">
                <a:latin typeface="+mn-lt"/>
              </a:rPr>
              <a:t>is the number of women who die giving birth per 100,000 births.</a:t>
            </a:r>
          </a:p>
          <a:p>
            <a:pPr lvl="1" eaLnBrk="1" hangingPunct="1"/>
            <a:r>
              <a:rPr lang="en-US" dirty="0">
                <a:latin typeface="+mn-lt"/>
              </a:rPr>
              <a:t>The </a:t>
            </a:r>
            <a:r>
              <a:rPr lang="en-US" b="1" dirty="0">
                <a:latin typeface="+mn-lt"/>
              </a:rPr>
              <a:t>adolescent fertility rate </a:t>
            </a:r>
            <a:r>
              <a:rPr lang="en-US" dirty="0">
                <a:latin typeface="+mn-lt"/>
              </a:rPr>
              <a:t>is the number of births per 1,000 women ages 15–19. The teenage pregnancy rate is below 10 per 1,000 in most European countries, where most couples use some form of contraception. </a:t>
            </a:r>
          </a:p>
          <a:p>
            <a:pPr lvl="1" eaLnBrk="1" hangingPunct="1"/>
            <a:r>
              <a:rPr lang="en-US" dirty="0">
                <a:latin typeface="+mn-lt"/>
              </a:rPr>
              <a:t>The U.N. includes reproductive health as a contributor to </a:t>
            </a:r>
            <a:r>
              <a:rPr lang="en-US" dirty="0" smtClean="0">
                <a:latin typeface="+mn-lt"/>
              </a:rPr>
              <a:t>G</a:t>
            </a:r>
            <a:r>
              <a:rPr lang="en-US" sz="100" dirty="0" smtClean="0">
                <a:latin typeface="+mn-lt"/>
              </a:rPr>
              <a:t> </a:t>
            </a:r>
            <a:r>
              <a:rPr lang="en-US" dirty="0" smtClean="0">
                <a:latin typeface="+mn-lt"/>
              </a:rPr>
              <a:t>I</a:t>
            </a:r>
            <a:r>
              <a:rPr lang="en-US" sz="100" dirty="0" smtClean="0">
                <a:latin typeface="+mn-lt"/>
              </a:rPr>
              <a:t> </a:t>
            </a:r>
            <a:r>
              <a:rPr lang="en-US" dirty="0" smtClean="0">
                <a:latin typeface="+mn-lt"/>
              </a:rPr>
              <a:t>I</a:t>
            </a:r>
            <a:r>
              <a:rPr lang="en-US" dirty="0" smtClean="0">
                <a:latin typeface="+mn-lt"/>
              </a:rPr>
              <a:t> </a:t>
            </a:r>
            <a:r>
              <a:rPr lang="en-US" dirty="0">
                <a:latin typeface="+mn-lt"/>
              </a:rPr>
              <a:t>because in countries where effective control of reproduction is universal, women have fewer children, and maternal and child health are improved.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809"/>
          <a:stretch/>
        </p:blipFill>
        <p:spPr>
          <a:xfrm>
            <a:off x="4652097" y="1647335"/>
            <a:ext cx="4166710" cy="188091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999"/>
          <a:stretch/>
        </p:blipFill>
        <p:spPr>
          <a:xfrm>
            <a:off x="5701332" y="3682025"/>
            <a:ext cx="2068240" cy="2708367"/>
          </a:xfrm>
          <a:prstGeom prst="rect">
            <a:avLst/>
          </a:prstGeom>
        </p:spPr>
      </p:pic>
    </p:spTree>
    <p:extLst>
      <p:ext uri="{BB962C8B-B14F-4D97-AF65-F5344CB8AC3E}">
        <p14:creationId xmlns:p14="http://schemas.microsoft.com/office/powerpoint/2010/main" val="424411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Chapter 10 Key Issues</a:t>
            </a:r>
          </a:p>
        </p:txBody>
      </p:sp>
      <p:sp>
        <p:nvSpPr>
          <p:cNvPr id="3" name="Text Placeholder 2"/>
          <p:cNvSpPr>
            <a:spLocks noGrp="1"/>
          </p:cNvSpPr>
          <p:nvPr>
            <p:ph type="body" idx="1"/>
          </p:nvPr>
        </p:nvSpPr>
        <p:spPr/>
        <p:txBody>
          <a:bodyPr/>
          <a:lstStyle/>
          <a:p>
            <a:pPr marL="0" indent="0" eaLnBrk="1" hangingPunct="1">
              <a:spcBef>
                <a:spcPts val="1200"/>
              </a:spcBef>
              <a:buNone/>
            </a:pPr>
            <a:r>
              <a:rPr lang="en-US" b="1" dirty="0">
                <a:solidFill>
                  <a:schemeClr val="tx2"/>
                </a:solidFill>
                <a:latin typeface="+mn-lt"/>
                <a:cs typeface="Arial" charset="0"/>
              </a:rPr>
              <a:t>10.1 </a:t>
            </a:r>
            <a:r>
              <a:rPr lang="en-US" dirty="0">
                <a:latin typeface="+mn-lt"/>
              </a:rPr>
              <a:t>How does development vary among countries?</a:t>
            </a:r>
            <a:r>
              <a:rPr lang="en-US" dirty="0">
                <a:latin typeface="+mn-lt"/>
                <a:cs typeface="Arial" charset="0"/>
              </a:rPr>
              <a:t> Development Regions</a:t>
            </a:r>
          </a:p>
          <a:p>
            <a:pPr marL="0" indent="0" eaLnBrk="1" hangingPunct="1">
              <a:spcBef>
                <a:spcPts val="1200"/>
              </a:spcBef>
              <a:buNone/>
            </a:pPr>
            <a:r>
              <a:rPr lang="en-US" b="1" dirty="0">
                <a:solidFill>
                  <a:schemeClr val="tx2"/>
                </a:solidFill>
                <a:latin typeface="+mn-lt"/>
                <a:cs typeface="Arial" charset="0"/>
              </a:rPr>
              <a:t>10.2 </a:t>
            </a:r>
            <a:r>
              <a:rPr lang="en-US" dirty="0">
                <a:latin typeface="+mn-lt"/>
              </a:rPr>
              <a:t>How does development vary among countries? </a:t>
            </a:r>
            <a:r>
              <a:rPr lang="en-US" dirty="0">
                <a:latin typeface="+mn-lt"/>
                <a:cs typeface="Arial" charset="0"/>
              </a:rPr>
              <a:t>A Decent Standard of Living</a:t>
            </a:r>
          </a:p>
          <a:p>
            <a:pPr marL="0" indent="0" eaLnBrk="1" hangingPunct="1">
              <a:spcBef>
                <a:spcPts val="1200"/>
              </a:spcBef>
              <a:buNone/>
            </a:pPr>
            <a:r>
              <a:rPr lang="en-US" b="1" dirty="0">
                <a:solidFill>
                  <a:schemeClr val="tx2"/>
                </a:solidFill>
                <a:latin typeface="+mn-lt"/>
                <a:cs typeface="Arial" charset="0"/>
              </a:rPr>
              <a:t>10.3 </a:t>
            </a:r>
            <a:r>
              <a:rPr lang="en-US" dirty="0">
                <a:latin typeface="+mn-lt"/>
              </a:rPr>
              <a:t>How does development vary among countries? Access to Knowledge and Health</a:t>
            </a:r>
            <a:endParaRPr lang="en-US" dirty="0">
              <a:latin typeface="+mn-lt"/>
              <a:cs typeface="Arial" charset="0"/>
            </a:endParaRPr>
          </a:p>
          <a:p>
            <a:pPr marL="0" indent="0" eaLnBrk="1" hangingPunct="1">
              <a:spcBef>
                <a:spcPts val="1200"/>
              </a:spcBef>
              <a:buNone/>
            </a:pPr>
            <a:r>
              <a:rPr lang="en-US" b="1" dirty="0">
                <a:solidFill>
                  <a:schemeClr val="tx2"/>
                </a:solidFill>
                <a:latin typeface="+mn-lt"/>
                <a:cs typeface="Arial" charset="0"/>
              </a:rPr>
              <a:t>10.4 </a:t>
            </a:r>
            <a:r>
              <a:rPr lang="en-US" dirty="0">
                <a:latin typeface="+mn-lt"/>
              </a:rPr>
              <a:t>What inequalities are found in development? </a:t>
            </a:r>
            <a:r>
              <a:rPr lang="en-US" dirty="0">
                <a:latin typeface="+mn-lt"/>
                <a:cs typeface="Arial" charset="0"/>
              </a:rPr>
              <a:t>Unequal &amp; Uneven Development</a:t>
            </a:r>
          </a:p>
          <a:p>
            <a:pPr marL="0" indent="0" eaLnBrk="1" hangingPunct="1">
              <a:spcBef>
                <a:spcPts val="1200"/>
              </a:spcBef>
              <a:buNone/>
            </a:pPr>
            <a:r>
              <a:rPr lang="en-US" b="1" dirty="0">
                <a:solidFill>
                  <a:schemeClr val="tx2"/>
                </a:solidFill>
                <a:latin typeface="+mn-lt"/>
                <a:cs typeface="Arial" charset="0"/>
              </a:rPr>
              <a:t>10.5 </a:t>
            </a:r>
            <a:r>
              <a:rPr lang="en-US" dirty="0">
                <a:latin typeface="+mn-lt"/>
              </a:rPr>
              <a:t>What inequalities are found in development?</a:t>
            </a:r>
            <a:r>
              <a:rPr lang="en-US" dirty="0">
                <a:latin typeface="+mn-lt"/>
                <a:cs typeface="Arial" charset="0"/>
              </a:rPr>
              <a:t> Gender Inequality</a:t>
            </a:r>
          </a:p>
          <a:p>
            <a:pPr marL="0" indent="0" eaLnBrk="1" hangingPunct="1">
              <a:spcBef>
                <a:spcPts val="1200"/>
              </a:spcBef>
              <a:buNone/>
            </a:pPr>
            <a:r>
              <a:rPr lang="en-US" b="1" dirty="0">
                <a:solidFill>
                  <a:schemeClr val="tx2"/>
                </a:solidFill>
                <a:latin typeface="+mn-lt"/>
                <a:cs typeface="Arial" charset="0"/>
              </a:rPr>
              <a:t>10.6 </a:t>
            </a:r>
            <a:r>
              <a:rPr lang="en-US" dirty="0">
                <a:latin typeface="+mn-lt"/>
              </a:rPr>
              <a:t>What inequalities are found in development?</a:t>
            </a:r>
            <a:r>
              <a:rPr lang="en-US" dirty="0">
                <a:latin typeface="+mn-lt"/>
                <a:cs typeface="Arial" charset="0"/>
              </a:rPr>
              <a:t> Gender Empowerment &amp; Employment</a:t>
            </a:r>
          </a:p>
          <a:p>
            <a:pPr marL="0" indent="0" eaLnBrk="1" hangingPunct="1">
              <a:spcBef>
                <a:spcPts val="1200"/>
              </a:spcBef>
              <a:buNone/>
            </a:pPr>
            <a:r>
              <a:rPr lang="en-US" b="1" dirty="0">
                <a:solidFill>
                  <a:schemeClr val="tx2"/>
                </a:solidFill>
                <a:latin typeface="+mn-lt"/>
                <a:cs typeface="Arial" charset="0"/>
              </a:rPr>
              <a:t>10.7 </a:t>
            </a:r>
            <a:r>
              <a:rPr lang="en-US" dirty="0">
                <a:latin typeface="+mn-lt"/>
              </a:rPr>
              <a:t>How do countries become more developed? </a:t>
            </a:r>
            <a:r>
              <a:rPr lang="en-US" dirty="0">
                <a:latin typeface="+mn-lt"/>
                <a:cs typeface="Arial" charset="0"/>
              </a:rPr>
              <a:t>Two Paths to Development</a:t>
            </a:r>
          </a:p>
          <a:p>
            <a:pPr marL="0" indent="0" eaLnBrk="1" hangingPunct="1">
              <a:spcBef>
                <a:spcPts val="1200"/>
              </a:spcBef>
              <a:buNone/>
            </a:pPr>
            <a:r>
              <a:rPr lang="en-US" b="1" dirty="0">
                <a:solidFill>
                  <a:schemeClr val="tx2"/>
                </a:solidFill>
                <a:latin typeface="+mn-lt"/>
                <a:cs typeface="Arial" charset="0"/>
              </a:rPr>
              <a:t>10.8 </a:t>
            </a:r>
            <a:r>
              <a:rPr lang="en-US" dirty="0">
                <a:latin typeface="+mn-lt"/>
              </a:rPr>
              <a:t>How do countries become more developed? </a:t>
            </a:r>
            <a:r>
              <a:rPr lang="en-US" dirty="0">
                <a:latin typeface="+mn-lt"/>
                <a:cs typeface="Arial" charset="0"/>
              </a:rPr>
              <a:t>World Trade</a:t>
            </a:r>
          </a:p>
          <a:p>
            <a:pPr marL="0" indent="0" eaLnBrk="1" hangingPunct="1">
              <a:spcBef>
                <a:spcPts val="1200"/>
              </a:spcBef>
              <a:buNone/>
            </a:pPr>
            <a:r>
              <a:rPr lang="en-US" b="1" dirty="0">
                <a:solidFill>
                  <a:schemeClr val="tx2"/>
                </a:solidFill>
                <a:latin typeface="+mn-lt"/>
                <a:cs typeface="Arial" charset="0"/>
              </a:rPr>
              <a:t>10.9 </a:t>
            </a:r>
            <a:r>
              <a:rPr lang="en-US" dirty="0">
                <a:latin typeface="+mn-lt"/>
              </a:rPr>
              <a:t>How do countries become more developed? </a:t>
            </a:r>
            <a:r>
              <a:rPr lang="en-US" dirty="0">
                <a:latin typeface="+mn-lt"/>
                <a:cs typeface="Arial" charset="0"/>
              </a:rPr>
              <a:t>Financing Development</a:t>
            </a:r>
          </a:p>
          <a:p>
            <a:pPr marL="0" indent="0" eaLnBrk="1" hangingPunct="1">
              <a:spcBef>
                <a:spcPts val="1200"/>
              </a:spcBef>
              <a:buNone/>
            </a:pPr>
            <a:r>
              <a:rPr lang="en-US" b="1" dirty="0">
                <a:solidFill>
                  <a:schemeClr val="tx2"/>
                </a:solidFill>
                <a:latin typeface="+mn-lt"/>
                <a:cs typeface="Arial" charset="0"/>
              </a:rPr>
              <a:t>10.10 </a:t>
            </a:r>
            <a:r>
              <a:rPr lang="en-US" dirty="0">
                <a:latin typeface="+mn-lt"/>
              </a:rPr>
              <a:t>What progress towards development are countries achieving? </a:t>
            </a:r>
            <a:r>
              <a:rPr lang="en-US" dirty="0">
                <a:latin typeface="+mn-lt"/>
                <a:cs typeface="Arial" charset="0"/>
              </a:rPr>
              <a:t>Fair Trade</a:t>
            </a:r>
          </a:p>
          <a:p>
            <a:pPr marL="0" indent="0" eaLnBrk="1" hangingPunct="1">
              <a:spcBef>
                <a:spcPts val="1200"/>
              </a:spcBef>
              <a:buNone/>
            </a:pPr>
            <a:r>
              <a:rPr lang="en-US" b="1" dirty="0">
                <a:solidFill>
                  <a:schemeClr val="tx2"/>
                </a:solidFill>
                <a:latin typeface="+mn-lt"/>
                <a:cs typeface="Arial" charset="0"/>
              </a:rPr>
              <a:t>10.11</a:t>
            </a:r>
            <a:r>
              <a:rPr lang="en-US" dirty="0">
                <a:latin typeface="+mn-lt"/>
                <a:cs typeface="Arial" charset="0"/>
              </a:rPr>
              <a:t> </a:t>
            </a:r>
            <a:r>
              <a:rPr lang="en-US" dirty="0">
                <a:latin typeface="+mn-lt"/>
              </a:rPr>
              <a:t>What progress towards development are countries achieving? Progress in Development</a:t>
            </a:r>
          </a:p>
        </p:txBody>
      </p:sp>
    </p:spTree>
    <p:extLst>
      <p:ext uri="{BB962C8B-B14F-4D97-AF65-F5344CB8AC3E}">
        <p14:creationId xmlns:p14="http://schemas.microsoft.com/office/powerpoint/2010/main" val="98949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 Gender Empowerment &amp; </a:t>
            </a:r>
            <a:r>
              <a:rPr lang="en-US" dirty="0" smtClean="0"/>
              <a:t>Employment </a:t>
            </a:r>
            <a:r>
              <a:rPr lang="en-US" sz="2000" b="0" dirty="0" smtClean="0"/>
              <a:t>(1 of 3)</a:t>
            </a:r>
            <a:endParaRPr lang="en-US" b="0" dirty="0"/>
          </a:p>
        </p:txBody>
      </p:sp>
      <p:sp>
        <p:nvSpPr>
          <p:cNvPr id="3" name="Text Placeholder 2"/>
          <p:cNvSpPr>
            <a:spLocks noGrp="1"/>
          </p:cNvSpPr>
          <p:nvPr>
            <p:ph type="body" idx="1"/>
          </p:nvPr>
        </p:nvSpPr>
        <p:spPr>
          <a:xfrm>
            <a:off x="457200" y="1600200"/>
            <a:ext cx="8229600" cy="2274216"/>
          </a:xfrm>
        </p:spPr>
        <p:txBody>
          <a:bodyPr/>
          <a:lstStyle/>
          <a:p>
            <a:pPr eaLnBrk="1" hangingPunct="1"/>
            <a:r>
              <a:rPr lang="en-US" sz="1800" b="1" dirty="0">
                <a:latin typeface="+mn-lt"/>
              </a:rPr>
              <a:t>Empowerment</a:t>
            </a:r>
          </a:p>
          <a:p>
            <a:pPr lvl="1" eaLnBrk="1" hangingPunct="1"/>
            <a:r>
              <a:rPr lang="en-US" sz="1800" dirty="0">
                <a:latin typeface="+mn-lt"/>
              </a:rPr>
              <a:t>In the context of gender inequality, empowerment refers to the ability of women to achieve improvements in their own status—that is, to achieve economic and political power.</a:t>
            </a:r>
          </a:p>
          <a:p>
            <a:pPr lvl="1" eaLnBrk="1" hangingPunct="1"/>
            <a:r>
              <a:rPr lang="en-US" sz="1800" dirty="0">
                <a:latin typeface="+mn-lt"/>
              </a:rPr>
              <a:t>The empowerment dimension of GII is measured by two indicators:</a:t>
            </a:r>
          </a:p>
          <a:p>
            <a:pPr lvl="2" eaLnBrk="1" hangingPunct="1"/>
            <a:r>
              <a:rPr lang="en-US" sz="1800" b="1" dirty="0">
                <a:latin typeface="+mn-lt"/>
              </a:rPr>
              <a:t>National Legislature</a:t>
            </a:r>
            <a:r>
              <a:rPr lang="en-US" sz="1800" dirty="0">
                <a:latin typeface="+mn-lt"/>
              </a:rPr>
              <a:t>: In every country of the world, more men than women hold position of political power.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130"/>
          <a:stretch/>
        </p:blipFill>
        <p:spPr>
          <a:xfrm>
            <a:off x="2337847" y="3977737"/>
            <a:ext cx="4468306" cy="2313238"/>
          </a:xfrm>
          <a:prstGeom prst="rect">
            <a:avLst/>
          </a:prstGeom>
        </p:spPr>
      </p:pic>
    </p:spTree>
    <p:extLst>
      <p:ext uri="{BB962C8B-B14F-4D97-AF65-F5344CB8AC3E}">
        <p14:creationId xmlns:p14="http://schemas.microsoft.com/office/powerpoint/2010/main" val="342217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 Gender Empowerment &amp; </a:t>
            </a:r>
            <a:r>
              <a:rPr lang="en-US" dirty="0" smtClean="0"/>
              <a:t>Employment </a:t>
            </a:r>
            <a:r>
              <a:rPr lang="en-US" sz="2000" b="0" dirty="0" smtClean="0"/>
              <a:t>(2 of 3)</a:t>
            </a:r>
            <a:endParaRPr lang="en-US" b="0" dirty="0"/>
          </a:p>
        </p:txBody>
      </p:sp>
      <p:sp>
        <p:nvSpPr>
          <p:cNvPr id="3" name="Text Placeholder 2"/>
          <p:cNvSpPr>
            <a:spLocks noGrp="1"/>
          </p:cNvSpPr>
          <p:nvPr>
            <p:ph type="body" idx="1"/>
          </p:nvPr>
        </p:nvSpPr>
        <p:spPr>
          <a:xfrm>
            <a:off x="457200" y="1600199"/>
            <a:ext cx="8229600" cy="1953705"/>
          </a:xfrm>
        </p:spPr>
        <p:txBody>
          <a:bodyPr/>
          <a:lstStyle/>
          <a:p>
            <a:r>
              <a:rPr lang="en-US" sz="1800" b="1" dirty="0">
                <a:latin typeface="+mn-lt"/>
              </a:rPr>
              <a:t>Empowerment</a:t>
            </a:r>
          </a:p>
          <a:p>
            <a:pPr lvl="2"/>
            <a:r>
              <a:rPr lang="en-US" sz="1800" b="1" dirty="0">
                <a:latin typeface="+mn-lt"/>
              </a:rPr>
              <a:t>Secondary School</a:t>
            </a:r>
            <a:r>
              <a:rPr lang="en-US" sz="1800" dirty="0">
                <a:latin typeface="+mn-lt"/>
              </a:rPr>
              <a:t>: Worldwide, 54 percent of women have completed some secondary (high) school, compared to 64 percent of men.</a:t>
            </a:r>
          </a:p>
          <a:p>
            <a:pPr lvl="3" indent="-230400"/>
            <a:r>
              <a:rPr lang="en-US" sz="1800" dirty="0">
                <a:latin typeface="+mn-lt"/>
              </a:rPr>
              <a:t>For every 10 boys who attend high school in developing countries, only 6 girls attend.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709"/>
          <a:stretch/>
        </p:blipFill>
        <p:spPr>
          <a:xfrm>
            <a:off x="2026762" y="3620394"/>
            <a:ext cx="5090476" cy="2605570"/>
          </a:xfrm>
          <a:prstGeom prst="rect">
            <a:avLst/>
          </a:prstGeom>
        </p:spPr>
      </p:pic>
    </p:spTree>
    <p:extLst>
      <p:ext uri="{BB962C8B-B14F-4D97-AF65-F5344CB8AC3E}">
        <p14:creationId xmlns:p14="http://schemas.microsoft.com/office/powerpoint/2010/main" val="3537245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 Gender Empowerment &amp; </a:t>
            </a:r>
            <a:r>
              <a:rPr lang="en-US"/>
              <a:t>Employment </a:t>
            </a:r>
            <a:r>
              <a:rPr lang="en-US" sz="2000" b="0" smtClean="0"/>
              <a:t>(3 </a:t>
            </a:r>
            <a:r>
              <a:rPr lang="en-US" sz="2000" b="0" dirty="0"/>
              <a:t>of 3)</a:t>
            </a:r>
            <a:endParaRPr lang="en-US" dirty="0"/>
          </a:p>
        </p:txBody>
      </p:sp>
      <p:sp>
        <p:nvSpPr>
          <p:cNvPr id="3" name="Text Placeholder 2"/>
          <p:cNvSpPr>
            <a:spLocks noGrp="1"/>
          </p:cNvSpPr>
          <p:nvPr>
            <p:ph type="body" idx="1"/>
          </p:nvPr>
        </p:nvSpPr>
        <p:spPr>
          <a:xfrm>
            <a:off x="457200" y="1600200"/>
            <a:ext cx="8229600" cy="2208229"/>
          </a:xfrm>
        </p:spPr>
        <p:txBody>
          <a:bodyPr/>
          <a:lstStyle/>
          <a:p>
            <a:pPr eaLnBrk="1" hangingPunct="1"/>
            <a:r>
              <a:rPr lang="en-US" sz="1800" b="1" dirty="0">
                <a:latin typeface="+mn-lt"/>
              </a:rPr>
              <a:t>Employment</a:t>
            </a:r>
          </a:p>
          <a:p>
            <a:pPr lvl="1" eaLnBrk="1" hangingPunct="1"/>
            <a:r>
              <a:rPr lang="en-US" sz="1800" dirty="0">
                <a:latin typeface="+mn-lt"/>
              </a:rPr>
              <a:t>The </a:t>
            </a:r>
            <a:r>
              <a:rPr lang="en-US" sz="1800" b="1" dirty="0">
                <a:latin typeface="+mn-lt"/>
              </a:rPr>
              <a:t>female labor force participation rate </a:t>
            </a:r>
            <a:r>
              <a:rPr lang="en-US" sz="1800" dirty="0">
                <a:latin typeface="+mn-lt"/>
              </a:rPr>
              <a:t>is the percentage of women holding full-time jobs outside the home. Worldwide, 51 percent of women work outside the home.</a:t>
            </a:r>
          </a:p>
          <a:p>
            <a:pPr lvl="1" eaLnBrk="1" hangingPunct="1"/>
            <a:r>
              <a:rPr lang="en-US" sz="1800" dirty="0">
                <a:latin typeface="+mn-lt"/>
              </a:rPr>
              <a:t>South Asia and Southwest Asia and North Africa have substantial gaps between male and female labor participation, whereas East Asia and sub-Saharan Africa have smaller gaps.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796"/>
          <a:stretch/>
        </p:blipFill>
        <p:spPr>
          <a:xfrm>
            <a:off x="1395167" y="3856335"/>
            <a:ext cx="6353666" cy="2501652"/>
          </a:xfrm>
          <a:prstGeom prst="rect">
            <a:avLst/>
          </a:prstGeom>
        </p:spPr>
      </p:pic>
    </p:spTree>
    <p:extLst>
      <p:ext uri="{BB962C8B-B14F-4D97-AF65-F5344CB8AC3E}">
        <p14:creationId xmlns:p14="http://schemas.microsoft.com/office/powerpoint/2010/main" val="180364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10.7 Two Paths to </a:t>
            </a:r>
            <a:r>
              <a:rPr lang="en-US" dirty="0" smtClean="0"/>
              <a:t>Development </a:t>
            </a:r>
            <a:r>
              <a:rPr lang="en-US" sz="2000" b="0" dirty="0" smtClean="0"/>
              <a:t>(1 of 5)</a:t>
            </a:r>
            <a:endParaRPr lang="en-US" b="0" dirty="0"/>
          </a:p>
        </p:txBody>
      </p:sp>
      <p:sp>
        <p:nvSpPr>
          <p:cNvPr id="3" name="Text Placeholder 2"/>
          <p:cNvSpPr>
            <a:spLocks noGrp="1"/>
          </p:cNvSpPr>
          <p:nvPr>
            <p:ph type="body" idx="1"/>
          </p:nvPr>
        </p:nvSpPr>
        <p:spPr/>
        <p:txBody>
          <a:bodyPr/>
          <a:lstStyle/>
          <a:p>
            <a:r>
              <a:rPr lang="en-US" sz="2400" b="1" dirty="0">
                <a:latin typeface="+mn-lt"/>
              </a:rPr>
              <a:t>Self-sufficiency</a:t>
            </a:r>
            <a:r>
              <a:rPr lang="en-US" sz="2400" dirty="0">
                <a:latin typeface="+mn-lt"/>
              </a:rPr>
              <a:t>.</a:t>
            </a:r>
            <a:r>
              <a:rPr lang="en-US" sz="2400" b="1" dirty="0">
                <a:latin typeface="+mn-lt"/>
              </a:rPr>
              <a:t> </a:t>
            </a:r>
            <a:r>
              <a:rPr lang="en-US" sz="2400" dirty="0">
                <a:latin typeface="+mn-lt"/>
              </a:rPr>
              <a:t>Countries encourage domestic production of goods, discourage foreign ownership of businesses and resources, and protect their businesses from international competition.</a:t>
            </a:r>
          </a:p>
          <a:p>
            <a:r>
              <a:rPr lang="en-US" sz="2400" b="1" dirty="0">
                <a:latin typeface="+mn-lt"/>
              </a:rPr>
              <a:t>International trade</a:t>
            </a:r>
            <a:r>
              <a:rPr lang="en-US" sz="2400" dirty="0">
                <a:latin typeface="+mn-lt"/>
              </a:rPr>
              <a:t>. Countries open themselves to foreign investment and international markets.</a:t>
            </a:r>
          </a:p>
          <a:p>
            <a:r>
              <a:rPr lang="en-US" sz="2400" dirty="0">
                <a:latin typeface="+mn-lt"/>
              </a:rPr>
              <a:t>For most of the twentieth century, self-sufficiency was the more popular of the development alternatives. International trade became more popular beginning in the late twentieth century.</a:t>
            </a:r>
          </a:p>
        </p:txBody>
      </p:sp>
    </p:spTree>
    <p:extLst>
      <p:ext uri="{BB962C8B-B14F-4D97-AF65-F5344CB8AC3E}">
        <p14:creationId xmlns:p14="http://schemas.microsoft.com/office/powerpoint/2010/main" val="3158958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10.7 Two Paths to Development </a:t>
            </a:r>
            <a:r>
              <a:rPr lang="en-US" sz="2000" b="0" dirty="0" smtClean="0"/>
              <a:t>(2 </a:t>
            </a:r>
            <a:r>
              <a:rPr lang="en-US" sz="2000" b="0" dirty="0"/>
              <a:t>of 5)</a:t>
            </a:r>
            <a:endParaRPr lang="en-US" dirty="0"/>
          </a:p>
        </p:txBody>
      </p:sp>
      <p:sp>
        <p:nvSpPr>
          <p:cNvPr id="3" name="Text Placeholder 2"/>
          <p:cNvSpPr>
            <a:spLocks noGrp="1"/>
          </p:cNvSpPr>
          <p:nvPr>
            <p:ph type="body" idx="1"/>
          </p:nvPr>
        </p:nvSpPr>
        <p:spPr>
          <a:xfrm>
            <a:off x="457200" y="1600201"/>
            <a:ext cx="4545962" cy="4491402"/>
          </a:xfrm>
        </p:spPr>
        <p:txBody>
          <a:bodyPr/>
          <a:lstStyle/>
          <a:p>
            <a:pPr eaLnBrk="1" hangingPunct="1"/>
            <a:r>
              <a:rPr lang="en-US" sz="1800" b="1" dirty="0">
                <a:latin typeface="+mn-lt"/>
              </a:rPr>
              <a:t>Self-sufficiency example: India</a:t>
            </a:r>
          </a:p>
          <a:p>
            <a:pPr lvl="1" eaLnBrk="1" hangingPunct="1"/>
            <a:r>
              <a:rPr lang="en-US" sz="1800" b="1" dirty="0">
                <a:latin typeface="+mn-lt"/>
              </a:rPr>
              <a:t>Key elements of the self-sufficiency path to development include the following:</a:t>
            </a:r>
          </a:p>
          <a:p>
            <a:pPr lvl="2" eaLnBrk="1" hangingPunct="1"/>
            <a:r>
              <a:rPr lang="en-US" sz="1800" b="1" dirty="0">
                <a:latin typeface="+mn-lt"/>
              </a:rPr>
              <a:t>Balanced growth. </a:t>
            </a:r>
            <a:r>
              <a:rPr lang="en-US" sz="1800" dirty="0">
                <a:latin typeface="+mn-lt"/>
              </a:rPr>
              <a:t>Investment is spread as equally as possible across all sectors of a country’s economy and in all regions.</a:t>
            </a:r>
          </a:p>
          <a:p>
            <a:pPr lvl="2" eaLnBrk="1" hangingPunct="1"/>
            <a:r>
              <a:rPr lang="en-US" sz="1800" b="1" dirty="0">
                <a:latin typeface="+mn-lt"/>
              </a:rPr>
              <a:t>Import barriers. </a:t>
            </a:r>
            <a:r>
              <a:rPr lang="en-US" sz="1800" dirty="0">
                <a:latin typeface="+mn-lt"/>
              </a:rPr>
              <a:t>The import of goods is limited through barriers, including setting high taxes (tariffs) on imported goods.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70"/>
          <a:stretch/>
        </p:blipFill>
        <p:spPr>
          <a:xfrm>
            <a:off x="5046292" y="1600200"/>
            <a:ext cx="3683638" cy="4491402"/>
          </a:xfrm>
          <a:prstGeom prst="rect">
            <a:avLst/>
          </a:prstGeom>
        </p:spPr>
      </p:pic>
    </p:spTree>
    <p:extLst>
      <p:ext uri="{BB962C8B-B14F-4D97-AF65-F5344CB8AC3E}">
        <p14:creationId xmlns:p14="http://schemas.microsoft.com/office/powerpoint/2010/main" val="414858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10.7 Two Paths to Development </a:t>
            </a:r>
            <a:r>
              <a:rPr lang="en-US" sz="2000" b="0" dirty="0" smtClean="0"/>
              <a:t>(3 </a:t>
            </a:r>
            <a:r>
              <a:rPr lang="en-US" sz="2000" b="0" dirty="0"/>
              <a:t>of 5)</a:t>
            </a:r>
            <a:endParaRPr lang="en-US" dirty="0"/>
          </a:p>
        </p:txBody>
      </p:sp>
      <p:sp>
        <p:nvSpPr>
          <p:cNvPr id="3" name="Text Placeholder 2"/>
          <p:cNvSpPr>
            <a:spLocks noGrp="1"/>
          </p:cNvSpPr>
          <p:nvPr>
            <p:ph type="body" idx="1"/>
          </p:nvPr>
        </p:nvSpPr>
        <p:spPr>
          <a:xfrm>
            <a:off x="457199" y="1600200"/>
            <a:ext cx="5339751" cy="4525963"/>
          </a:xfrm>
        </p:spPr>
        <p:txBody>
          <a:bodyPr/>
          <a:lstStyle/>
          <a:p>
            <a:pPr eaLnBrk="1" hangingPunct="1"/>
            <a:r>
              <a:rPr lang="en-US" sz="1800" b="1" dirty="0">
                <a:latin typeface="+mn-lt"/>
              </a:rPr>
              <a:t>Self-sufficiency example: India</a:t>
            </a:r>
          </a:p>
          <a:p>
            <a:pPr lvl="1" eaLnBrk="1" hangingPunct="1"/>
            <a:r>
              <a:rPr lang="en-US" sz="1800" b="1" dirty="0">
                <a:latin typeface="+mn-lt"/>
              </a:rPr>
              <a:t>Import licenses</a:t>
            </a:r>
            <a:r>
              <a:rPr lang="en-US" sz="1800" dirty="0">
                <a:latin typeface="+mn-lt"/>
              </a:rPr>
              <a:t>. To import goods into India, a company needed a license, which was hard to get because several dozen government agencies had to approve the request.</a:t>
            </a:r>
          </a:p>
          <a:p>
            <a:pPr lvl="1" eaLnBrk="1" hangingPunct="1"/>
            <a:r>
              <a:rPr lang="en-US" sz="1800" b="1" dirty="0">
                <a:latin typeface="+mn-lt"/>
              </a:rPr>
              <a:t>Quotas</a:t>
            </a:r>
            <a:r>
              <a:rPr lang="en-US" sz="1800" dirty="0">
                <a:latin typeface="+mn-lt"/>
              </a:rPr>
              <a:t>. Companies with import licenses were severely restricted by the government in the quantities they could import.</a:t>
            </a:r>
          </a:p>
          <a:p>
            <a:pPr lvl="1" eaLnBrk="1" hangingPunct="1"/>
            <a:r>
              <a:rPr lang="en-US" sz="1800" b="1" dirty="0">
                <a:latin typeface="+mn-lt"/>
              </a:rPr>
              <a:t>Taxes</a:t>
            </a:r>
            <a:r>
              <a:rPr lang="en-US" sz="1800" dirty="0">
                <a:latin typeface="+mn-lt"/>
              </a:rPr>
              <a:t>. The government imposed heavy taxes on imported goods, which doubled or even tripled the prices to consumers.</a:t>
            </a:r>
          </a:p>
          <a:p>
            <a:pPr lvl="1" eaLnBrk="1" hangingPunct="1"/>
            <a:r>
              <a:rPr lang="en-US" sz="1800" dirty="0">
                <a:latin typeface="+mn-lt"/>
              </a:rPr>
              <a:t>Also </a:t>
            </a:r>
            <a:r>
              <a:rPr lang="en-US" sz="1800" b="1" dirty="0">
                <a:latin typeface="+mn-lt"/>
              </a:rPr>
              <a:t>export limits</a:t>
            </a:r>
            <a:r>
              <a:rPr lang="en-US" sz="1800" dirty="0">
                <a:latin typeface="+mn-lt"/>
              </a:rPr>
              <a:t>, </a:t>
            </a:r>
            <a:r>
              <a:rPr lang="en-US" sz="1800" b="1" dirty="0">
                <a:latin typeface="+mn-lt"/>
              </a:rPr>
              <a:t>currency restrictions</a:t>
            </a:r>
            <a:r>
              <a:rPr lang="en-US" sz="1800" dirty="0">
                <a:latin typeface="+mn-lt"/>
              </a:rPr>
              <a:t>, </a:t>
            </a:r>
            <a:r>
              <a:rPr lang="en-US" sz="1800" b="1" dirty="0">
                <a:latin typeface="+mn-lt"/>
              </a:rPr>
              <a:t>permits</a:t>
            </a:r>
            <a:r>
              <a:rPr lang="en-US" sz="1800" dirty="0">
                <a:latin typeface="+mn-lt"/>
              </a:rPr>
              <a:t>, </a:t>
            </a:r>
            <a:r>
              <a:rPr lang="en-US" sz="1800" b="1" dirty="0">
                <a:latin typeface="+mn-lt"/>
              </a:rPr>
              <a:t>subsidies</a:t>
            </a:r>
            <a:r>
              <a:rPr lang="en-US" sz="1800" dirty="0">
                <a:latin typeface="+mn-lt"/>
              </a:rPr>
              <a:t>, and </a:t>
            </a:r>
            <a:r>
              <a:rPr lang="en-US" sz="1800" b="1" dirty="0">
                <a:latin typeface="+mn-lt"/>
              </a:rPr>
              <a:t>government ownership</a:t>
            </a:r>
            <a:r>
              <a:rPr lang="en-US" sz="1800" dirty="0">
                <a:latin typeface="+mn-lt"/>
              </a:rPr>
              <a:t>.</a:t>
            </a:r>
            <a:endParaRPr lang="en-US" sz="1800" b="1"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427"/>
          <a:stretch/>
        </p:blipFill>
        <p:spPr>
          <a:xfrm>
            <a:off x="6159349" y="1535862"/>
            <a:ext cx="1923068" cy="234821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284"/>
          <a:stretch/>
        </p:blipFill>
        <p:spPr>
          <a:xfrm>
            <a:off x="5879569" y="3930836"/>
            <a:ext cx="2620652" cy="2428152"/>
          </a:xfrm>
          <a:prstGeom prst="rect">
            <a:avLst/>
          </a:prstGeom>
        </p:spPr>
      </p:pic>
    </p:spTree>
    <p:extLst>
      <p:ext uri="{BB962C8B-B14F-4D97-AF65-F5344CB8AC3E}">
        <p14:creationId xmlns:p14="http://schemas.microsoft.com/office/powerpoint/2010/main" val="3932919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10.7 Two Paths to Development </a:t>
            </a:r>
            <a:r>
              <a:rPr lang="en-US" sz="2000" b="0" dirty="0" smtClean="0"/>
              <a:t>(4 </a:t>
            </a:r>
            <a:r>
              <a:rPr lang="en-US" sz="2000" b="0" dirty="0"/>
              <a:t>of 5)</a:t>
            </a:r>
            <a:endParaRPr lang="en-US" dirty="0"/>
          </a:p>
        </p:txBody>
      </p:sp>
      <p:sp>
        <p:nvSpPr>
          <p:cNvPr id="3" name="Text Placeholder 2"/>
          <p:cNvSpPr>
            <a:spLocks noGrp="1"/>
          </p:cNvSpPr>
          <p:nvPr>
            <p:ph type="body" idx="1"/>
          </p:nvPr>
        </p:nvSpPr>
        <p:spPr/>
        <p:txBody>
          <a:bodyPr/>
          <a:lstStyle/>
          <a:p>
            <a:pPr eaLnBrk="1" hangingPunct="1">
              <a:defRPr/>
            </a:pPr>
            <a:r>
              <a:rPr lang="en-US" sz="2400" b="1" dirty="0">
                <a:latin typeface="+mn-lt"/>
              </a:rPr>
              <a:t>International Trade Path</a:t>
            </a:r>
          </a:p>
          <a:p>
            <a:pPr lvl="1" eaLnBrk="1" hangingPunct="1">
              <a:defRPr/>
            </a:pPr>
            <a:r>
              <a:rPr lang="en-US" sz="2400" dirty="0">
                <a:latin typeface="+mn-lt"/>
              </a:rPr>
              <a:t>The international trade model of development calls for a country to identify its distinctive or unique economic assets.</a:t>
            </a:r>
          </a:p>
          <a:p>
            <a:pPr lvl="1" eaLnBrk="1" hangingPunct="1">
              <a:defRPr/>
            </a:pPr>
            <a:r>
              <a:rPr lang="en-US" sz="2400" dirty="0">
                <a:latin typeface="+mn-lt"/>
              </a:rPr>
              <a:t>What animal, vegetable, or mineral resources does the country have in abundance that other countries are willing to buy?</a:t>
            </a:r>
          </a:p>
          <a:p>
            <a:pPr lvl="1" eaLnBrk="1" hangingPunct="1">
              <a:defRPr/>
            </a:pPr>
            <a:r>
              <a:rPr lang="en-US" sz="2400" dirty="0">
                <a:latin typeface="+mn-lt"/>
              </a:rPr>
              <a:t>The international trade path derives from a five step model proposed by W.W. Rostow in 1960. Each country is thought to be in one of these five stages</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106749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10.7 Two Paths to Development </a:t>
            </a:r>
            <a:r>
              <a:rPr lang="en-US" sz="2000" b="0" dirty="0" smtClean="0"/>
              <a:t>(5 </a:t>
            </a:r>
            <a:r>
              <a:rPr lang="en-US" sz="2000" b="0" dirty="0"/>
              <a:t>of 5)</a:t>
            </a:r>
            <a:endParaRPr lang="en-US" dirty="0"/>
          </a:p>
        </p:txBody>
      </p:sp>
      <p:sp>
        <p:nvSpPr>
          <p:cNvPr id="5" name="Text Placeholder 4"/>
          <p:cNvSpPr>
            <a:spLocks noGrp="1"/>
          </p:cNvSpPr>
          <p:nvPr>
            <p:ph type="body" idx="1"/>
          </p:nvPr>
        </p:nvSpPr>
        <p:spPr>
          <a:xfrm>
            <a:off x="457200" y="1600200"/>
            <a:ext cx="8229600" cy="4748842"/>
          </a:xfrm>
        </p:spPr>
        <p:txBody>
          <a:bodyPr/>
          <a:lstStyle/>
          <a:p>
            <a:pPr eaLnBrk="1" hangingPunct="1"/>
            <a:r>
              <a:rPr lang="en-US" sz="2000" b="1" dirty="0">
                <a:latin typeface="+mn-lt"/>
              </a:rPr>
              <a:t>International Trade Path</a:t>
            </a:r>
          </a:p>
          <a:p>
            <a:pPr marL="432000" indent="-432000" eaLnBrk="1" hangingPunct="1">
              <a:buAutoNum type="arabicPeriod"/>
            </a:pPr>
            <a:r>
              <a:rPr lang="en-US" sz="2000" b="1" dirty="0">
                <a:latin typeface="+mn-lt"/>
              </a:rPr>
              <a:t>The traditional society</a:t>
            </a:r>
            <a:r>
              <a:rPr lang="en-US" sz="2000" dirty="0">
                <a:latin typeface="+mn-lt"/>
              </a:rPr>
              <a:t>. A very high percentage of people engaged in agriculture and a high percentage of national wealth allocated to what Rostow called “nonproductive” activities, such as the military and religion.</a:t>
            </a:r>
          </a:p>
          <a:p>
            <a:pPr marL="432000" indent="-432000" eaLnBrk="1" hangingPunct="1">
              <a:buAutoNum type="arabicPeriod"/>
            </a:pPr>
            <a:r>
              <a:rPr lang="en-US" sz="2000" b="1" dirty="0">
                <a:latin typeface="+mn-lt"/>
              </a:rPr>
              <a:t>The preconditions for takeoff</a:t>
            </a:r>
            <a:r>
              <a:rPr lang="en-US" sz="2000" dirty="0">
                <a:latin typeface="+mn-lt"/>
              </a:rPr>
              <a:t>. An elite group of well-educated leaders initiates investment in technology and infrastructure.</a:t>
            </a:r>
          </a:p>
          <a:p>
            <a:pPr marL="432000" indent="-432000" eaLnBrk="1" hangingPunct="1">
              <a:buAutoNum type="arabicPeriod"/>
            </a:pPr>
            <a:r>
              <a:rPr lang="en-US" sz="2000" b="1" dirty="0">
                <a:latin typeface="+mn-lt"/>
              </a:rPr>
              <a:t>The takeoff</a:t>
            </a:r>
            <a:r>
              <a:rPr lang="en-US" sz="2000" dirty="0">
                <a:latin typeface="+mn-lt"/>
              </a:rPr>
              <a:t>. Rapid growth is generated in a limited number of economic activities.</a:t>
            </a:r>
          </a:p>
          <a:p>
            <a:pPr marL="432000" indent="-432000" eaLnBrk="1" hangingPunct="1">
              <a:buAutoNum type="arabicPeriod"/>
            </a:pPr>
            <a:r>
              <a:rPr lang="en-US" sz="2000" b="1" dirty="0">
                <a:latin typeface="+mn-lt"/>
              </a:rPr>
              <a:t>The drive to maturity</a:t>
            </a:r>
            <a:r>
              <a:rPr lang="en-US" sz="2000" dirty="0">
                <a:latin typeface="+mn-lt"/>
              </a:rPr>
              <a:t>. Modern technology.</a:t>
            </a:r>
          </a:p>
          <a:p>
            <a:pPr marL="432000" indent="-432000" eaLnBrk="1" hangingPunct="1">
              <a:buAutoNum type="arabicPeriod"/>
            </a:pPr>
            <a:r>
              <a:rPr lang="en-US" sz="2000" b="1" dirty="0">
                <a:latin typeface="+mn-lt"/>
              </a:rPr>
              <a:t>The age of mass consumption</a:t>
            </a:r>
            <a:r>
              <a:rPr lang="en-US" sz="2000" dirty="0">
                <a:latin typeface="+mn-lt"/>
              </a:rPr>
              <a:t>. The economy shifts from production of heavy industry.</a:t>
            </a:r>
          </a:p>
        </p:txBody>
      </p:sp>
    </p:spTree>
    <p:extLst>
      <p:ext uri="{BB962C8B-B14F-4D97-AF65-F5344CB8AC3E}">
        <p14:creationId xmlns:p14="http://schemas.microsoft.com/office/powerpoint/2010/main" val="145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10.8 World </a:t>
            </a:r>
            <a:r>
              <a:rPr lang="en-US" dirty="0" smtClean="0"/>
              <a:t>Trade </a:t>
            </a:r>
            <a:r>
              <a:rPr lang="en-US" sz="2000" b="0" dirty="0" smtClean="0"/>
              <a:t>(1 of 5)</a:t>
            </a:r>
            <a:endParaRPr lang="en-US" b="0" dirty="0"/>
          </a:p>
        </p:txBody>
      </p:sp>
      <p:sp>
        <p:nvSpPr>
          <p:cNvPr id="3" name="Text Placeholder 2"/>
          <p:cNvSpPr>
            <a:spLocks noGrp="1"/>
          </p:cNvSpPr>
          <p:nvPr>
            <p:ph type="body" idx="1"/>
          </p:nvPr>
        </p:nvSpPr>
        <p:spPr>
          <a:xfrm>
            <a:off x="457200" y="1600201"/>
            <a:ext cx="8229600" cy="1764102"/>
          </a:xfrm>
        </p:spPr>
        <p:txBody>
          <a:bodyPr/>
          <a:lstStyle/>
          <a:p>
            <a:r>
              <a:rPr lang="en-US" sz="2000" b="1" dirty="0">
                <a:latin typeface="+mn-lt"/>
              </a:rPr>
              <a:t>Shortcomings of Self-sufficiency</a:t>
            </a:r>
          </a:p>
          <a:p>
            <a:pPr lvl="1"/>
            <a:r>
              <a:rPr lang="en-US" sz="2000" dirty="0">
                <a:latin typeface="+mn-lt"/>
              </a:rPr>
              <a:t>During the late twentieth and early twenty-first centuries trade increased more rapidly than wealth (as measured by </a:t>
            </a:r>
            <a:r>
              <a:rPr lang="en-US" sz="2000" dirty="0" smtClean="0">
                <a:latin typeface="+mn-lt"/>
              </a:rPr>
              <a:t>G</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P</a:t>
            </a:r>
            <a:r>
              <a:rPr lang="en-US" sz="2000" dirty="0">
                <a:latin typeface="+mn-lt"/>
              </a:rPr>
              <a:t>), an indication of the growing importance of the international trade approach.</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158"/>
          <a:stretch/>
        </p:blipFill>
        <p:spPr>
          <a:xfrm>
            <a:off x="1072746" y="3850261"/>
            <a:ext cx="3783926" cy="23271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427"/>
          <a:stretch/>
        </p:blipFill>
        <p:spPr>
          <a:xfrm flipH="1">
            <a:off x="5593871" y="3423585"/>
            <a:ext cx="2451723" cy="2861126"/>
          </a:xfrm>
          <a:prstGeom prst="rect">
            <a:avLst/>
          </a:prstGeom>
        </p:spPr>
      </p:pic>
    </p:spTree>
    <p:extLst>
      <p:ext uri="{BB962C8B-B14F-4D97-AF65-F5344CB8AC3E}">
        <p14:creationId xmlns:p14="http://schemas.microsoft.com/office/powerpoint/2010/main" val="3160725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10.8 World Trade </a:t>
            </a:r>
            <a:r>
              <a:rPr lang="en-US" sz="2000" b="0" dirty="0" smtClean="0"/>
              <a:t>(2 </a:t>
            </a:r>
            <a:r>
              <a:rPr lang="en-US" sz="2000" b="0" dirty="0"/>
              <a:t>of 5)</a:t>
            </a:r>
            <a:endParaRPr lang="en-US" dirty="0"/>
          </a:p>
        </p:txBody>
      </p:sp>
      <p:sp>
        <p:nvSpPr>
          <p:cNvPr id="3" name="Text Placeholder 2"/>
          <p:cNvSpPr>
            <a:spLocks noGrp="1"/>
          </p:cNvSpPr>
          <p:nvPr>
            <p:ph type="body" idx="1"/>
          </p:nvPr>
        </p:nvSpPr>
        <p:spPr/>
        <p:txBody>
          <a:bodyPr/>
          <a:lstStyle/>
          <a:p>
            <a:r>
              <a:rPr lang="en-US" sz="2000" b="1" dirty="0">
                <a:latin typeface="+mn-lt"/>
              </a:rPr>
              <a:t>Shortcomings of Self-sufficiency</a:t>
            </a:r>
          </a:p>
          <a:p>
            <a:pPr lvl="1"/>
            <a:r>
              <a:rPr lang="en-US" sz="2000" dirty="0">
                <a:latin typeface="+mn-lt"/>
              </a:rPr>
              <a:t>Self-sufficiency was rejected for a number of reasons:</a:t>
            </a:r>
          </a:p>
          <a:p>
            <a:pPr lvl="2"/>
            <a:r>
              <a:rPr lang="en-US" sz="2000" b="1" dirty="0">
                <a:latin typeface="+mn-lt"/>
              </a:rPr>
              <a:t>Inefficient industries</a:t>
            </a:r>
            <a:r>
              <a:rPr lang="en-US" sz="2000" dirty="0">
                <a:latin typeface="+mn-lt"/>
              </a:rPr>
              <a:t>. Businesses could sell all they made, at high government-controlled prices.</a:t>
            </a:r>
          </a:p>
          <a:p>
            <a:pPr lvl="2"/>
            <a:r>
              <a:rPr lang="en-US" sz="2000" b="1" dirty="0">
                <a:latin typeface="+mn-lt"/>
              </a:rPr>
              <a:t>Lack of competitiveness</a:t>
            </a:r>
            <a:r>
              <a:rPr lang="en-US" sz="2000" dirty="0">
                <a:latin typeface="+mn-lt"/>
              </a:rPr>
              <a:t>. Companies protected from international competition were not pressured to keep abreast of rapid technological changes</a:t>
            </a:r>
            <a:r>
              <a:rPr lang="en-US" sz="2000" dirty="0" smtClean="0">
                <a:latin typeface="+mn-lt"/>
              </a:rPr>
              <a:t>.</a:t>
            </a:r>
            <a:endParaRPr lang="en-US" sz="2000" dirty="0">
              <a:latin typeface="+mn-lt"/>
            </a:endParaRPr>
          </a:p>
          <a:p>
            <a:pPr lvl="2"/>
            <a:r>
              <a:rPr lang="en-US" sz="2000" b="1" dirty="0">
                <a:latin typeface="+mn-lt"/>
              </a:rPr>
              <a:t>Corruption</a:t>
            </a:r>
            <a:r>
              <a:rPr lang="en-US" sz="2000" dirty="0">
                <a:latin typeface="+mn-lt"/>
              </a:rPr>
              <a:t>. A large, complex bureaucracy administered rules and processed documents for permits.</a:t>
            </a:r>
          </a:p>
          <a:p>
            <a:pPr lvl="2"/>
            <a:r>
              <a:rPr lang="en-US" sz="2000" b="1" dirty="0">
                <a:latin typeface="+mn-lt"/>
              </a:rPr>
              <a:t>Black market</a:t>
            </a:r>
            <a:r>
              <a:rPr lang="en-US" sz="2000" dirty="0">
                <a:latin typeface="+mn-lt"/>
              </a:rPr>
              <a:t>. Ambitious businessmen found that struggling to produce goods was less rewarding than illegally importing goods.</a:t>
            </a:r>
          </a:p>
        </p:txBody>
      </p:sp>
    </p:spTree>
    <p:extLst>
      <p:ext uri="{BB962C8B-B14F-4D97-AF65-F5344CB8AC3E}">
        <p14:creationId xmlns:p14="http://schemas.microsoft.com/office/powerpoint/2010/main" val="23437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Development </a:t>
            </a:r>
            <a:r>
              <a:rPr lang="en-US" dirty="0" smtClean="0"/>
              <a:t>Regions </a:t>
            </a:r>
            <a:r>
              <a:rPr lang="en-US" sz="2000" b="0" dirty="0" smtClean="0"/>
              <a:t>(1 of 3)</a:t>
            </a:r>
            <a:endParaRPr lang="en-US" b="0" dirty="0"/>
          </a:p>
        </p:txBody>
      </p:sp>
      <p:sp>
        <p:nvSpPr>
          <p:cNvPr id="3" name="Text Placeholder 2"/>
          <p:cNvSpPr>
            <a:spLocks noGrp="1"/>
          </p:cNvSpPr>
          <p:nvPr>
            <p:ph type="body" idx="1"/>
          </p:nvPr>
        </p:nvSpPr>
        <p:spPr>
          <a:xfrm>
            <a:off x="457200" y="1600200"/>
            <a:ext cx="5048054" cy="4525963"/>
          </a:xfrm>
        </p:spPr>
        <p:txBody>
          <a:bodyPr/>
          <a:lstStyle/>
          <a:p>
            <a:pPr eaLnBrk="1" hangingPunct="1"/>
            <a:r>
              <a:rPr lang="en-US" sz="1800" dirty="0">
                <a:latin typeface="+mn-lt"/>
              </a:rPr>
              <a:t>Earth’s nearly 200 countries can be classified according to their level of </a:t>
            </a:r>
            <a:r>
              <a:rPr lang="en-US" sz="1800" b="1" dirty="0">
                <a:latin typeface="+mn-lt"/>
              </a:rPr>
              <a:t>development</a:t>
            </a:r>
            <a:r>
              <a:rPr lang="en-US" sz="1800" dirty="0">
                <a:latin typeface="+mn-lt"/>
              </a:rPr>
              <a:t>, which is the process of improving the material conditions of people through diffusion of knowledge and technology.</a:t>
            </a:r>
          </a:p>
          <a:p>
            <a:pPr lvl="1" eaLnBrk="1" hangingPunct="1"/>
            <a:r>
              <a:rPr lang="en-US" sz="1800" dirty="0">
                <a:latin typeface="+mn-lt"/>
              </a:rPr>
              <a:t>A developed country, also known as a more developed country (</a:t>
            </a:r>
            <a:r>
              <a:rPr lang="en-US" sz="1800" dirty="0" smtClean="0">
                <a:latin typeface="+mn-lt"/>
              </a:rPr>
              <a:t>M</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C</a:t>
            </a:r>
            <a:r>
              <a:rPr lang="en-US" sz="1800" dirty="0">
                <a:latin typeface="+mn-lt"/>
              </a:rPr>
              <a:t>) and by the </a:t>
            </a:r>
            <a:r>
              <a:rPr lang="en-US" sz="1800" dirty="0" smtClean="0">
                <a:latin typeface="+mn-lt"/>
              </a:rPr>
              <a:t>U</a:t>
            </a:r>
            <a:r>
              <a:rPr lang="en-US" sz="100" dirty="0" smtClean="0">
                <a:latin typeface="+mn-lt"/>
              </a:rPr>
              <a:t> </a:t>
            </a:r>
            <a:r>
              <a:rPr lang="en-US" sz="1800" dirty="0" smtClean="0">
                <a:latin typeface="+mn-lt"/>
              </a:rPr>
              <a:t>N </a:t>
            </a:r>
            <a:r>
              <a:rPr lang="en-US" sz="1800" dirty="0">
                <a:latin typeface="+mn-lt"/>
              </a:rPr>
              <a:t>as a very high developed country, has progressed further along the development continuum.</a:t>
            </a:r>
          </a:p>
          <a:p>
            <a:pPr lvl="1" eaLnBrk="1" hangingPunct="1"/>
            <a:r>
              <a:rPr lang="en-US" sz="1800" dirty="0">
                <a:latin typeface="+mn-lt"/>
              </a:rPr>
              <a:t>A developing country, also frequently called a less developed country (</a:t>
            </a:r>
            <a:r>
              <a:rPr lang="en-US" sz="1800" dirty="0" smtClean="0">
                <a:latin typeface="+mn-lt"/>
              </a:rPr>
              <a:t>L</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C</a:t>
            </a:r>
            <a:r>
              <a:rPr lang="en-US" sz="1800" dirty="0">
                <a:latin typeface="+mn-lt"/>
              </a:rPr>
              <a:t>), has made some progress toward development, though less than the developed countries.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427"/>
          <a:stretch/>
        </p:blipFill>
        <p:spPr>
          <a:xfrm>
            <a:off x="5676481" y="1669377"/>
            <a:ext cx="3010319" cy="4387607"/>
          </a:xfrm>
          <a:prstGeom prst="rect">
            <a:avLst/>
          </a:prstGeom>
        </p:spPr>
      </p:pic>
    </p:spTree>
    <p:extLst>
      <p:ext uri="{BB962C8B-B14F-4D97-AF65-F5344CB8AC3E}">
        <p14:creationId xmlns:p14="http://schemas.microsoft.com/office/powerpoint/2010/main" val="293732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10.8 World Trade </a:t>
            </a:r>
            <a:r>
              <a:rPr lang="en-US" sz="2000" b="0" dirty="0" smtClean="0"/>
              <a:t>(3 </a:t>
            </a:r>
            <a:r>
              <a:rPr lang="en-US" sz="2000" b="0" dirty="0"/>
              <a:t>of 5)</a:t>
            </a:r>
            <a:endParaRPr lang="en-US" dirty="0"/>
          </a:p>
        </p:txBody>
      </p:sp>
      <p:sp>
        <p:nvSpPr>
          <p:cNvPr id="3" name="Text Placeholder 2"/>
          <p:cNvSpPr>
            <a:spLocks noGrp="1"/>
          </p:cNvSpPr>
          <p:nvPr>
            <p:ph type="body" idx="1"/>
          </p:nvPr>
        </p:nvSpPr>
        <p:spPr>
          <a:xfrm>
            <a:off x="457200" y="1600200"/>
            <a:ext cx="8229600" cy="2443899"/>
          </a:xfrm>
        </p:spPr>
        <p:txBody>
          <a:bodyPr/>
          <a:lstStyle/>
          <a:p>
            <a:pPr eaLnBrk="1" hangingPunct="1"/>
            <a:r>
              <a:rPr lang="en-US" sz="1800" b="1" dirty="0">
                <a:latin typeface="+mn-lt"/>
              </a:rPr>
              <a:t>Transition to International Trade</a:t>
            </a:r>
          </a:p>
          <a:p>
            <a:pPr lvl="1" eaLnBrk="1" hangingPunct="1"/>
            <a:r>
              <a:rPr lang="en-US" sz="1800" dirty="0">
                <a:latin typeface="+mn-lt"/>
              </a:rPr>
              <a:t>International trade attracted many developing countries during the late twentieth century. International trade exposes a country’s people and businesses to the demands, needs, and preferences of people and businesses in other countries.</a:t>
            </a:r>
          </a:p>
          <a:p>
            <a:pPr lvl="1" eaLnBrk="1" hangingPunct="1"/>
            <a:r>
              <a:rPr lang="en-US" sz="1800" dirty="0">
                <a:latin typeface="+mn-lt"/>
              </a:rPr>
              <a:t>India, for example, dismantled many of its barriers to international trade through the following changes: became liberal with permits, reduced taxes and tariffs, and eliminated monopolies.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40"/>
          <a:stretch/>
        </p:blipFill>
        <p:spPr>
          <a:xfrm>
            <a:off x="2545237" y="4220976"/>
            <a:ext cx="4053526" cy="2144592"/>
          </a:xfrm>
          <a:prstGeom prst="rect">
            <a:avLst/>
          </a:prstGeom>
        </p:spPr>
      </p:pic>
    </p:spTree>
    <p:extLst>
      <p:ext uri="{BB962C8B-B14F-4D97-AF65-F5344CB8AC3E}">
        <p14:creationId xmlns:p14="http://schemas.microsoft.com/office/powerpoint/2010/main" val="3770298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10.8 World Trade </a:t>
            </a:r>
            <a:r>
              <a:rPr lang="en-US" sz="2000" b="0" dirty="0" smtClean="0"/>
              <a:t>(4 </a:t>
            </a:r>
            <a:r>
              <a:rPr lang="en-US" sz="2000" b="0" dirty="0"/>
              <a:t>of 5)</a:t>
            </a:r>
            <a:endParaRPr lang="en-US" dirty="0"/>
          </a:p>
        </p:txBody>
      </p:sp>
      <p:sp>
        <p:nvSpPr>
          <p:cNvPr id="3" name="Text Placeholder 2"/>
          <p:cNvSpPr>
            <a:spLocks noGrp="1"/>
          </p:cNvSpPr>
          <p:nvPr>
            <p:ph type="body" idx="1"/>
          </p:nvPr>
        </p:nvSpPr>
        <p:spPr/>
        <p:txBody>
          <a:bodyPr/>
          <a:lstStyle/>
          <a:p>
            <a:pPr eaLnBrk="1" hangingPunct="1"/>
            <a:r>
              <a:rPr lang="en-US" sz="2400" b="1" dirty="0">
                <a:latin typeface="+mn-lt"/>
              </a:rPr>
              <a:t>World Trade Organization</a:t>
            </a:r>
          </a:p>
          <a:p>
            <a:pPr lvl="1" eaLnBrk="1" hangingPunct="1"/>
            <a:r>
              <a:rPr lang="en-US" sz="2400" dirty="0">
                <a:latin typeface="+mn-lt"/>
              </a:rPr>
              <a:t>Countries representing 97 percent of world trade established the World Trade Organization (</a:t>
            </a:r>
            <a:r>
              <a:rPr lang="en-US" sz="2400" dirty="0" smtClean="0">
                <a:latin typeface="+mn-lt"/>
              </a:rPr>
              <a:t>W</a:t>
            </a:r>
            <a:r>
              <a:rPr lang="en-US" sz="100" dirty="0" smtClean="0">
                <a:latin typeface="+mn-lt"/>
              </a:rPr>
              <a:t> </a:t>
            </a:r>
            <a:r>
              <a:rPr lang="en-US" sz="2400" dirty="0" smtClean="0">
                <a:latin typeface="+mn-lt"/>
              </a:rPr>
              <a:t>T</a:t>
            </a:r>
            <a:r>
              <a:rPr lang="en-US" sz="100" dirty="0" smtClean="0">
                <a:latin typeface="+mn-lt"/>
              </a:rPr>
              <a:t> </a:t>
            </a:r>
            <a:r>
              <a:rPr lang="en-US" sz="2400" dirty="0" smtClean="0">
                <a:latin typeface="+mn-lt"/>
              </a:rPr>
              <a:t>O</a:t>
            </a:r>
            <a:r>
              <a:rPr lang="en-US" sz="2400" dirty="0">
                <a:latin typeface="+mn-lt"/>
              </a:rPr>
              <a:t>) in 1995</a:t>
            </a:r>
            <a:r>
              <a:rPr lang="en-US" sz="2400" dirty="0" smtClean="0">
                <a:latin typeface="+mn-lt"/>
              </a:rPr>
              <a:t>.</a:t>
            </a:r>
            <a:endParaRPr lang="en-US" sz="2400" dirty="0">
              <a:latin typeface="+mn-lt"/>
            </a:endParaRPr>
          </a:p>
          <a:p>
            <a:pPr lvl="1" eaLnBrk="1" hangingPunct="1"/>
            <a:r>
              <a:rPr lang="en-US" sz="2400" dirty="0">
                <a:latin typeface="+mn-lt"/>
              </a:rPr>
              <a:t>The </a:t>
            </a:r>
            <a:r>
              <a:rPr lang="en-US" sz="2400" dirty="0" smtClean="0">
                <a:latin typeface="+mn-lt"/>
              </a:rPr>
              <a:t>W</a:t>
            </a:r>
            <a:r>
              <a:rPr lang="en-US" sz="100" dirty="0" smtClean="0">
                <a:latin typeface="+mn-lt"/>
              </a:rPr>
              <a:t> </a:t>
            </a:r>
            <a:r>
              <a:rPr lang="en-US" sz="2400" dirty="0" smtClean="0">
                <a:latin typeface="+mn-lt"/>
              </a:rPr>
              <a:t>T</a:t>
            </a:r>
            <a:r>
              <a:rPr lang="en-US" sz="100" dirty="0" smtClean="0">
                <a:latin typeface="+mn-lt"/>
              </a:rPr>
              <a:t> </a:t>
            </a:r>
            <a:r>
              <a:rPr lang="en-US" sz="2400" dirty="0" smtClean="0">
                <a:latin typeface="+mn-lt"/>
              </a:rPr>
              <a:t>O </a:t>
            </a:r>
            <a:r>
              <a:rPr lang="en-US" sz="2400" dirty="0">
                <a:latin typeface="+mn-lt"/>
              </a:rPr>
              <a:t>enforces agreements designed to reduce barriers to international trade</a:t>
            </a:r>
            <a:r>
              <a:rPr lang="en-US" sz="2400" dirty="0" smtClean="0">
                <a:latin typeface="+mn-lt"/>
              </a:rPr>
              <a:t>.</a:t>
            </a:r>
            <a:endParaRPr lang="en-US" sz="2400" dirty="0">
              <a:latin typeface="+mn-lt"/>
            </a:endParaRPr>
          </a:p>
          <a:p>
            <a:pPr lvl="1" eaLnBrk="1" hangingPunct="1"/>
            <a:r>
              <a:rPr lang="en-US" sz="2400" dirty="0">
                <a:latin typeface="+mn-lt"/>
              </a:rPr>
              <a:t>Through the </a:t>
            </a:r>
            <a:r>
              <a:rPr lang="en-US" sz="2400" dirty="0" smtClean="0">
                <a:latin typeface="+mn-lt"/>
              </a:rPr>
              <a:t>W</a:t>
            </a:r>
            <a:r>
              <a:rPr lang="en-US" sz="100" dirty="0" smtClean="0">
                <a:latin typeface="+mn-lt"/>
              </a:rPr>
              <a:t> </a:t>
            </a:r>
            <a:r>
              <a:rPr lang="en-US" sz="2400" dirty="0" smtClean="0">
                <a:latin typeface="+mn-lt"/>
              </a:rPr>
              <a:t>T</a:t>
            </a:r>
            <a:r>
              <a:rPr lang="en-US" sz="100" dirty="0" smtClean="0">
                <a:latin typeface="+mn-lt"/>
              </a:rPr>
              <a:t> </a:t>
            </a:r>
            <a:r>
              <a:rPr lang="en-US" sz="2400" dirty="0" smtClean="0">
                <a:latin typeface="+mn-lt"/>
              </a:rPr>
              <a:t>O</a:t>
            </a:r>
            <a:r>
              <a:rPr lang="en-US" sz="2400" dirty="0">
                <a:latin typeface="+mn-lt"/>
              </a:rPr>
              <a:t>, countries agree to reduce or eliminate restrictions on the trade of manufactured goods, such as unfair subsidies, quotas, and tariffs.</a:t>
            </a:r>
            <a:endParaRPr lang="en-US" sz="2400" b="1" dirty="0">
              <a:latin typeface="+mn-lt"/>
            </a:endParaRPr>
          </a:p>
        </p:txBody>
      </p:sp>
    </p:spTree>
    <p:extLst>
      <p:ext uri="{BB962C8B-B14F-4D97-AF65-F5344CB8AC3E}">
        <p14:creationId xmlns:p14="http://schemas.microsoft.com/office/powerpoint/2010/main" val="236235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10.8 World </a:t>
            </a:r>
            <a:r>
              <a:rPr lang="en-US"/>
              <a:t>Trade </a:t>
            </a:r>
            <a:r>
              <a:rPr lang="en-US" sz="2000" b="0" smtClean="0"/>
              <a:t>(5 </a:t>
            </a:r>
            <a:r>
              <a:rPr lang="en-US" sz="2000" b="0" dirty="0"/>
              <a:t>of 5)</a:t>
            </a:r>
            <a:endParaRPr lang="en-US" dirty="0"/>
          </a:p>
        </p:txBody>
      </p:sp>
      <p:sp>
        <p:nvSpPr>
          <p:cNvPr id="3" name="Text Placeholder 2"/>
          <p:cNvSpPr>
            <a:spLocks noGrp="1"/>
          </p:cNvSpPr>
          <p:nvPr>
            <p:ph type="body" idx="1"/>
          </p:nvPr>
        </p:nvSpPr>
        <p:spPr>
          <a:xfrm>
            <a:off x="457200" y="1600200"/>
            <a:ext cx="8229600" cy="2411083"/>
          </a:xfrm>
        </p:spPr>
        <p:txBody>
          <a:bodyPr/>
          <a:lstStyle/>
          <a:p>
            <a:pPr eaLnBrk="1" hangingPunct="1"/>
            <a:r>
              <a:rPr lang="en-US" sz="2000" b="1" dirty="0">
                <a:latin typeface="+mn-lt"/>
              </a:rPr>
              <a:t>International Trade Critics</a:t>
            </a:r>
          </a:p>
          <a:p>
            <a:pPr lvl="1" eaLnBrk="1" hangingPunct="1"/>
            <a:r>
              <a:rPr lang="en-US" sz="2000" dirty="0">
                <a:latin typeface="+mn-lt"/>
              </a:rPr>
              <a:t>Critics have sharply attacked international trade. Progressive critics charge that international trade promotes the interests of large corporations rather than poor people.</a:t>
            </a:r>
          </a:p>
          <a:p>
            <a:pPr lvl="1" eaLnBrk="1" hangingPunct="1"/>
            <a:r>
              <a:rPr lang="en-US" sz="2000" dirty="0">
                <a:latin typeface="+mn-lt"/>
              </a:rPr>
              <a:t>Conservatives charge that international trade compromises the power and sovereignty of individual countries by transferring authority to organizations like the </a:t>
            </a:r>
            <a:r>
              <a:rPr lang="en-US" sz="2000" dirty="0" smtClean="0">
                <a:latin typeface="+mn-lt"/>
              </a:rPr>
              <a:t>W</a:t>
            </a:r>
            <a:r>
              <a:rPr lang="en-US" sz="100" dirty="0" smtClean="0">
                <a:latin typeface="+mn-lt"/>
              </a:rPr>
              <a:t> </a:t>
            </a:r>
            <a:r>
              <a:rPr lang="en-US" sz="2000" dirty="0" smtClean="0">
                <a:latin typeface="+mn-lt"/>
              </a:rPr>
              <a:t>T</a:t>
            </a:r>
            <a:r>
              <a:rPr lang="en-US" sz="100" dirty="0" smtClean="0">
                <a:latin typeface="+mn-lt"/>
              </a:rPr>
              <a:t> </a:t>
            </a:r>
            <a:r>
              <a:rPr lang="en-US" sz="2000" dirty="0" smtClean="0">
                <a:latin typeface="+mn-lt"/>
              </a:rPr>
              <a:t>O</a:t>
            </a:r>
            <a:r>
              <a:rPr lang="en-US" sz="2000" dirty="0">
                <a:latin typeface="+mn-lt"/>
              </a:rPr>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683"/>
          <a:stretch/>
        </p:blipFill>
        <p:spPr>
          <a:xfrm>
            <a:off x="2291225" y="4100221"/>
            <a:ext cx="4561550" cy="2265810"/>
          </a:xfrm>
          <a:prstGeom prst="rect">
            <a:avLst/>
          </a:prstGeom>
        </p:spPr>
      </p:pic>
    </p:spTree>
    <p:extLst>
      <p:ext uri="{BB962C8B-B14F-4D97-AF65-F5344CB8AC3E}">
        <p14:creationId xmlns:p14="http://schemas.microsoft.com/office/powerpoint/2010/main" val="219840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Financing </a:t>
            </a:r>
            <a:r>
              <a:rPr lang="en-US" dirty="0" smtClean="0"/>
              <a:t>Development </a:t>
            </a:r>
            <a:r>
              <a:rPr lang="en-US" sz="2000" b="0" dirty="0" smtClean="0"/>
              <a:t>(1 of 4)</a:t>
            </a:r>
            <a:endParaRPr lang="en-US" b="0" dirty="0"/>
          </a:p>
        </p:txBody>
      </p:sp>
      <p:sp>
        <p:nvSpPr>
          <p:cNvPr id="3" name="Text Placeholder 2"/>
          <p:cNvSpPr>
            <a:spLocks noGrp="1"/>
          </p:cNvSpPr>
          <p:nvPr>
            <p:ph type="body" idx="1"/>
          </p:nvPr>
        </p:nvSpPr>
        <p:spPr>
          <a:xfrm>
            <a:off x="457199" y="1600200"/>
            <a:ext cx="3795623" cy="3696419"/>
          </a:xfrm>
        </p:spPr>
        <p:txBody>
          <a:bodyPr/>
          <a:lstStyle/>
          <a:p>
            <a:pPr eaLnBrk="1" hangingPunct="1"/>
            <a:r>
              <a:rPr lang="en-US" sz="1800" b="1" dirty="0">
                <a:latin typeface="+mn-lt"/>
              </a:rPr>
              <a:t>Foreign Direct Investment</a:t>
            </a:r>
          </a:p>
          <a:p>
            <a:pPr lvl="1" eaLnBrk="1" hangingPunct="1"/>
            <a:r>
              <a:rPr lang="en-US" sz="1800" dirty="0">
                <a:latin typeface="+mn-lt"/>
              </a:rPr>
              <a:t>Investment made by a company based in one country in the economy of another country is known as </a:t>
            </a:r>
            <a:r>
              <a:rPr lang="en-US" sz="1800" b="1" dirty="0">
                <a:latin typeface="+mn-lt"/>
              </a:rPr>
              <a:t>foreign direct investment (</a:t>
            </a:r>
            <a:r>
              <a:rPr lang="en-US" sz="1800" b="1" dirty="0" smtClean="0">
                <a:latin typeface="+mn-lt"/>
              </a:rPr>
              <a:t>F</a:t>
            </a:r>
            <a:r>
              <a:rPr lang="en-US" sz="100" b="1" dirty="0" smtClean="0">
                <a:latin typeface="+mn-lt"/>
              </a:rPr>
              <a:t> </a:t>
            </a:r>
            <a:r>
              <a:rPr lang="en-US" sz="1800" b="1" dirty="0" smtClean="0">
                <a:latin typeface="+mn-lt"/>
              </a:rPr>
              <a:t>D</a:t>
            </a:r>
            <a:r>
              <a:rPr lang="en-US" sz="100" b="1" dirty="0" smtClean="0">
                <a:latin typeface="+mn-lt"/>
              </a:rPr>
              <a:t> </a:t>
            </a:r>
            <a:r>
              <a:rPr lang="en-US" sz="1800" b="1" dirty="0" smtClean="0">
                <a:latin typeface="+mn-lt"/>
              </a:rPr>
              <a:t>I</a:t>
            </a:r>
            <a:r>
              <a:rPr lang="en-US" sz="1800" b="1" dirty="0">
                <a:latin typeface="+mn-lt"/>
              </a:rPr>
              <a:t>)</a:t>
            </a:r>
            <a:r>
              <a:rPr lang="en-US" sz="1800" dirty="0">
                <a:latin typeface="+mn-lt"/>
              </a:rPr>
              <a:t>.</a:t>
            </a:r>
          </a:p>
          <a:p>
            <a:pPr lvl="1" eaLnBrk="1" hangingPunct="1"/>
            <a:r>
              <a:rPr lang="en-US" sz="1800" dirty="0">
                <a:latin typeface="+mn-lt"/>
              </a:rPr>
              <a:t>Foreign direct investment grew from $172 billion in 2002 to $646 billion in 2016.</a:t>
            </a:r>
          </a:p>
          <a:p>
            <a:pPr lvl="1" eaLnBrk="1" hangingPunct="1"/>
            <a:r>
              <a:rPr lang="en-US" sz="1800" dirty="0" smtClean="0">
                <a:latin typeface="+mn-lt"/>
              </a:rPr>
              <a:t>F</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does not flow equally around the world.</a:t>
            </a:r>
            <a:endParaRPr lang="en-US" sz="1800" b="1"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869"/>
          <a:stretch/>
        </p:blipFill>
        <p:spPr>
          <a:xfrm>
            <a:off x="4710598" y="1600200"/>
            <a:ext cx="3474673" cy="234321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4206"/>
          <a:stretch/>
        </p:blipFill>
        <p:spPr>
          <a:xfrm>
            <a:off x="4345757" y="4074933"/>
            <a:ext cx="4204354" cy="2120196"/>
          </a:xfrm>
          <a:prstGeom prst="rect">
            <a:avLst/>
          </a:prstGeom>
        </p:spPr>
      </p:pic>
    </p:spTree>
    <p:extLst>
      <p:ext uri="{BB962C8B-B14F-4D97-AF65-F5344CB8AC3E}">
        <p14:creationId xmlns:p14="http://schemas.microsoft.com/office/powerpoint/2010/main" val="106677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Financing Development </a:t>
            </a:r>
            <a:r>
              <a:rPr lang="en-US" sz="2000" b="0" dirty="0" smtClean="0"/>
              <a:t>(2 </a:t>
            </a:r>
            <a:r>
              <a:rPr lang="en-US" sz="2000" b="0" dirty="0"/>
              <a:t>of 4)</a:t>
            </a:r>
            <a:endParaRPr lang="en-US" dirty="0"/>
          </a:p>
        </p:txBody>
      </p:sp>
      <p:sp>
        <p:nvSpPr>
          <p:cNvPr id="3" name="Text Placeholder 2"/>
          <p:cNvSpPr>
            <a:spLocks noGrp="1"/>
          </p:cNvSpPr>
          <p:nvPr>
            <p:ph type="body" idx="1"/>
          </p:nvPr>
        </p:nvSpPr>
        <p:spPr>
          <a:xfrm>
            <a:off x="457200" y="1600201"/>
            <a:ext cx="4261449" cy="3843067"/>
          </a:xfrm>
        </p:spPr>
        <p:txBody>
          <a:bodyPr/>
          <a:lstStyle/>
          <a:p>
            <a:pPr eaLnBrk="1" hangingPunct="1"/>
            <a:r>
              <a:rPr lang="en-US" sz="1800" b="1" dirty="0" smtClean="0">
                <a:latin typeface="+mn-lt"/>
              </a:rPr>
              <a:t>F</a:t>
            </a:r>
            <a:r>
              <a:rPr lang="en-US" sz="1800" b="1" dirty="0">
                <a:latin typeface="+mn-lt"/>
              </a:rPr>
              <a:t>o</a:t>
            </a:r>
            <a:r>
              <a:rPr lang="en-US" sz="1800" b="1" dirty="0" smtClean="0">
                <a:latin typeface="+mn-lt"/>
              </a:rPr>
              <a:t>reign </a:t>
            </a:r>
            <a:r>
              <a:rPr lang="en-US" sz="1800" b="1" dirty="0">
                <a:latin typeface="+mn-lt"/>
              </a:rPr>
              <a:t>Direct </a:t>
            </a:r>
          </a:p>
          <a:p>
            <a:pPr lvl="1" eaLnBrk="1" hangingPunct="1"/>
            <a:r>
              <a:rPr lang="en-US" sz="1800" dirty="0">
                <a:latin typeface="+mn-lt"/>
              </a:rPr>
              <a:t>The major sources of </a:t>
            </a:r>
            <a:r>
              <a:rPr lang="en-US" sz="1800" dirty="0" smtClean="0">
                <a:latin typeface="+mn-lt"/>
              </a:rPr>
              <a:t>F</a:t>
            </a:r>
            <a:r>
              <a:rPr lang="en-US" sz="100" dirty="0" smtClean="0">
                <a:latin typeface="+mn-lt"/>
              </a:rPr>
              <a:t> </a:t>
            </a:r>
            <a:r>
              <a:rPr lang="en-US" sz="1800" dirty="0" smtClean="0">
                <a:latin typeface="+mn-lt"/>
              </a:rPr>
              <a:t>D</a:t>
            </a:r>
            <a:r>
              <a:rPr lang="en-US" sz="100" dirty="0" smtClean="0">
                <a:latin typeface="+mn-lt"/>
              </a:rPr>
              <a:t> </a:t>
            </a:r>
            <a:r>
              <a:rPr lang="en-US" sz="1800" dirty="0" smtClean="0">
                <a:latin typeface="+mn-lt"/>
              </a:rPr>
              <a:t>I </a:t>
            </a:r>
            <a:r>
              <a:rPr lang="en-US" sz="1800" dirty="0">
                <a:latin typeface="+mn-lt"/>
              </a:rPr>
              <a:t>are transnational corporations that invest and operate in countries other than the one in which the company headquarters are located.</a:t>
            </a:r>
          </a:p>
          <a:p>
            <a:pPr lvl="1" eaLnBrk="1" hangingPunct="1"/>
            <a:r>
              <a:rPr lang="en-US" sz="1800" dirty="0">
                <a:latin typeface="+mn-lt"/>
              </a:rPr>
              <a:t>An alternative source of loans is microfinance, which is provision of small loans and other financial services to individuals and small businesses in developing countries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78"/>
          <a:stretch/>
        </p:blipFill>
        <p:spPr>
          <a:xfrm>
            <a:off x="4919925" y="1967007"/>
            <a:ext cx="3766875" cy="2620641"/>
          </a:xfrm>
          <a:prstGeom prst="rect">
            <a:avLst/>
          </a:prstGeom>
        </p:spPr>
      </p:pic>
    </p:spTree>
    <p:extLst>
      <p:ext uri="{BB962C8B-B14F-4D97-AF65-F5344CB8AC3E}">
        <p14:creationId xmlns:p14="http://schemas.microsoft.com/office/powerpoint/2010/main" val="2725347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Financing Development </a:t>
            </a:r>
            <a:r>
              <a:rPr lang="en-US" sz="2000" b="0" dirty="0" smtClean="0"/>
              <a:t>(3 </a:t>
            </a:r>
            <a:r>
              <a:rPr lang="en-US" sz="2000" b="0" dirty="0"/>
              <a:t>of 4)</a:t>
            </a:r>
            <a:endParaRPr lang="en-US" dirty="0"/>
          </a:p>
        </p:txBody>
      </p:sp>
      <p:sp>
        <p:nvSpPr>
          <p:cNvPr id="3" name="Text Placeholder 2"/>
          <p:cNvSpPr>
            <a:spLocks noGrp="1"/>
          </p:cNvSpPr>
          <p:nvPr>
            <p:ph type="body" idx="1"/>
          </p:nvPr>
        </p:nvSpPr>
        <p:spPr>
          <a:xfrm>
            <a:off x="457200" y="1600200"/>
            <a:ext cx="4269624" cy="4222630"/>
          </a:xfrm>
        </p:spPr>
        <p:txBody>
          <a:bodyPr/>
          <a:lstStyle/>
          <a:p>
            <a:pPr eaLnBrk="1" hangingPunct="1"/>
            <a:r>
              <a:rPr lang="en-US" sz="1800" b="1" dirty="0">
                <a:latin typeface="+mn-lt"/>
              </a:rPr>
              <a:t>Loans</a:t>
            </a:r>
          </a:p>
          <a:p>
            <a:pPr lvl="1" eaLnBrk="1" hangingPunct="1"/>
            <a:r>
              <a:rPr lang="en-US" sz="1800" dirty="0">
                <a:latin typeface="+mn-lt"/>
              </a:rPr>
              <a:t>The two major lenders to developing countries are the World Bank and the International Monetary Fund (</a:t>
            </a:r>
            <a:r>
              <a:rPr lang="en-US" sz="1800" dirty="0" smtClean="0">
                <a:latin typeface="+mn-lt"/>
              </a:rPr>
              <a:t>I</a:t>
            </a:r>
            <a:r>
              <a:rPr lang="en-US" sz="100" dirty="0" smtClean="0">
                <a:latin typeface="+mn-lt"/>
              </a:rPr>
              <a:t> </a:t>
            </a:r>
            <a:r>
              <a:rPr lang="en-US" sz="1800" dirty="0" smtClean="0">
                <a:latin typeface="+mn-lt"/>
              </a:rPr>
              <a:t>M</a:t>
            </a:r>
            <a:r>
              <a:rPr lang="en-US" sz="100" dirty="0" smtClean="0">
                <a:latin typeface="+mn-lt"/>
              </a:rPr>
              <a:t> </a:t>
            </a:r>
            <a:r>
              <a:rPr lang="en-US" sz="1800" dirty="0" smtClean="0">
                <a:latin typeface="+mn-lt"/>
              </a:rPr>
              <a:t>F</a:t>
            </a:r>
            <a:r>
              <a:rPr lang="en-US" sz="1800" dirty="0">
                <a:latin typeface="+mn-lt"/>
              </a:rPr>
              <a:t>).</a:t>
            </a:r>
          </a:p>
          <a:p>
            <a:pPr lvl="1" eaLnBrk="1" hangingPunct="1"/>
            <a:r>
              <a:rPr lang="en-US" sz="1800" dirty="0">
                <a:latin typeface="+mn-lt"/>
              </a:rPr>
              <a:t>Developing countries borrow money to build new infrastructure, and in theory this will make conditions more favorable for domestic and foreign businesses.</a:t>
            </a:r>
          </a:p>
          <a:p>
            <a:pPr lvl="1" eaLnBrk="1" hangingPunct="1"/>
            <a:r>
              <a:rPr lang="en-US" sz="1800" dirty="0">
                <a:latin typeface="+mn-lt"/>
              </a:rPr>
              <a:t>Half of the loans have gone to seventeen countries, including nine in Africa.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597"/>
          <a:stretch/>
        </p:blipFill>
        <p:spPr>
          <a:xfrm>
            <a:off x="4842661" y="2268126"/>
            <a:ext cx="4005950" cy="2112903"/>
          </a:xfrm>
          <a:prstGeom prst="rect">
            <a:avLst/>
          </a:prstGeom>
        </p:spPr>
      </p:pic>
    </p:spTree>
    <p:extLst>
      <p:ext uri="{BB962C8B-B14F-4D97-AF65-F5344CB8AC3E}">
        <p14:creationId xmlns:p14="http://schemas.microsoft.com/office/powerpoint/2010/main" val="948836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10.9 Financing </a:t>
            </a:r>
            <a:r>
              <a:rPr lang="en-US"/>
              <a:t>Development </a:t>
            </a:r>
            <a:r>
              <a:rPr lang="en-US" sz="2000" b="0" smtClean="0"/>
              <a:t>(4 </a:t>
            </a:r>
            <a:r>
              <a:rPr lang="en-US" sz="2000" b="0" dirty="0"/>
              <a:t>of 4)</a:t>
            </a:r>
            <a:endParaRPr lang="en-US" dirty="0"/>
          </a:p>
        </p:txBody>
      </p:sp>
      <p:sp>
        <p:nvSpPr>
          <p:cNvPr id="3" name="Text Placeholder 2"/>
          <p:cNvSpPr>
            <a:spLocks noGrp="1"/>
          </p:cNvSpPr>
          <p:nvPr>
            <p:ph type="body" idx="1"/>
          </p:nvPr>
        </p:nvSpPr>
        <p:spPr>
          <a:xfrm>
            <a:off x="457200" y="1600201"/>
            <a:ext cx="7798279" cy="2179948"/>
          </a:xfrm>
        </p:spPr>
        <p:txBody>
          <a:bodyPr/>
          <a:lstStyle/>
          <a:p>
            <a:pPr eaLnBrk="1" hangingPunct="1"/>
            <a:r>
              <a:rPr lang="en-US" sz="1800" b="1" dirty="0">
                <a:latin typeface="+mn-lt"/>
              </a:rPr>
              <a:t>Structural Adjustment Programs</a:t>
            </a:r>
          </a:p>
          <a:p>
            <a:pPr lvl="1" eaLnBrk="1" hangingPunct="1"/>
            <a:r>
              <a:rPr lang="en-US" sz="1800" dirty="0">
                <a:latin typeface="+mn-lt"/>
              </a:rPr>
              <a:t>Some countries have had difficulty repaying their loans, especially those countries with very high debt compared to their </a:t>
            </a:r>
            <a:r>
              <a:rPr lang="en-US" sz="1800" dirty="0" smtClean="0">
                <a:latin typeface="+mn-lt"/>
              </a:rPr>
              <a:t>G</a:t>
            </a:r>
            <a:r>
              <a:rPr lang="en-US" sz="100" dirty="0" smtClean="0">
                <a:latin typeface="+mn-lt"/>
              </a:rPr>
              <a:t> </a:t>
            </a:r>
            <a:r>
              <a:rPr lang="en-US" sz="1800" dirty="0" smtClean="0">
                <a:latin typeface="+mn-lt"/>
              </a:rPr>
              <a:t>N</a:t>
            </a:r>
            <a:r>
              <a:rPr lang="en-US" sz="100" dirty="0" smtClean="0">
                <a:latin typeface="+mn-lt"/>
              </a:rPr>
              <a:t> </a:t>
            </a:r>
            <a:r>
              <a:rPr lang="en-US" sz="1800" dirty="0" smtClean="0">
                <a:latin typeface="+mn-lt"/>
              </a:rPr>
              <a:t>I</a:t>
            </a:r>
            <a:r>
              <a:rPr lang="en-US" sz="1800" dirty="0">
                <a:latin typeface="+mn-lt"/>
              </a:rPr>
              <a:t>.</a:t>
            </a:r>
          </a:p>
          <a:p>
            <a:pPr lvl="1" eaLnBrk="1" hangingPunct="1"/>
            <a:r>
              <a:rPr lang="en-US" sz="1800" dirty="0">
                <a:latin typeface="+mn-lt"/>
              </a:rPr>
              <a:t>To apply for debt relief, a developing country is required to prepare a Policy Framework Paper (</a:t>
            </a:r>
            <a:r>
              <a:rPr lang="en-US" sz="1800" dirty="0" smtClean="0">
                <a:latin typeface="+mn-lt"/>
              </a:rPr>
              <a:t>P</a:t>
            </a:r>
            <a:r>
              <a:rPr lang="en-US" sz="100" dirty="0" smtClean="0">
                <a:latin typeface="+mn-lt"/>
              </a:rPr>
              <a:t> </a:t>
            </a:r>
            <a:r>
              <a:rPr lang="en-US" sz="1800" dirty="0" smtClean="0">
                <a:latin typeface="+mn-lt"/>
              </a:rPr>
              <a:t>F</a:t>
            </a:r>
            <a:r>
              <a:rPr lang="en-US" sz="100" dirty="0" smtClean="0">
                <a:latin typeface="+mn-lt"/>
              </a:rPr>
              <a:t> </a:t>
            </a:r>
            <a:r>
              <a:rPr lang="en-US" sz="1800" dirty="0" smtClean="0">
                <a:latin typeface="+mn-lt"/>
              </a:rPr>
              <a:t>P</a:t>
            </a:r>
            <a:r>
              <a:rPr lang="en-US" sz="1800" dirty="0">
                <a:latin typeface="+mn-lt"/>
              </a:rPr>
              <a:t>). The </a:t>
            </a:r>
            <a:r>
              <a:rPr lang="en-US" sz="1800" dirty="0" smtClean="0">
                <a:latin typeface="+mn-lt"/>
              </a:rPr>
              <a:t>P</a:t>
            </a:r>
            <a:r>
              <a:rPr lang="en-US" sz="100" dirty="0" smtClean="0">
                <a:latin typeface="+mn-lt"/>
              </a:rPr>
              <a:t> </a:t>
            </a:r>
            <a:r>
              <a:rPr lang="en-US" sz="1800" dirty="0" smtClean="0">
                <a:latin typeface="+mn-lt"/>
              </a:rPr>
              <a:t>F</a:t>
            </a:r>
            <a:r>
              <a:rPr lang="en-US" sz="100" dirty="0" smtClean="0">
                <a:latin typeface="+mn-lt"/>
              </a:rPr>
              <a:t> </a:t>
            </a:r>
            <a:r>
              <a:rPr lang="en-US" sz="1800" dirty="0" smtClean="0">
                <a:latin typeface="+mn-lt"/>
              </a:rPr>
              <a:t>P </a:t>
            </a:r>
            <a:r>
              <a:rPr lang="en-US" sz="1800" dirty="0">
                <a:latin typeface="+mn-lt"/>
              </a:rPr>
              <a:t>outlines a </a:t>
            </a:r>
            <a:r>
              <a:rPr lang="en-US" sz="1800" b="1" dirty="0">
                <a:latin typeface="+mn-lt"/>
              </a:rPr>
              <a:t>structural adjustment program</a:t>
            </a:r>
            <a:r>
              <a:rPr lang="en-US" sz="1800" dirty="0">
                <a:latin typeface="+mn-lt"/>
              </a:rPr>
              <a:t>, a detailed plan of economic reforms (or “adjustments”).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889"/>
          <a:stretch/>
        </p:blipFill>
        <p:spPr>
          <a:xfrm>
            <a:off x="2283325" y="3888855"/>
            <a:ext cx="4577350" cy="2510768"/>
          </a:xfrm>
          <a:prstGeom prst="rect">
            <a:avLst/>
          </a:prstGeom>
        </p:spPr>
      </p:pic>
    </p:spTree>
    <p:extLst>
      <p:ext uri="{BB962C8B-B14F-4D97-AF65-F5344CB8AC3E}">
        <p14:creationId xmlns:p14="http://schemas.microsoft.com/office/powerpoint/2010/main" val="34518654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10.10 Fair </a:t>
            </a:r>
            <a:r>
              <a:rPr lang="en-US" dirty="0" smtClean="0"/>
              <a:t>Trade </a:t>
            </a:r>
            <a:r>
              <a:rPr lang="en-US" sz="2000" b="0" dirty="0" smtClean="0"/>
              <a:t>(1 of 4)</a:t>
            </a:r>
            <a:endParaRPr lang="en-US" b="0" dirty="0"/>
          </a:p>
        </p:txBody>
      </p:sp>
      <p:sp>
        <p:nvSpPr>
          <p:cNvPr id="3" name="Text Placeholder 2"/>
          <p:cNvSpPr>
            <a:spLocks noGrp="1"/>
          </p:cNvSpPr>
          <p:nvPr>
            <p:ph type="body" idx="1"/>
          </p:nvPr>
        </p:nvSpPr>
        <p:spPr>
          <a:xfrm>
            <a:off x="457200" y="1600200"/>
            <a:ext cx="4586140" cy="4525963"/>
          </a:xfrm>
        </p:spPr>
        <p:txBody>
          <a:bodyPr/>
          <a:lstStyle/>
          <a:p>
            <a:pPr eaLnBrk="1" hangingPunct="1"/>
            <a:r>
              <a:rPr lang="en-US" sz="1800" b="1" dirty="0">
                <a:latin typeface="+mn-lt"/>
              </a:rPr>
              <a:t>Fair Trade Producer Standards</a:t>
            </a:r>
          </a:p>
          <a:p>
            <a:pPr lvl="1" eaLnBrk="1" hangingPunct="1"/>
            <a:r>
              <a:rPr lang="en-US" sz="1800" b="1" dirty="0">
                <a:latin typeface="+mn-lt"/>
              </a:rPr>
              <a:t>Fair trade </a:t>
            </a:r>
            <a:r>
              <a:rPr lang="en-US" sz="1800" dirty="0">
                <a:latin typeface="+mn-lt"/>
              </a:rPr>
              <a:t>is international trade that provides greater equity to workers and small businesses in developing countries.</a:t>
            </a:r>
          </a:p>
          <a:p>
            <a:pPr lvl="1" eaLnBrk="1" hangingPunct="1"/>
            <a:r>
              <a:rPr lang="en-US" sz="1800" dirty="0">
                <a:latin typeface="+mn-lt"/>
              </a:rPr>
              <a:t>Critics of international trade charge that only a tiny percentage of the price a consumer pays for a good reaches the individual in the developing country who is responsible for making or growing it.</a:t>
            </a:r>
          </a:p>
          <a:p>
            <a:pPr lvl="1" eaLnBrk="1" hangingPunct="1"/>
            <a:r>
              <a:rPr lang="en-US" sz="1800" dirty="0">
                <a:latin typeface="+mn-lt"/>
              </a:rPr>
              <a:t>In contrast, fair trade returns on average one-third of the price to the producer in the developing country.</a:t>
            </a:r>
          </a:p>
        </p:txBody>
      </p:sp>
      <p:pic>
        <p:nvPicPr>
          <p:cNvPr id="5" name="Picture 4"/>
          <p:cNvPicPr>
            <a:picLocks noChangeAspect="1"/>
          </p:cNvPicPr>
          <p:nvPr/>
        </p:nvPicPr>
        <p:blipFill>
          <a:blip r:embed="rId3"/>
          <a:stretch>
            <a:fillRect/>
          </a:stretch>
        </p:blipFill>
        <p:spPr>
          <a:xfrm>
            <a:off x="5526938" y="1722377"/>
            <a:ext cx="2869158" cy="4281608"/>
          </a:xfrm>
          <a:prstGeom prst="rect">
            <a:avLst/>
          </a:prstGeom>
        </p:spPr>
      </p:pic>
    </p:spTree>
    <p:extLst>
      <p:ext uri="{BB962C8B-B14F-4D97-AF65-F5344CB8AC3E}">
        <p14:creationId xmlns:p14="http://schemas.microsoft.com/office/powerpoint/2010/main" val="3850625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10.10 Fair Trade </a:t>
            </a:r>
            <a:r>
              <a:rPr lang="en-US" sz="2000" b="0" dirty="0" smtClean="0"/>
              <a:t>(2 </a:t>
            </a:r>
            <a:r>
              <a:rPr lang="en-US" sz="2000" b="0" dirty="0"/>
              <a:t>of 4)</a:t>
            </a:r>
            <a:endParaRPr lang="en-US" dirty="0"/>
          </a:p>
        </p:txBody>
      </p:sp>
      <p:sp>
        <p:nvSpPr>
          <p:cNvPr id="3" name="Text Placeholder 2"/>
          <p:cNvSpPr>
            <a:spLocks noGrp="1"/>
          </p:cNvSpPr>
          <p:nvPr>
            <p:ph type="body" idx="1"/>
          </p:nvPr>
        </p:nvSpPr>
        <p:spPr>
          <a:xfrm>
            <a:off x="457200" y="1600200"/>
            <a:ext cx="5019773" cy="4619445"/>
          </a:xfrm>
        </p:spPr>
        <p:txBody>
          <a:bodyPr/>
          <a:lstStyle/>
          <a:p>
            <a:pPr eaLnBrk="1" hangingPunct="1"/>
            <a:r>
              <a:rPr lang="en-US" sz="1800" b="1" dirty="0">
                <a:latin typeface="+mn-lt"/>
              </a:rPr>
              <a:t>Fair Trade Producer Standards</a:t>
            </a:r>
          </a:p>
          <a:p>
            <a:pPr lvl="1" eaLnBrk="1" hangingPunct="1"/>
            <a:r>
              <a:rPr lang="en-US" sz="1800" dirty="0">
                <a:latin typeface="+mn-lt"/>
              </a:rPr>
              <a:t>Fair Trade is a set of business practices designed to advance a number of economic, social, and environmental goals. These include:</a:t>
            </a:r>
          </a:p>
          <a:p>
            <a:pPr lvl="2" eaLnBrk="1" hangingPunct="1"/>
            <a:r>
              <a:rPr lang="en-US" sz="1800" dirty="0">
                <a:latin typeface="+mn-lt"/>
              </a:rPr>
              <a:t>Raising the incomes of small-scale farmers and artisans by eliminating some of the middlemen.</a:t>
            </a:r>
          </a:p>
          <a:p>
            <a:pPr lvl="2" eaLnBrk="1" hangingPunct="1"/>
            <a:r>
              <a:rPr lang="en-US" sz="1800" dirty="0">
                <a:latin typeface="+mn-lt"/>
              </a:rPr>
              <a:t>Promoting safe and sustainable farming methods as well as working conditions.</a:t>
            </a:r>
          </a:p>
          <a:p>
            <a:pPr lvl="2" eaLnBrk="1" hangingPunct="1"/>
            <a:r>
              <a:rPr lang="en-US" sz="1800" dirty="0">
                <a:latin typeface="+mn-lt"/>
              </a:rPr>
              <a:t>Distributing the profits and risks to all in the supply chain.</a:t>
            </a:r>
          </a:p>
          <a:p>
            <a:pPr lvl="2" eaLnBrk="1" hangingPunct="1"/>
            <a:r>
              <a:rPr lang="en-US" sz="1800" dirty="0">
                <a:latin typeface="+mn-lt"/>
              </a:rPr>
              <a:t>Increasing the entrepreneurial and management skills of the producers.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570"/>
          <a:stretch/>
        </p:blipFill>
        <p:spPr>
          <a:xfrm>
            <a:off x="5541648" y="1722424"/>
            <a:ext cx="3196110" cy="4436784"/>
          </a:xfrm>
          <a:prstGeom prst="rect">
            <a:avLst/>
          </a:prstGeom>
        </p:spPr>
      </p:pic>
    </p:spTree>
    <p:extLst>
      <p:ext uri="{BB962C8B-B14F-4D97-AF65-F5344CB8AC3E}">
        <p14:creationId xmlns:p14="http://schemas.microsoft.com/office/powerpoint/2010/main" val="895429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10.10 Fair Trade </a:t>
            </a:r>
            <a:r>
              <a:rPr lang="en-US" sz="2000" b="0" dirty="0" smtClean="0"/>
              <a:t>(3 </a:t>
            </a:r>
            <a:r>
              <a:rPr lang="en-US" sz="2000" b="0" dirty="0"/>
              <a:t>of 4)</a:t>
            </a:r>
            <a:endParaRPr lang="en-US" dirty="0"/>
          </a:p>
        </p:txBody>
      </p:sp>
      <p:sp>
        <p:nvSpPr>
          <p:cNvPr id="3" name="Text Placeholder 2"/>
          <p:cNvSpPr>
            <a:spLocks noGrp="1"/>
          </p:cNvSpPr>
          <p:nvPr>
            <p:ph type="body" idx="1"/>
          </p:nvPr>
        </p:nvSpPr>
        <p:spPr>
          <a:xfrm>
            <a:off x="457199" y="1600201"/>
            <a:ext cx="4502989" cy="3748176"/>
          </a:xfrm>
        </p:spPr>
        <p:txBody>
          <a:bodyPr/>
          <a:lstStyle/>
          <a:p>
            <a:pPr eaLnBrk="1" hangingPunct="1"/>
            <a:r>
              <a:rPr lang="en-US" sz="1800" b="1" dirty="0">
                <a:latin typeface="+mn-lt"/>
              </a:rPr>
              <a:t>Fair Trade Worker Standards</a:t>
            </a:r>
          </a:p>
          <a:p>
            <a:pPr lvl="1" eaLnBrk="1" hangingPunct="1"/>
            <a:r>
              <a:rPr lang="en-US" sz="1800" dirty="0">
                <a:latin typeface="+mn-lt"/>
              </a:rPr>
              <a:t>Fair trade requires that workers be: </a:t>
            </a:r>
          </a:p>
          <a:p>
            <a:pPr lvl="2" eaLnBrk="1" hangingPunct="1"/>
            <a:r>
              <a:rPr lang="en-US" sz="1800" dirty="0" smtClean="0">
                <a:latin typeface="+mn-lt"/>
              </a:rPr>
              <a:t>Paid </a:t>
            </a:r>
            <a:r>
              <a:rPr lang="en-US" sz="1800" dirty="0">
                <a:latin typeface="+mn-lt"/>
              </a:rPr>
              <a:t>fair wages, at least enough to cover food, shelter, education, health care, and other basic needs.</a:t>
            </a:r>
          </a:p>
          <a:p>
            <a:pPr lvl="2" eaLnBrk="1" hangingPunct="1"/>
            <a:r>
              <a:rPr lang="en-US" sz="1800" dirty="0" smtClean="0">
                <a:latin typeface="+mn-lt"/>
              </a:rPr>
              <a:t>Permitted </a:t>
            </a:r>
            <a:r>
              <a:rPr lang="en-US" sz="1800" dirty="0">
                <a:latin typeface="+mn-lt"/>
              </a:rPr>
              <a:t>to organize a union and to have the right to collective bargaining. </a:t>
            </a:r>
          </a:p>
          <a:p>
            <a:pPr lvl="2" eaLnBrk="1" hangingPunct="1"/>
            <a:r>
              <a:rPr lang="en-US" sz="1800" dirty="0">
                <a:latin typeface="+mn-lt"/>
              </a:rPr>
              <a:t>Protected by high environmental and safety standards.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859"/>
          <a:stretch/>
        </p:blipFill>
        <p:spPr>
          <a:xfrm>
            <a:off x="5009218" y="2121153"/>
            <a:ext cx="3772446" cy="2848747"/>
          </a:xfrm>
          <a:prstGeom prst="rect">
            <a:avLst/>
          </a:prstGeom>
        </p:spPr>
      </p:pic>
    </p:spTree>
    <p:extLst>
      <p:ext uri="{BB962C8B-B14F-4D97-AF65-F5344CB8AC3E}">
        <p14:creationId xmlns:p14="http://schemas.microsoft.com/office/powerpoint/2010/main" val="131561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Development Regions </a:t>
            </a:r>
            <a:r>
              <a:rPr lang="en-US" sz="2000" b="0" dirty="0" smtClean="0"/>
              <a:t>(2 </a:t>
            </a:r>
            <a:r>
              <a:rPr lang="en-US" sz="2000" b="0" dirty="0"/>
              <a:t>of 3)</a:t>
            </a:r>
            <a:endParaRPr lang="en-US" dirty="0"/>
          </a:p>
        </p:txBody>
      </p:sp>
      <p:sp>
        <p:nvSpPr>
          <p:cNvPr id="3" name="Text Placeholder 2"/>
          <p:cNvSpPr>
            <a:spLocks noGrp="1"/>
          </p:cNvSpPr>
          <p:nvPr>
            <p:ph type="body" idx="1"/>
          </p:nvPr>
        </p:nvSpPr>
        <p:spPr>
          <a:xfrm>
            <a:off x="457200" y="1600201"/>
            <a:ext cx="8229600" cy="2096314"/>
          </a:xfrm>
        </p:spPr>
        <p:txBody>
          <a:bodyPr/>
          <a:lstStyle/>
          <a:p>
            <a:pPr eaLnBrk="1" hangingPunct="1"/>
            <a:r>
              <a:rPr lang="en-US" sz="2000" dirty="0">
                <a:latin typeface="+mn-lt"/>
              </a:rPr>
              <a:t>Human Development Index</a:t>
            </a:r>
          </a:p>
          <a:p>
            <a:pPr lvl="1" eaLnBrk="1" hangingPunct="1"/>
            <a:r>
              <a:rPr lang="en-US" sz="2000" dirty="0">
                <a:latin typeface="+mn-lt"/>
              </a:rPr>
              <a:t>To measure the level of development of every country, the </a:t>
            </a:r>
            <a:r>
              <a:rPr lang="en-US" sz="2000" dirty="0" smtClean="0">
                <a:latin typeface="+mn-lt"/>
              </a:rPr>
              <a:t>U</a:t>
            </a:r>
            <a:r>
              <a:rPr lang="en-US" sz="100" dirty="0" smtClean="0">
                <a:latin typeface="+mn-lt"/>
              </a:rPr>
              <a:t> </a:t>
            </a:r>
            <a:r>
              <a:rPr lang="en-US" sz="2000" dirty="0" smtClean="0">
                <a:latin typeface="+mn-lt"/>
              </a:rPr>
              <a:t>N </a:t>
            </a:r>
            <a:r>
              <a:rPr lang="en-US" sz="2000" dirty="0">
                <a:latin typeface="+mn-lt"/>
              </a:rPr>
              <a:t>has created the </a:t>
            </a:r>
            <a:r>
              <a:rPr lang="en-US" sz="2000" b="1" dirty="0">
                <a:latin typeface="+mn-lt"/>
              </a:rPr>
              <a:t>Human</a:t>
            </a:r>
            <a:r>
              <a:rPr lang="en-US" sz="2000" dirty="0">
                <a:latin typeface="+mn-lt"/>
              </a:rPr>
              <a:t> </a:t>
            </a:r>
            <a:r>
              <a:rPr lang="en-US" sz="2000" b="1" dirty="0">
                <a:latin typeface="+mn-lt"/>
              </a:rPr>
              <a:t>Development Index (</a:t>
            </a:r>
            <a:r>
              <a:rPr lang="en-US" sz="2000" b="1" dirty="0" smtClean="0">
                <a:latin typeface="+mn-lt"/>
              </a:rPr>
              <a:t>H</a:t>
            </a:r>
            <a:r>
              <a:rPr lang="en-US" sz="100" b="1" dirty="0" smtClean="0">
                <a:latin typeface="+mn-lt"/>
              </a:rPr>
              <a:t> </a:t>
            </a:r>
            <a:r>
              <a:rPr lang="en-US" sz="2000" b="1" dirty="0" smtClean="0">
                <a:latin typeface="+mn-lt"/>
              </a:rPr>
              <a:t>D</a:t>
            </a:r>
            <a:r>
              <a:rPr lang="en-US" sz="100" b="1" dirty="0" smtClean="0">
                <a:latin typeface="+mn-lt"/>
              </a:rPr>
              <a:t> </a:t>
            </a:r>
            <a:r>
              <a:rPr lang="en-US" sz="2000" b="1" dirty="0" smtClean="0">
                <a:latin typeface="+mn-lt"/>
              </a:rPr>
              <a:t>I</a:t>
            </a:r>
            <a:r>
              <a:rPr lang="en-US" sz="2000" b="1" dirty="0">
                <a:latin typeface="+mn-lt"/>
              </a:rPr>
              <a:t>)</a:t>
            </a:r>
            <a:r>
              <a:rPr lang="en-US" sz="2000" dirty="0">
                <a:latin typeface="+mn-lt"/>
              </a:rPr>
              <a:t>.</a:t>
            </a:r>
          </a:p>
          <a:p>
            <a:pPr lvl="1" eaLnBrk="1" hangingPunct="1"/>
            <a:r>
              <a:rPr lang="en-US" sz="2000" dirty="0">
                <a:latin typeface="+mn-lt"/>
              </a:rPr>
              <a:t>The highest </a:t>
            </a:r>
            <a:r>
              <a:rPr lang="en-US" sz="2000" dirty="0" smtClean="0">
                <a:latin typeface="+mn-lt"/>
              </a:rPr>
              <a:t>H</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I </a:t>
            </a:r>
            <a:r>
              <a:rPr lang="en-US" sz="2000" dirty="0">
                <a:latin typeface="+mn-lt"/>
              </a:rPr>
              <a:t>possible is 1.0. The </a:t>
            </a:r>
            <a:r>
              <a:rPr lang="en-US" sz="2000" dirty="0" smtClean="0">
                <a:latin typeface="+mn-lt"/>
              </a:rPr>
              <a:t>H</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I </a:t>
            </a:r>
            <a:r>
              <a:rPr lang="en-US" sz="2000" dirty="0">
                <a:latin typeface="+mn-lt"/>
              </a:rPr>
              <a:t>considers development to be a function of three factors: a decent standard of living, a long and healthy life, and access to knowledge.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149" b="3669"/>
          <a:stretch/>
        </p:blipFill>
        <p:spPr>
          <a:xfrm>
            <a:off x="1836653" y="3809636"/>
            <a:ext cx="5470693" cy="2546908"/>
          </a:xfrm>
          <a:prstGeom prst="rect">
            <a:avLst/>
          </a:prstGeom>
        </p:spPr>
      </p:pic>
    </p:spTree>
    <p:extLst>
      <p:ext uri="{BB962C8B-B14F-4D97-AF65-F5344CB8AC3E}">
        <p14:creationId xmlns:p14="http://schemas.microsoft.com/office/powerpoint/2010/main" val="2150448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10.10 Fair </a:t>
            </a:r>
            <a:r>
              <a:rPr lang="en-US"/>
              <a:t>Trade </a:t>
            </a:r>
            <a:r>
              <a:rPr lang="en-US" sz="2000" b="0" smtClean="0"/>
              <a:t>(4 </a:t>
            </a:r>
            <a:r>
              <a:rPr lang="en-US" sz="2000" b="0" dirty="0"/>
              <a:t>of 4)</a:t>
            </a:r>
            <a:endParaRPr lang="en-US" dirty="0"/>
          </a:p>
        </p:txBody>
      </p:sp>
      <p:sp>
        <p:nvSpPr>
          <p:cNvPr id="3" name="Text Placeholder 2"/>
          <p:cNvSpPr>
            <a:spLocks noGrp="1"/>
          </p:cNvSpPr>
          <p:nvPr>
            <p:ph type="body" idx="1"/>
          </p:nvPr>
        </p:nvSpPr>
        <p:spPr>
          <a:xfrm>
            <a:off x="457200" y="1600201"/>
            <a:ext cx="4207733" cy="4222630"/>
          </a:xfrm>
        </p:spPr>
        <p:txBody>
          <a:bodyPr/>
          <a:lstStyle/>
          <a:p>
            <a:pPr eaLnBrk="1" hangingPunct="1"/>
            <a:r>
              <a:rPr lang="en-US" sz="1800" b="1" dirty="0">
                <a:latin typeface="+mn-lt"/>
              </a:rPr>
              <a:t>Fair Trade and Consumers</a:t>
            </a:r>
          </a:p>
          <a:p>
            <a:pPr lvl="1" eaLnBrk="1" hangingPunct="1"/>
            <a:r>
              <a:rPr lang="en-US" sz="1800" dirty="0">
                <a:latin typeface="+mn-lt"/>
              </a:rPr>
              <a:t>Most fair trade sales are in food, including coffee, tea, banana, chocolate, cocoa, juice, sugar, and honey products.</a:t>
            </a:r>
          </a:p>
          <a:p>
            <a:pPr lvl="1" eaLnBrk="1" hangingPunct="1"/>
            <a:r>
              <a:rPr lang="en-US" sz="1800" dirty="0">
                <a:latin typeface="+mn-lt"/>
              </a:rPr>
              <a:t>Buying fair trade products helps consumers connect more directly with the producers of the food, clothing, and household items that they buy.</a:t>
            </a:r>
          </a:p>
          <a:p>
            <a:pPr lvl="1" eaLnBrk="1" hangingPunct="1"/>
            <a:r>
              <a:rPr lang="en-US" sz="1800" dirty="0">
                <a:latin typeface="+mn-lt"/>
              </a:rPr>
              <a:t>Fair trade products do not necessarily cost the consumer more than conventionally grown or produced alternatives.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856"/>
          <a:stretch/>
        </p:blipFill>
        <p:spPr>
          <a:xfrm>
            <a:off x="4819749" y="2093328"/>
            <a:ext cx="3955275" cy="3177393"/>
          </a:xfrm>
          <a:prstGeom prst="rect">
            <a:avLst/>
          </a:prstGeom>
        </p:spPr>
      </p:pic>
    </p:spTree>
    <p:extLst>
      <p:ext uri="{BB962C8B-B14F-4D97-AF65-F5344CB8AC3E}">
        <p14:creationId xmlns:p14="http://schemas.microsoft.com/office/powerpoint/2010/main" val="123569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10.11 Progress in </a:t>
            </a:r>
            <a:r>
              <a:rPr lang="en-US" dirty="0" smtClean="0"/>
              <a:t>Development </a:t>
            </a:r>
            <a:r>
              <a:rPr lang="en-US" sz="2000" b="0" dirty="0" smtClean="0"/>
              <a:t>(1 of 2)</a:t>
            </a:r>
            <a:endParaRPr lang="en-US" b="0" dirty="0"/>
          </a:p>
        </p:txBody>
      </p:sp>
      <p:sp>
        <p:nvSpPr>
          <p:cNvPr id="3" name="Text Placeholder 2"/>
          <p:cNvSpPr>
            <a:spLocks noGrp="1"/>
          </p:cNvSpPr>
          <p:nvPr>
            <p:ph type="body" idx="1"/>
          </p:nvPr>
        </p:nvSpPr>
        <p:spPr>
          <a:xfrm>
            <a:off x="457200" y="1600201"/>
            <a:ext cx="3648974" cy="3299604"/>
          </a:xfrm>
        </p:spPr>
        <p:txBody>
          <a:bodyPr/>
          <a:lstStyle/>
          <a:p>
            <a:pPr eaLnBrk="1" hangingPunct="1"/>
            <a:r>
              <a:rPr lang="en-US" sz="2000" b="1" dirty="0">
                <a:latin typeface="+mn-lt"/>
              </a:rPr>
              <a:t>World Trade Organization</a:t>
            </a:r>
          </a:p>
          <a:p>
            <a:pPr lvl="1" eaLnBrk="1" hangingPunct="1"/>
            <a:r>
              <a:rPr lang="en-US" sz="2000" dirty="0">
                <a:latin typeface="+mn-lt"/>
              </a:rPr>
              <a:t>The overall </a:t>
            </a:r>
            <a:r>
              <a:rPr lang="en-US" sz="2000" dirty="0" smtClean="0">
                <a:latin typeface="+mn-lt"/>
              </a:rPr>
              <a:t>H</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I </a:t>
            </a:r>
            <a:r>
              <a:rPr lang="en-US" sz="2000" dirty="0">
                <a:latin typeface="+mn-lt"/>
              </a:rPr>
              <a:t>score has increased by about the same level in developed countries and in developing countries.</a:t>
            </a:r>
          </a:p>
          <a:p>
            <a:pPr lvl="1" eaLnBrk="1" hangingPunct="1"/>
            <a:r>
              <a:rPr lang="en-US" sz="2000" dirty="0">
                <a:latin typeface="+mn-lt"/>
              </a:rPr>
              <a:t>All regions have increased their </a:t>
            </a:r>
            <a:r>
              <a:rPr lang="en-US" sz="2000" dirty="0" smtClean="0">
                <a:latin typeface="+mn-lt"/>
              </a:rPr>
              <a:t>H</a:t>
            </a:r>
            <a:r>
              <a:rPr lang="en-US" sz="100" dirty="0" smtClean="0">
                <a:latin typeface="+mn-lt"/>
              </a:rPr>
              <a:t> </a:t>
            </a:r>
            <a:r>
              <a:rPr lang="en-US" sz="2000" dirty="0" smtClean="0">
                <a:latin typeface="+mn-lt"/>
              </a:rPr>
              <a:t>D</a:t>
            </a:r>
            <a:r>
              <a:rPr lang="en-US" sz="100" dirty="0" smtClean="0">
                <a:latin typeface="+mn-lt"/>
              </a:rPr>
              <a:t> </a:t>
            </a:r>
            <a:r>
              <a:rPr lang="en-US" sz="2000" dirty="0" smtClean="0">
                <a:latin typeface="+mn-lt"/>
              </a:rPr>
              <a:t>I </a:t>
            </a:r>
            <a:r>
              <a:rPr lang="en-US" sz="2000" dirty="0">
                <a:latin typeface="+mn-lt"/>
              </a:rPr>
              <a:t>scores.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40"/>
          <a:stretch/>
        </p:blipFill>
        <p:spPr>
          <a:xfrm>
            <a:off x="4286965" y="1600200"/>
            <a:ext cx="4197435" cy="220204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098"/>
          <a:stretch/>
        </p:blipFill>
        <p:spPr>
          <a:xfrm>
            <a:off x="4787519" y="3935847"/>
            <a:ext cx="3196326" cy="2314124"/>
          </a:xfrm>
          <a:prstGeom prst="rect">
            <a:avLst/>
          </a:prstGeom>
        </p:spPr>
      </p:pic>
    </p:spTree>
    <p:extLst>
      <p:ext uri="{BB962C8B-B14F-4D97-AF65-F5344CB8AC3E}">
        <p14:creationId xmlns:p14="http://schemas.microsoft.com/office/powerpoint/2010/main" val="3584969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10.11 Progress in </a:t>
            </a:r>
            <a:r>
              <a:rPr lang="en-US"/>
              <a:t>Development </a:t>
            </a:r>
            <a:r>
              <a:rPr lang="en-US" sz="2000" b="0" smtClean="0"/>
              <a:t>(2 </a:t>
            </a:r>
            <a:r>
              <a:rPr lang="en-US" sz="2000" b="0" dirty="0"/>
              <a:t>of 2)</a:t>
            </a:r>
            <a:endParaRPr lang="en-US" dirty="0"/>
          </a:p>
        </p:txBody>
      </p:sp>
      <p:sp>
        <p:nvSpPr>
          <p:cNvPr id="3" name="Text Placeholder 2"/>
          <p:cNvSpPr>
            <a:spLocks noGrp="1"/>
          </p:cNvSpPr>
          <p:nvPr>
            <p:ph type="body" idx="1"/>
          </p:nvPr>
        </p:nvSpPr>
        <p:spPr>
          <a:xfrm>
            <a:off x="457199" y="1600200"/>
            <a:ext cx="4339087" cy="3955211"/>
          </a:xfrm>
        </p:spPr>
        <p:txBody>
          <a:bodyPr/>
          <a:lstStyle/>
          <a:p>
            <a:pPr eaLnBrk="1" hangingPunct="1"/>
            <a:r>
              <a:rPr lang="en-US" sz="2000" b="1" dirty="0">
                <a:latin typeface="+mn-lt"/>
              </a:rPr>
              <a:t>Sustainable Development Goals</a:t>
            </a:r>
          </a:p>
          <a:p>
            <a:pPr lvl="1" eaLnBrk="1" hangingPunct="1"/>
            <a:r>
              <a:rPr lang="en-US" sz="2000" dirty="0">
                <a:latin typeface="+mn-lt"/>
              </a:rPr>
              <a:t>To reduce disparities between developed and developing countries, the 193 members of the United Nations in 2015 adopted 17 Sustainable Development Goals.</a:t>
            </a:r>
          </a:p>
          <a:p>
            <a:pPr lvl="1" eaLnBrk="1" hangingPunct="1"/>
            <a:r>
              <a:rPr lang="en-US" sz="2000" dirty="0">
                <a:latin typeface="+mn-lt"/>
              </a:rPr>
              <a:t>The </a:t>
            </a:r>
            <a:r>
              <a:rPr lang="en-US" sz="2000" b="1" dirty="0">
                <a:latin typeface="+mn-lt"/>
              </a:rPr>
              <a:t>Sustainable Development Goals </a:t>
            </a:r>
            <a:r>
              <a:rPr lang="en-US" sz="2000" dirty="0">
                <a:latin typeface="+mn-lt"/>
              </a:rPr>
              <a:t>replaced eight </a:t>
            </a:r>
            <a:r>
              <a:rPr lang="en-US" sz="2000" b="1" dirty="0">
                <a:latin typeface="+mn-lt"/>
              </a:rPr>
              <a:t>Millennium Development Goals </a:t>
            </a:r>
            <a:r>
              <a:rPr lang="en-US" sz="2000" dirty="0">
                <a:latin typeface="+mn-lt"/>
              </a:rPr>
              <a:t>adopted in 2002.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44" t="1496" r="692" b="3716"/>
          <a:stretch/>
        </p:blipFill>
        <p:spPr>
          <a:xfrm>
            <a:off x="5143524" y="1758169"/>
            <a:ext cx="3455153" cy="4502579"/>
          </a:xfrm>
          <a:prstGeom prst="rect">
            <a:avLst/>
          </a:prstGeom>
        </p:spPr>
      </p:pic>
    </p:spTree>
    <p:extLst>
      <p:ext uri="{BB962C8B-B14F-4D97-AF65-F5344CB8AC3E}">
        <p14:creationId xmlns:p14="http://schemas.microsoft.com/office/powerpoint/2010/main" val="4258120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t>
            </a:r>
            <a:r>
              <a:rPr lang="en-US" dirty="0" smtClean="0"/>
              <a:t>Summary </a:t>
            </a:r>
            <a:r>
              <a:rPr lang="en-US" sz="2000" b="0" dirty="0" smtClean="0"/>
              <a:t>(1 of 2)</a:t>
            </a:r>
            <a:endParaRPr lang="en-US" b="0" dirty="0"/>
          </a:p>
        </p:txBody>
      </p:sp>
      <p:sp>
        <p:nvSpPr>
          <p:cNvPr id="3" name="Text Placeholder 2"/>
          <p:cNvSpPr>
            <a:spLocks noGrp="1"/>
          </p:cNvSpPr>
          <p:nvPr>
            <p:ph type="body" idx="1"/>
          </p:nvPr>
        </p:nvSpPr>
        <p:spPr/>
        <p:txBody>
          <a:bodyPr/>
          <a:lstStyle/>
          <a:p>
            <a:pPr marL="0" indent="0">
              <a:buNone/>
            </a:pPr>
            <a:r>
              <a:rPr lang="en-US" sz="2200" b="1" dirty="0">
                <a:latin typeface="+mn-lt"/>
              </a:rPr>
              <a:t>Key Issue 1 </a:t>
            </a:r>
            <a:r>
              <a:rPr lang="en-US" sz="2200" dirty="0">
                <a:latin typeface="+mn-lt"/>
              </a:rPr>
              <a:t>The </a:t>
            </a:r>
            <a:r>
              <a:rPr lang="en-US" sz="2200" dirty="0" smtClean="0">
                <a:latin typeface="+mn-lt"/>
              </a:rPr>
              <a:t>U</a:t>
            </a:r>
            <a:r>
              <a:rPr lang="en-US" sz="100" dirty="0" smtClean="0">
                <a:latin typeface="+mn-lt"/>
              </a:rPr>
              <a:t> </a:t>
            </a:r>
            <a:r>
              <a:rPr lang="en-US" sz="2200" dirty="0" smtClean="0">
                <a:latin typeface="+mn-lt"/>
              </a:rPr>
              <a:t>N’s </a:t>
            </a:r>
            <a:r>
              <a:rPr lang="en-US" sz="2200" dirty="0">
                <a:latin typeface="+mn-lt"/>
              </a:rPr>
              <a:t>Human Development Index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a:t>
            </a:r>
            <a:r>
              <a:rPr lang="en-US" sz="2200" dirty="0">
                <a:latin typeface="+mn-lt"/>
              </a:rPr>
              <a:t>) measures the level of development of every country. The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 </a:t>
            </a:r>
            <a:r>
              <a:rPr lang="en-US" sz="2200" dirty="0">
                <a:latin typeface="+mn-lt"/>
              </a:rPr>
              <a:t>is based on three factors: a decent standard of living, a long and healthy life, and access to knowledge</a:t>
            </a:r>
            <a:r>
              <a:rPr lang="en-US" sz="2200" dirty="0" smtClean="0">
                <a:latin typeface="+mn-lt"/>
              </a:rPr>
              <a:t>.</a:t>
            </a:r>
            <a:endParaRPr lang="en-US" sz="2200" dirty="0">
              <a:latin typeface="+mn-lt"/>
            </a:endParaRPr>
          </a:p>
          <a:p>
            <a:pPr marL="0" indent="0">
              <a:buNone/>
            </a:pPr>
            <a:r>
              <a:rPr lang="en-US" sz="2200" b="1" dirty="0">
                <a:latin typeface="+mn-lt"/>
              </a:rPr>
              <a:t>Key Issue 2 </a:t>
            </a:r>
            <a:r>
              <a:rPr lang="en-US" sz="2200" dirty="0">
                <a:latin typeface="+mn-lt"/>
              </a:rPr>
              <a:t>At least some degree of gender and economic inequality is found in every country. The inequality-adjusted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a:t>
            </a:r>
            <a:r>
              <a:rPr lang="en-US" sz="100" dirty="0" smtClean="0">
                <a:latin typeface="+mn-lt"/>
              </a:rPr>
              <a:t> </a:t>
            </a:r>
            <a:r>
              <a:rPr lang="en-US" sz="2200" dirty="0">
                <a:latin typeface="+mn-lt"/>
              </a:rPr>
              <a:t>(</a:t>
            </a:r>
            <a:r>
              <a:rPr lang="en-US" sz="2200" dirty="0" smtClean="0">
                <a:latin typeface="+mn-lt"/>
              </a:rPr>
              <a:t>I</a:t>
            </a:r>
            <a:r>
              <a:rPr lang="en-US" sz="100" dirty="0" smtClean="0">
                <a:latin typeface="+mn-lt"/>
              </a:rPr>
              <a:t>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a:t>
            </a:r>
            <a:r>
              <a:rPr lang="en-US" sz="2200" dirty="0">
                <a:latin typeface="+mn-lt"/>
              </a:rPr>
              <a:t>) modifies the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 </a:t>
            </a:r>
            <a:r>
              <a:rPr lang="en-US" sz="2200" dirty="0">
                <a:latin typeface="+mn-lt"/>
              </a:rPr>
              <a:t>to account for inequality within a country. The </a:t>
            </a:r>
            <a:r>
              <a:rPr lang="en-US" sz="2200" dirty="0" smtClean="0">
                <a:latin typeface="+mn-lt"/>
              </a:rPr>
              <a:t>G</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 </a:t>
            </a:r>
            <a:r>
              <a:rPr lang="en-US" sz="2200" dirty="0">
                <a:latin typeface="+mn-lt"/>
              </a:rPr>
              <a:t>measures the gender gap in the level of achievement for the three dimensions of the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a:t>
            </a:r>
            <a:r>
              <a:rPr lang="en-US" sz="2200" dirty="0">
                <a:latin typeface="+mn-lt"/>
              </a:rPr>
              <a:t>. The </a:t>
            </a:r>
            <a:r>
              <a:rPr lang="en-US" sz="2200" dirty="0" smtClean="0">
                <a:latin typeface="+mn-lt"/>
              </a:rPr>
              <a:t>G</a:t>
            </a:r>
            <a:r>
              <a:rPr lang="en-US" sz="100" dirty="0" smtClean="0">
                <a:latin typeface="+mn-lt"/>
              </a:rPr>
              <a:t> </a:t>
            </a:r>
            <a:r>
              <a:rPr lang="en-US" sz="2200" dirty="0" smtClean="0">
                <a:latin typeface="+mn-lt"/>
              </a:rPr>
              <a:t>I</a:t>
            </a:r>
            <a:r>
              <a:rPr lang="en-US" sz="100" dirty="0" smtClean="0">
                <a:latin typeface="+mn-lt"/>
              </a:rPr>
              <a:t> </a:t>
            </a:r>
            <a:r>
              <a:rPr lang="en-US" sz="2200" dirty="0" smtClean="0">
                <a:latin typeface="+mn-lt"/>
              </a:rPr>
              <a:t>I </a:t>
            </a:r>
            <a:r>
              <a:rPr lang="en-US" sz="2200" dirty="0">
                <a:latin typeface="+mn-lt"/>
              </a:rPr>
              <a:t>measures the gender gap in the level of achievement in terms of reproductive health, empowerment, and the labor market.</a:t>
            </a:r>
          </a:p>
        </p:txBody>
      </p:sp>
    </p:spTree>
    <p:extLst>
      <p:ext uri="{BB962C8B-B14F-4D97-AF65-F5344CB8AC3E}">
        <p14:creationId xmlns:p14="http://schemas.microsoft.com/office/powerpoint/2010/main" val="333346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t>
            </a:r>
            <a:r>
              <a:rPr lang="en-US"/>
              <a:t>Summary </a:t>
            </a:r>
            <a:r>
              <a:rPr lang="en-US" sz="2000" b="0" smtClean="0"/>
              <a:t>(2 </a:t>
            </a:r>
            <a:r>
              <a:rPr lang="en-US" sz="2000" b="0" dirty="0"/>
              <a:t>of 2)</a:t>
            </a:r>
            <a:endParaRPr lang="en-US" dirty="0"/>
          </a:p>
        </p:txBody>
      </p:sp>
      <p:sp>
        <p:nvSpPr>
          <p:cNvPr id="3" name="Text Placeholder 2"/>
          <p:cNvSpPr>
            <a:spLocks noGrp="1"/>
          </p:cNvSpPr>
          <p:nvPr>
            <p:ph type="body" idx="1"/>
          </p:nvPr>
        </p:nvSpPr>
        <p:spPr/>
        <p:txBody>
          <a:bodyPr/>
          <a:lstStyle/>
          <a:p>
            <a:pPr marL="0" indent="0">
              <a:buNone/>
            </a:pPr>
            <a:r>
              <a:rPr lang="en-US" sz="2200" b="1" dirty="0">
                <a:latin typeface="+mn-lt"/>
              </a:rPr>
              <a:t>Key Issue 3 </a:t>
            </a:r>
            <a:r>
              <a:rPr lang="en-US" sz="2200" dirty="0">
                <a:latin typeface="+mn-lt"/>
              </a:rPr>
              <a:t>To promote development, developing countries choose between self-sufficiency and international trade paths. In recent years, </a:t>
            </a:r>
            <a:r>
              <a:rPr lang="en-US" sz="2200" dirty="0" smtClean="0">
                <a:latin typeface="+mn-lt"/>
              </a:rPr>
              <a:t>both developed </a:t>
            </a:r>
            <a:r>
              <a:rPr lang="en-US" sz="2200" dirty="0">
                <a:latin typeface="+mn-lt"/>
              </a:rPr>
              <a:t>and developing countries have expressed increasing concern with some of the consequences of the international trade path</a:t>
            </a:r>
            <a:r>
              <a:rPr lang="en-US" sz="2200" dirty="0" smtClean="0">
                <a:latin typeface="+mn-lt"/>
              </a:rPr>
              <a:t>.</a:t>
            </a:r>
            <a:endParaRPr lang="en-US" sz="2200" dirty="0">
              <a:latin typeface="+mn-lt"/>
            </a:endParaRPr>
          </a:p>
          <a:p>
            <a:pPr marL="0" indent="0">
              <a:buNone/>
            </a:pPr>
            <a:r>
              <a:rPr lang="en-US" sz="2200" b="1" dirty="0">
                <a:latin typeface="+mn-lt"/>
              </a:rPr>
              <a:t>Key Issue 4 </a:t>
            </a:r>
            <a:r>
              <a:rPr lang="en-US" sz="2200" dirty="0">
                <a:latin typeface="+mn-lt"/>
              </a:rPr>
              <a:t>Most countries have a higher </a:t>
            </a:r>
            <a:r>
              <a:rPr lang="en-US" sz="2200" dirty="0" smtClean="0">
                <a:latin typeface="+mn-lt"/>
              </a:rPr>
              <a:t>H</a:t>
            </a:r>
            <a:r>
              <a:rPr lang="en-US" sz="100" dirty="0" smtClean="0">
                <a:latin typeface="+mn-lt"/>
              </a:rPr>
              <a:t> </a:t>
            </a:r>
            <a:r>
              <a:rPr lang="en-US" sz="2200" dirty="0" smtClean="0">
                <a:latin typeface="+mn-lt"/>
              </a:rPr>
              <a:t>D</a:t>
            </a:r>
            <a:r>
              <a:rPr lang="en-US" sz="100" dirty="0" smtClean="0">
                <a:latin typeface="+mn-lt"/>
              </a:rPr>
              <a:t> </a:t>
            </a:r>
            <a:r>
              <a:rPr lang="en-US" sz="2200" dirty="0" smtClean="0">
                <a:latin typeface="+mn-lt"/>
              </a:rPr>
              <a:t>I </a:t>
            </a:r>
            <a:r>
              <a:rPr lang="en-US" sz="2200" dirty="0">
                <a:latin typeface="+mn-lt"/>
              </a:rPr>
              <a:t>now than in the twentieth century. The gap between developing and developed countries in life expectancy has narrowed, but the gap in income has increased. The </a:t>
            </a:r>
            <a:r>
              <a:rPr lang="en-US" sz="2200" dirty="0" smtClean="0">
                <a:latin typeface="+mn-lt"/>
              </a:rPr>
              <a:t>U</a:t>
            </a:r>
            <a:r>
              <a:rPr lang="en-US" sz="100" dirty="0" smtClean="0">
                <a:latin typeface="+mn-lt"/>
              </a:rPr>
              <a:t> </a:t>
            </a:r>
            <a:r>
              <a:rPr lang="en-US" sz="2200" dirty="0" smtClean="0">
                <a:latin typeface="+mn-lt"/>
              </a:rPr>
              <a:t>N </a:t>
            </a:r>
            <a:r>
              <a:rPr lang="en-US" sz="2200" dirty="0">
                <a:latin typeface="+mn-lt"/>
              </a:rPr>
              <a:t>has adopted 17 Sustainable Development Goals that it hopes all countries will achieve by 2030.</a:t>
            </a:r>
          </a:p>
        </p:txBody>
      </p:sp>
    </p:spTree>
    <p:extLst>
      <p:ext uri="{BB962C8B-B14F-4D97-AF65-F5344CB8AC3E}">
        <p14:creationId xmlns:p14="http://schemas.microsoft.com/office/powerpoint/2010/main" val="3491651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4794"/>
            <a:ext cx="8229600" cy="707856"/>
          </a:xfrm>
        </p:spPr>
        <p:txBody>
          <a:bodyPr tIns="91425">
            <a:sp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Development </a:t>
            </a:r>
            <a:r>
              <a:rPr lang="en-US"/>
              <a:t>Regions </a:t>
            </a:r>
            <a:r>
              <a:rPr lang="en-US" sz="2000" b="0" smtClean="0"/>
              <a:t>(3 </a:t>
            </a:r>
            <a:r>
              <a:rPr lang="en-US" sz="2000" b="0" dirty="0"/>
              <a:t>of 3)</a:t>
            </a:r>
            <a:endParaRPr lang="en-US" dirty="0"/>
          </a:p>
        </p:txBody>
      </p:sp>
      <p:sp>
        <p:nvSpPr>
          <p:cNvPr id="3" name="Text Placeholder 2"/>
          <p:cNvSpPr>
            <a:spLocks noGrp="1"/>
          </p:cNvSpPr>
          <p:nvPr>
            <p:ph type="body" idx="1"/>
          </p:nvPr>
        </p:nvSpPr>
        <p:spPr>
          <a:xfrm>
            <a:off x="457200" y="1600200"/>
            <a:ext cx="3596326" cy="2204049"/>
          </a:xfrm>
        </p:spPr>
        <p:txBody>
          <a:bodyPr/>
          <a:lstStyle/>
          <a:p>
            <a:pPr eaLnBrk="1" hangingPunct="1"/>
            <a:r>
              <a:rPr lang="en-US" sz="2200" dirty="0">
                <a:latin typeface="+mn-lt"/>
              </a:rPr>
              <a:t>Regional Differences in Development</a:t>
            </a:r>
          </a:p>
          <a:p>
            <a:pPr lvl="1" eaLnBrk="1" hangingPunct="1"/>
            <a:r>
              <a:rPr lang="en-US" sz="2200" dirty="0">
                <a:latin typeface="+mn-lt"/>
              </a:rPr>
              <a:t>Geographers divide the world into two developed and seven developing regions: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999"/>
          <a:stretch/>
        </p:blipFill>
        <p:spPr>
          <a:xfrm>
            <a:off x="4381586" y="1714128"/>
            <a:ext cx="4305214" cy="4361852"/>
          </a:xfrm>
          <a:prstGeom prst="rect">
            <a:avLst/>
          </a:prstGeom>
        </p:spPr>
      </p:pic>
    </p:spTree>
    <p:extLst>
      <p:ext uri="{BB962C8B-B14F-4D97-AF65-F5344CB8AC3E}">
        <p14:creationId xmlns:p14="http://schemas.microsoft.com/office/powerpoint/2010/main" val="3192547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a:t>
            </a:r>
            <a:r>
              <a:rPr lang="en-US" dirty="0" smtClean="0"/>
              <a:t>A </a:t>
            </a:r>
            <a:r>
              <a:rPr lang="en-US" dirty="0"/>
              <a:t>Decent Standard of </a:t>
            </a:r>
            <a:r>
              <a:rPr lang="en-US" dirty="0" smtClean="0"/>
              <a:t>Living </a:t>
            </a:r>
            <a:r>
              <a:rPr lang="en-US" sz="2000" b="0" dirty="0" smtClean="0"/>
              <a:t>(1 of 3)</a:t>
            </a:r>
            <a:endParaRPr lang="en-US" sz="2000" b="0" dirty="0"/>
          </a:p>
        </p:txBody>
      </p:sp>
      <p:sp>
        <p:nvSpPr>
          <p:cNvPr id="3" name="Text Placeholder 2"/>
          <p:cNvSpPr>
            <a:spLocks noGrp="1"/>
          </p:cNvSpPr>
          <p:nvPr>
            <p:ph type="body" idx="1"/>
          </p:nvPr>
        </p:nvSpPr>
        <p:spPr>
          <a:xfrm>
            <a:off x="457200" y="1600201"/>
            <a:ext cx="8229600" cy="2547594"/>
          </a:xfrm>
        </p:spPr>
        <p:txBody>
          <a:bodyPr/>
          <a:lstStyle/>
          <a:p>
            <a:pPr eaLnBrk="1" hangingPunct="1"/>
            <a:r>
              <a:rPr lang="en-US" sz="1800" b="1" dirty="0">
                <a:latin typeface="+mn-lt"/>
                <a:cs typeface="Arial" charset="0"/>
              </a:rPr>
              <a:t>Income</a:t>
            </a:r>
          </a:p>
          <a:p>
            <a:pPr lvl="1" eaLnBrk="1" hangingPunct="1"/>
            <a:r>
              <a:rPr lang="en-US" sz="1800" b="1" dirty="0">
                <a:latin typeface="+mn-lt"/>
              </a:rPr>
              <a:t>Gross national income (</a:t>
            </a:r>
            <a:r>
              <a:rPr lang="en-US" sz="1800" b="1" dirty="0" smtClean="0">
                <a:latin typeface="+mn-lt"/>
              </a:rPr>
              <a:t>G</a:t>
            </a:r>
            <a:r>
              <a:rPr lang="en-US" sz="100" b="1" dirty="0" smtClean="0">
                <a:latin typeface="+mn-lt"/>
              </a:rPr>
              <a:t> </a:t>
            </a:r>
            <a:r>
              <a:rPr lang="en-US" sz="1800" b="1" dirty="0" smtClean="0">
                <a:latin typeface="+mn-lt"/>
              </a:rPr>
              <a:t>N</a:t>
            </a:r>
            <a:r>
              <a:rPr lang="en-US" sz="100" b="1" dirty="0" smtClean="0">
                <a:latin typeface="+mn-lt"/>
              </a:rPr>
              <a:t> </a:t>
            </a:r>
            <a:r>
              <a:rPr lang="en-US" sz="1800" b="1" dirty="0" smtClean="0">
                <a:latin typeface="+mn-lt"/>
              </a:rPr>
              <a:t>I) </a:t>
            </a:r>
            <a:r>
              <a:rPr lang="en-US" sz="1800" dirty="0">
                <a:latin typeface="+mn-lt"/>
              </a:rPr>
              <a:t>is the value of the output of goods and services produced in a country/year.</a:t>
            </a:r>
          </a:p>
          <a:p>
            <a:pPr lvl="1" eaLnBrk="1" hangingPunct="1"/>
            <a:r>
              <a:rPr lang="en-US" sz="1800" b="1" dirty="0">
                <a:latin typeface="+mn-lt"/>
              </a:rPr>
              <a:t>Purchasing power parity (</a:t>
            </a:r>
            <a:r>
              <a:rPr lang="en-US" sz="1800" b="1" dirty="0" smtClean="0">
                <a:latin typeface="+mn-lt"/>
              </a:rPr>
              <a:t>P</a:t>
            </a:r>
            <a:r>
              <a:rPr lang="en-US" sz="100" b="1" dirty="0" smtClean="0">
                <a:latin typeface="+mn-lt"/>
              </a:rPr>
              <a:t> </a:t>
            </a:r>
            <a:r>
              <a:rPr lang="en-US" sz="1800" b="1" dirty="0" smtClean="0">
                <a:latin typeface="+mn-lt"/>
              </a:rPr>
              <a:t>P</a:t>
            </a:r>
            <a:r>
              <a:rPr lang="en-US" sz="100" b="1" dirty="0" smtClean="0">
                <a:latin typeface="+mn-lt"/>
              </a:rPr>
              <a:t> </a:t>
            </a:r>
            <a:r>
              <a:rPr lang="en-US" sz="1800" b="1" dirty="0" smtClean="0">
                <a:latin typeface="+mn-lt"/>
              </a:rPr>
              <a:t>P</a:t>
            </a:r>
            <a:r>
              <a:rPr lang="en-US" sz="1800" b="1" dirty="0">
                <a:latin typeface="+mn-lt"/>
              </a:rPr>
              <a:t>) </a:t>
            </a:r>
            <a:r>
              <a:rPr lang="en-US" sz="1800" dirty="0">
                <a:latin typeface="+mn-lt"/>
              </a:rPr>
              <a:t>is an adjustment made to the </a:t>
            </a:r>
            <a:r>
              <a:rPr lang="en-US" sz="1800" dirty="0" smtClean="0">
                <a:latin typeface="+mn-lt"/>
              </a:rPr>
              <a:t>G</a:t>
            </a:r>
            <a:r>
              <a:rPr lang="en-US" sz="100" dirty="0" smtClean="0">
                <a:latin typeface="+mn-lt"/>
              </a:rPr>
              <a:t> </a:t>
            </a:r>
            <a:r>
              <a:rPr lang="en-US" sz="1800" dirty="0" smtClean="0">
                <a:latin typeface="+mn-lt"/>
              </a:rPr>
              <a:t>N</a:t>
            </a:r>
            <a:r>
              <a:rPr lang="en-US" sz="100" dirty="0" smtClean="0">
                <a:latin typeface="+mn-lt"/>
              </a:rPr>
              <a:t> </a:t>
            </a:r>
            <a:r>
              <a:rPr lang="en-US" sz="1800" dirty="0" smtClean="0">
                <a:latin typeface="+mn-lt"/>
              </a:rPr>
              <a:t>I </a:t>
            </a:r>
            <a:r>
              <a:rPr lang="en-US" sz="1800" dirty="0">
                <a:latin typeface="+mn-lt"/>
              </a:rPr>
              <a:t>to account for differences among countries in the cost of goods.</a:t>
            </a:r>
          </a:p>
          <a:p>
            <a:pPr lvl="1" eaLnBrk="1" hangingPunct="1"/>
            <a:r>
              <a:rPr lang="en-US" sz="1800" b="1" dirty="0">
                <a:latin typeface="+mn-lt"/>
              </a:rPr>
              <a:t>Gross domestic product (</a:t>
            </a:r>
            <a:r>
              <a:rPr lang="en-US" sz="1800" b="1" dirty="0" smtClean="0">
                <a:latin typeface="+mn-lt"/>
              </a:rPr>
              <a:t>G</a:t>
            </a:r>
            <a:r>
              <a:rPr lang="en-US" sz="100" b="1" dirty="0" smtClean="0">
                <a:latin typeface="+mn-lt"/>
              </a:rPr>
              <a:t> </a:t>
            </a:r>
            <a:r>
              <a:rPr lang="en-US" sz="1800" b="1" dirty="0" smtClean="0">
                <a:latin typeface="+mn-lt"/>
              </a:rPr>
              <a:t>D</a:t>
            </a:r>
            <a:r>
              <a:rPr lang="en-US" sz="100" b="1" dirty="0" smtClean="0">
                <a:latin typeface="+mn-lt"/>
              </a:rPr>
              <a:t> </a:t>
            </a:r>
            <a:r>
              <a:rPr lang="en-US" sz="1800" b="1" dirty="0" smtClean="0">
                <a:latin typeface="+mn-lt"/>
              </a:rPr>
              <a:t>P) </a:t>
            </a:r>
            <a:r>
              <a:rPr lang="en-US" sz="1800" dirty="0">
                <a:latin typeface="+mn-lt"/>
              </a:rPr>
              <a:t>also measures the value of the output of goods and services produced in a country/year, but it does not account for money that leaves and enters the country.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868"/>
          <a:stretch/>
        </p:blipFill>
        <p:spPr>
          <a:xfrm>
            <a:off x="2382252" y="4194930"/>
            <a:ext cx="4379496" cy="2240380"/>
          </a:xfrm>
          <a:prstGeom prst="rect">
            <a:avLst/>
          </a:prstGeom>
        </p:spPr>
      </p:pic>
    </p:spTree>
    <p:extLst>
      <p:ext uri="{BB962C8B-B14F-4D97-AF65-F5344CB8AC3E}">
        <p14:creationId xmlns:p14="http://schemas.microsoft.com/office/powerpoint/2010/main" val="1184062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A Decent Standard of Living </a:t>
            </a:r>
            <a:r>
              <a:rPr lang="en-US" sz="2000" b="0" dirty="0" smtClean="0"/>
              <a:t>(2 </a:t>
            </a:r>
            <a:r>
              <a:rPr lang="en-US" sz="2000" b="0" dirty="0"/>
              <a:t>of 3)</a:t>
            </a:r>
            <a:endParaRPr lang="en-US" dirty="0"/>
          </a:p>
        </p:txBody>
      </p:sp>
      <p:sp>
        <p:nvSpPr>
          <p:cNvPr id="3" name="Text Placeholder 2"/>
          <p:cNvSpPr>
            <a:spLocks noGrp="1"/>
          </p:cNvSpPr>
          <p:nvPr>
            <p:ph type="body" idx="1"/>
          </p:nvPr>
        </p:nvSpPr>
        <p:spPr>
          <a:xfrm>
            <a:off x="457201" y="1600200"/>
            <a:ext cx="3992252" cy="4525963"/>
          </a:xfrm>
        </p:spPr>
        <p:txBody>
          <a:bodyPr/>
          <a:lstStyle/>
          <a:p>
            <a:pPr eaLnBrk="1" hangingPunct="1"/>
            <a:r>
              <a:rPr lang="en-US" sz="1800" b="1" dirty="0">
                <a:latin typeface="+mn-lt"/>
                <a:cs typeface="Arial" charset="0"/>
              </a:rPr>
              <a:t>Economic Structure</a:t>
            </a:r>
          </a:p>
          <a:p>
            <a:pPr lvl="1" eaLnBrk="1" hangingPunct="1"/>
            <a:r>
              <a:rPr lang="en-US" sz="1800" dirty="0">
                <a:latin typeface="+mn-lt"/>
              </a:rPr>
              <a:t>Jobs fall into three categories</a:t>
            </a:r>
          </a:p>
          <a:p>
            <a:pPr lvl="2" eaLnBrk="1" hangingPunct="1"/>
            <a:r>
              <a:rPr lang="en-US" sz="1800" b="1" dirty="0">
                <a:latin typeface="+mn-lt"/>
              </a:rPr>
              <a:t>Primary sector</a:t>
            </a:r>
            <a:r>
              <a:rPr lang="en-US" sz="1800" dirty="0">
                <a:latin typeface="+mn-lt"/>
              </a:rPr>
              <a:t>: Directly extracting materials from Earth through agriculture or through mining, fishing, and forestry.</a:t>
            </a:r>
          </a:p>
          <a:p>
            <a:pPr lvl="2" eaLnBrk="1" hangingPunct="1"/>
            <a:r>
              <a:rPr lang="en-US" sz="1800" b="1" dirty="0">
                <a:latin typeface="+mn-lt"/>
              </a:rPr>
              <a:t>Secondary sector</a:t>
            </a:r>
            <a:r>
              <a:rPr lang="en-US" sz="1800" dirty="0">
                <a:latin typeface="+mn-lt"/>
              </a:rPr>
              <a:t>: Manufacturing raw materials into products.</a:t>
            </a:r>
          </a:p>
          <a:p>
            <a:pPr lvl="2" eaLnBrk="1" hangingPunct="1"/>
            <a:r>
              <a:rPr lang="en-US" sz="1800" b="1" dirty="0">
                <a:latin typeface="+mn-lt"/>
              </a:rPr>
              <a:t>Tertiary sector</a:t>
            </a:r>
            <a:r>
              <a:rPr lang="en-US" sz="1800" dirty="0">
                <a:latin typeface="+mn-lt"/>
              </a:rPr>
              <a:t>: Providing goods and services to people in exchange for payment.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70"/>
          <a:stretch/>
        </p:blipFill>
        <p:spPr>
          <a:xfrm>
            <a:off x="4515920" y="1728783"/>
            <a:ext cx="4170880" cy="4199788"/>
          </a:xfrm>
          <a:prstGeom prst="rect">
            <a:avLst/>
          </a:prstGeom>
        </p:spPr>
      </p:pic>
    </p:spTree>
    <p:extLst>
      <p:ext uri="{BB962C8B-B14F-4D97-AF65-F5344CB8AC3E}">
        <p14:creationId xmlns:p14="http://schemas.microsoft.com/office/powerpoint/2010/main" val="2139406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A Decent Standard of </a:t>
            </a:r>
            <a:r>
              <a:rPr lang="en-US"/>
              <a:t>Living </a:t>
            </a:r>
            <a:r>
              <a:rPr lang="en-US" sz="2000" b="0" smtClean="0"/>
              <a:t>(3 </a:t>
            </a:r>
            <a:r>
              <a:rPr lang="en-US" sz="2000" b="0" dirty="0"/>
              <a:t>of 3)</a:t>
            </a:r>
            <a:endParaRPr lang="en-US" dirty="0"/>
          </a:p>
        </p:txBody>
      </p:sp>
      <p:sp>
        <p:nvSpPr>
          <p:cNvPr id="3" name="Text Placeholder 2"/>
          <p:cNvSpPr>
            <a:spLocks noGrp="1"/>
          </p:cNvSpPr>
          <p:nvPr>
            <p:ph type="body" idx="1"/>
          </p:nvPr>
        </p:nvSpPr>
        <p:spPr/>
        <p:txBody>
          <a:bodyPr/>
          <a:lstStyle/>
          <a:p>
            <a:pPr eaLnBrk="1" hangingPunct="1"/>
            <a:r>
              <a:rPr lang="en-US" sz="2200" b="1" dirty="0">
                <a:latin typeface="+mn-lt"/>
                <a:cs typeface="Arial" charset="0"/>
              </a:rPr>
              <a:t>Productivity</a:t>
            </a:r>
          </a:p>
          <a:p>
            <a:pPr lvl="1" eaLnBrk="1" hangingPunct="1"/>
            <a:r>
              <a:rPr lang="en-US" sz="2200" dirty="0">
                <a:latin typeface="+mn-lt"/>
              </a:rPr>
              <a:t>Workers in developed countries are more productive than those in developing countries. Productivity is the value of a particular product compared to the amount of labor needed to make it.</a:t>
            </a:r>
          </a:p>
          <a:p>
            <a:pPr lvl="1" eaLnBrk="1" hangingPunct="1"/>
            <a:r>
              <a:rPr lang="en-US" sz="2200" dirty="0">
                <a:latin typeface="+mn-lt"/>
              </a:rPr>
              <a:t>Productivity can be measured by the value added per capita. The value added in manufacturing is the gross value of a product minus the costs of raw materials and energy.</a:t>
            </a:r>
          </a:p>
        </p:txBody>
      </p:sp>
    </p:spTree>
    <p:extLst>
      <p:ext uri="{BB962C8B-B14F-4D97-AF65-F5344CB8AC3E}">
        <p14:creationId xmlns:p14="http://schemas.microsoft.com/office/powerpoint/2010/main" val="183069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10.3 Access to Knowledge and </a:t>
            </a:r>
            <a:r>
              <a:rPr lang="en-US" dirty="0" smtClean="0"/>
              <a:t>Health </a:t>
            </a:r>
            <a:r>
              <a:rPr lang="en-US" sz="2000" b="0" dirty="0" smtClean="0"/>
              <a:t>(1 of 5)</a:t>
            </a:r>
            <a:endParaRPr lang="en-US" b="0" dirty="0"/>
          </a:p>
        </p:txBody>
      </p:sp>
      <p:sp>
        <p:nvSpPr>
          <p:cNvPr id="3" name="Text Placeholder 2"/>
          <p:cNvSpPr>
            <a:spLocks noGrp="1"/>
          </p:cNvSpPr>
          <p:nvPr>
            <p:ph type="body" idx="1"/>
          </p:nvPr>
        </p:nvSpPr>
        <p:spPr>
          <a:xfrm>
            <a:off x="457200" y="1600201"/>
            <a:ext cx="8229600" cy="1792730"/>
          </a:xfrm>
        </p:spPr>
        <p:txBody>
          <a:bodyPr/>
          <a:lstStyle/>
          <a:p>
            <a:pPr eaLnBrk="1" hangingPunct="1"/>
            <a:r>
              <a:rPr lang="en-US" sz="2000" b="1" dirty="0">
                <a:latin typeface="+mn-lt"/>
                <a:cs typeface="Arial" charset="0"/>
              </a:rPr>
              <a:t>Health</a:t>
            </a:r>
          </a:p>
          <a:p>
            <a:pPr lvl="1" eaLnBrk="1" hangingPunct="1"/>
            <a:r>
              <a:rPr lang="en-US" sz="2000" dirty="0">
                <a:latin typeface="+mn-lt"/>
              </a:rPr>
              <a:t>The </a:t>
            </a:r>
            <a:r>
              <a:rPr lang="en-US" sz="2000" dirty="0" smtClean="0">
                <a:latin typeface="+mn-lt"/>
              </a:rPr>
              <a:t>U</a:t>
            </a:r>
            <a:r>
              <a:rPr lang="en-US" sz="100" dirty="0" smtClean="0">
                <a:latin typeface="+mn-lt"/>
              </a:rPr>
              <a:t> </a:t>
            </a:r>
            <a:r>
              <a:rPr lang="en-US" sz="2000" dirty="0" smtClean="0">
                <a:latin typeface="+mn-lt"/>
              </a:rPr>
              <a:t>N </a:t>
            </a:r>
            <a:r>
              <a:rPr lang="en-US" sz="2000" dirty="0">
                <a:latin typeface="+mn-lt"/>
              </a:rPr>
              <a:t>considers good health to be as an important a measure of development as wealth and knowledge.</a:t>
            </a:r>
          </a:p>
          <a:p>
            <a:pPr lvl="1" eaLnBrk="1" hangingPunct="1"/>
            <a:r>
              <a:rPr lang="en-US" sz="2000" dirty="0">
                <a:latin typeface="+mn-lt"/>
              </a:rPr>
              <a:t>A goal of development is to provide the nutrition and medical services needed for people to lead long and healthy lives.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16"/>
          <a:stretch/>
        </p:blipFill>
        <p:spPr>
          <a:xfrm>
            <a:off x="877241" y="3506067"/>
            <a:ext cx="3540157" cy="273094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868" b="3143"/>
          <a:stretch/>
        </p:blipFill>
        <p:spPr>
          <a:xfrm>
            <a:off x="4774466" y="3506067"/>
            <a:ext cx="3500842" cy="2704368"/>
          </a:xfrm>
          <a:prstGeom prst="rect">
            <a:avLst/>
          </a:prstGeom>
        </p:spPr>
      </p:pic>
    </p:spTree>
    <p:extLst>
      <p:ext uri="{BB962C8B-B14F-4D97-AF65-F5344CB8AC3E}">
        <p14:creationId xmlns:p14="http://schemas.microsoft.com/office/powerpoint/2010/main" val="2155789585"/>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9182</TotalTime>
  <Words>3969</Words>
  <Application>Microsoft Office PowerPoint</Application>
  <PresentationFormat>On-screen Show (4:3)</PresentationFormat>
  <Paragraphs>319</Paragraphs>
  <Slides>45</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Noto Sans Symbols</vt:lpstr>
      <vt:lpstr>Times New Roman</vt:lpstr>
      <vt:lpstr>Verdana</vt:lpstr>
      <vt:lpstr>508 Lecture</vt:lpstr>
      <vt:lpstr>1_508 Lecture</vt:lpstr>
      <vt:lpstr>Contemporary Human Geography</vt:lpstr>
      <vt:lpstr>Chapter 10 Key Issues</vt:lpstr>
      <vt:lpstr>10.1 Development Regions (1 of 3)</vt:lpstr>
      <vt:lpstr>10.1 Development Regions (2 of 3)</vt:lpstr>
      <vt:lpstr>10.1 Development Regions (3 of 3)</vt:lpstr>
      <vt:lpstr>10.2 A Decent Standard of Living (1 of 3)</vt:lpstr>
      <vt:lpstr>10.2 A Decent Standard of Living (2 of 3)</vt:lpstr>
      <vt:lpstr>10.2 A Decent Standard of Living (3 of 3)</vt:lpstr>
      <vt:lpstr>10.3 Access to Knowledge and Health (1 of 5)</vt:lpstr>
      <vt:lpstr>10.3 Access to Knowledge and Health (2 of 5)</vt:lpstr>
      <vt:lpstr>10.3 Access to Knowledge and Health (3 of 5)</vt:lpstr>
      <vt:lpstr>10.3 Access to Knowledge and Health (4 of 5)</vt:lpstr>
      <vt:lpstr>10.3 Access to Knowledge and Health (5 of 5)</vt:lpstr>
      <vt:lpstr>10.4 Unequal &amp; Uneven Development (1 of 3)</vt:lpstr>
      <vt:lpstr>10.4 Unequal &amp; Uneven Development (2 of 3)</vt:lpstr>
      <vt:lpstr>10.4 Unequal &amp; Uneven Development (3 of 3)</vt:lpstr>
      <vt:lpstr>10.5 Gender Inequality (1 of 3)</vt:lpstr>
      <vt:lpstr>10.5 Gender Inequality (2 of 3)</vt:lpstr>
      <vt:lpstr>10.5 Gender Inequality (3 of 3)</vt:lpstr>
      <vt:lpstr>10.6 Gender Empowerment &amp; Employment (1 of 3)</vt:lpstr>
      <vt:lpstr>10.6 Gender Empowerment &amp; Employment (2 of 3)</vt:lpstr>
      <vt:lpstr>10.6 Gender Empowerment &amp; Employment (3 of 3)</vt:lpstr>
      <vt:lpstr>10.7 Two Paths to Development (1 of 5)</vt:lpstr>
      <vt:lpstr>10.7 Two Paths to Development (2 of 5)</vt:lpstr>
      <vt:lpstr>10.7 Two Paths to Development (3 of 5)</vt:lpstr>
      <vt:lpstr>10.7 Two Paths to Development (4 of 5)</vt:lpstr>
      <vt:lpstr>10.7 Two Paths to Development (5 of 5)</vt:lpstr>
      <vt:lpstr>10.8 World Trade (1 of 5)</vt:lpstr>
      <vt:lpstr>10.8 World Trade (2 of 5)</vt:lpstr>
      <vt:lpstr>10.8 World Trade (3 of 5)</vt:lpstr>
      <vt:lpstr>10.8 World Trade (4 of 5)</vt:lpstr>
      <vt:lpstr>10.8 World Trade (5 of 5)</vt:lpstr>
      <vt:lpstr>10.9 Financing Development (1 of 4)</vt:lpstr>
      <vt:lpstr>10.9 Financing Development (2 of 4)</vt:lpstr>
      <vt:lpstr>10.9 Financing Development (3 of 4)</vt:lpstr>
      <vt:lpstr>10.9 Financing Development (4 of 4)</vt:lpstr>
      <vt:lpstr>10.10 Fair Trade (1 of 4)</vt:lpstr>
      <vt:lpstr>10.10 Fair Trade (2 of 4)</vt:lpstr>
      <vt:lpstr>10.10 Fair Trade (3 of 4)</vt:lpstr>
      <vt:lpstr>10.10 Fair Trade (4 of 4)</vt:lpstr>
      <vt:lpstr>10.11 Progress in Development (1 of 2)</vt:lpstr>
      <vt:lpstr>10.11 Progress in Development (2 of 2)</vt:lpstr>
      <vt:lpstr>Review Summary (1 of 2)</vt:lpstr>
      <vt:lpstr>Review Summary (2 of 2)</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Human Geography, Fourth Edition</dc:title>
  <dc:subject>Academic Science</dc:subject>
  <dc:creator>Rubenstein</dc:creator>
  <cp:keywords>Contemporary Human Geography</cp:keywords>
  <cp:revision>1170</cp:revision>
  <dcterms:modified xsi:type="dcterms:W3CDTF">2018-03-16T12:52:04Z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