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0" r:id="rId5"/>
    <p:sldId id="261"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75" d="100"/>
          <a:sy n="75" d="100"/>
        </p:scale>
        <p:origin x="4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3"/>
                </a:solidFill>
              </a:defRPr>
            </a:lvl2pPr>
            <a:lvl3pPr>
              <a:defRPr>
                <a:solidFill>
                  <a:schemeClr val="accent5"/>
                </a:solidFill>
              </a:defRPr>
            </a:lvl3pPr>
            <a:lvl4pPr>
              <a:defRPr>
                <a:solidFill>
                  <a:schemeClr val="accent3"/>
                </a:solidFill>
              </a:defRPr>
            </a:lvl4pPr>
            <a:lvl5pPr>
              <a:defRPr>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lvl1pPr>
              <a:defRPr>
                <a:solidFill>
                  <a:schemeClr val="accent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lvl1pPr>
              <a:defRPr>
                <a:solidFill>
                  <a:schemeClr val="accent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1/10/2018</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accent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accent5"/>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accent3"/>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accent3"/>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accent3"/>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accent3"/>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Analyzing Cultural Geography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91084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8284805" cy="970450"/>
          </a:xfrm>
        </p:spPr>
        <p:txBody>
          <a:bodyPr/>
          <a:lstStyle/>
          <a:p>
            <a:r>
              <a:rPr lang="en-US" dirty="0" smtClean="0"/>
              <a:t>Christian Architecture</a:t>
            </a:r>
            <a:endParaRPr lang="en-US" dirty="0"/>
          </a:p>
        </p:txBody>
      </p:sp>
      <p:sp>
        <p:nvSpPr>
          <p:cNvPr id="3" name="Content Placeholder 2"/>
          <p:cNvSpPr>
            <a:spLocks noGrp="1"/>
          </p:cNvSpPr>
          <p:nvPr>
            <p:ph sz="half" idx="1"/>
          </p:nvPr>
        </p:nvSpPr>
        <p:spPr>
          <a:xfrm>
            <a:off x="913795" y="1732448"/>
            <a:ext cx="4827909" cy="4810675"/>
          </a:xfrm>
        </p:spPr>
        <p:txBody>
          <a:bodyPr/>
          <a:lstStyle/>
          <a:p>
            <a:r>
              <a:rPr lang="en-US" dirty="0" smtClean="0"/>
              <a:t>Usually have a central steeple or two high bell towers in the front of the building</a:t>
            </a:r>
          </a:p>
          <a:p>
            <a:pPr lvl="1"/>
            <a:r>
              <a:rPr lang="en-US" dirty="0" smtClean="0"/>
              <a:t>Steeple is typical of smaller churches</a:t>
            </a:r>
          </a:p>
          <a:p>
            <a:pPr lvl="1"/>
            <a:r>
              <a:rPr lang="en-US" dirty="0" smtClean="0"/>
              <a:t>Bell tower is typical of larger churches</a:t>
            </a:r>
          </a:p>
          <a:p>
            <a:r>
              <a:rPr lang="en-US" dirty="0" smtClean="0"/>
              <a:t>Older churches, cathedrals, and basilicas feature a cross-shaped floor plan</a:t>
            </a:r>
            <a:endParaRPr lang="en-US" dirty="0"/>
          </a:p>
        </p:txBody>
      </p:sp>
      <p:pic>
        <p:nvPicPr>
          <p:cNvPr id="24578" name="Picture 2" descr="http://www.visitingdc.com/images/national-cathedral-picture.jpg"/>
          <p:cNvPicPr>
            <a:picLocks noChangeAspect="1" noChangeArrowheads="1"/>
          </p:cNvPicPr>
          <p:nvPr/>
        </p:nvPicPr>
        <p:blipFill>
          <a:blip r:embed="rId2" cstate="print"/>
          <a:srcRect/>
          <a:stretch>
            <a:fillRect/>
          </a:stretch>
        </p:blipFill>
        <p:spPr bwMode="auto">
          <a:xfrm>
            <a:off x="5833982" y="3390900"/>
            <a:ext cx="3877735" cy="3152223"/>
          </a:xfrm>
          <a:prstGeom prst="rect">
            <a:avLst/>
          </a:prstGeom>
          <a:noFill/>
        </p:spPr>
      </p:pic>
      <p:pic>
        <p:nvPicPr>
          <p:cNvPr id="24580" name="Picture 4" descr="http://farm3.staticflickr.com/2683/4123313649_9c6ebdfe7c.jpg"/>
          <p:cNvPicPr>
            <a:picLocks noChangeAspect="1" noChangeArrowheads="1"/>
          </p:cNvPicPr>
          <p:nvPr/>
        </p:nvPicPr>
        <p:blipFill>
          <a:blip r:embed="rId3" cstate="print"/>
          <a:srcRect/>
          <a:stretch>
            <a:fillRect/>
          </a:stretch>
        </p:blipFill>
        <p:spPr bwMode="auto">
          <a:xfrm>
            <a:off x="9198600" y="609600"/>
            <a:ext cx="2647798" cy="2781300"/>
          </a:xfrm>
          <a:prstGeom prst="rect">
            <a:avLst/>
          </a:prstGeom>
          <a:noFill/>
        </p:spPr>
      </p:pic>
    </p:spTree>
    <p:extLst>
      <p:ext uri="{BB962C8B-B14F-4D97-AF65-F5344CB8AC3E}">
        <p14:creationId xmlns:p14="http://schemas.microsoft.com/office/powerpoint/2010/main" val="313369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Hindu Architecture</a:t>
            </a:r>
            <a:endParaRPr lang="en-US" dirty="0"/>
          </a:p>
        </p:txBody>
      </p:sp>
      <p:sp>
        <p:nvSpPr>
          <p:cNvPr id="3" name="Content Placeholder 2"/>
          <p:cNvSpPr>
            <a:spLocks noGrp="1"/>
          </p:cNvSpPr>
          <p:nvPr>
            <p:ph sz="half" idx="1"/>
          </p:nvPr>
        </p:nvSpPr>
        <p:spPr/>
        <p:txBody>
          <a:bodyPr/>
          <a:lstStyle/>
          <a:p>
            <a:r>
              <a:rPr lang="en-US" smtClean="0"/>
              <a:t>Rectangular-shaped main body and have one or more short towers of carved stone</a:t>
            </a:r>
          </a:p>
          <a:p>
            <a:r>
              <a:rPr lang="en-US" smtClean="0"/>
              <a:t>Often feature stepped sides and display carvings of the heads and faces of deities</a:t>
            </a:r>
            <a:endParaRPr lang="en-US" dirty="0"/>
          </a:p>
        </p:txBody>
      </p:sp>
      <p:sp>
        <p:nvSpPr>
          <p:cNvPr id="12" name="Content Placeholder 11"/>
          <p:cNvSpPr>
            <a:spLocks noGrp="1"/>
          </p:cNvSpPr>
          <p:nvPr>
            <p:ph sz="half" idx="2"/>
          </p:nvPr>
        </p:nvSpPr>
        <p:spPr/>
        <p:txBody>
          <a:bodyPr/>
          <a:lstStyle/>
          <a:p>
            <a:endParaRPr lang="en-US"/>
          </a:p>
        </p:txBody>
      </p:sp>
      <p:pic>
        <p:nvPicPr>
          <p:cNvPr id="26626" name="Picture 2" descr="http://whc.unesco.org/uploads/thumbs/site_0668_0022-469-0-20100930150646.jpg"/>
          <p:cNvPicPr>
            <a:picLocks noChangeAspect="1" noChangeArrowheads="1"/>
          </p:cNvPicPr>
          <p:nvPr/>
        </p:nvPicPr>
        <p:blipFill>
          <a:blip r:embed="rId2" cstate="print"/>
          <a:srcRect/>
          <a:stretch>
            <a:fillRect/>
          </a:stretch>
        </p:blipFill>
        <p:spPr bwMode="auto">
          <a:xfrm>
            <a:off x="6202891" y="1732449"/>
            <a:ext cx="5392501" cy="4058750"/>
          </a:xfrm>
          <a:prstGeom prst="rect">
            <a:avLst/>
          </a:prstGeom>
          <a:noFill/>
        </p:spPr>
      </p:pic>
    </p:spTree>
    <p:extLst>
      <p:ext uri="{BB962C8B-B14F-4D97-AF65-F5344CB8AC3E}">
        <p14:creationId xmlns:p14="http://schemas.microsoft.com/office/powerpoint/2010/main" val="162230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Buddhist Architecture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Temples and shrines vary depending on which Buddhist tradition is followed in the region</a:t>
            </a:r>
          </a:p>
          <a:p>
            <a:pPr lvl="1"/>
            <a:r>
              <a:rPr lang="en-US" dirty="0" smtClean="0"/>
              <a:t>In Nepal and Tibet, a temple can be a stupa, with a dome or tower featuring a pair of eyes</a:t>
            </a:r>
          </a:p>
          <a:p>
            <a:pPr lvl="1"/>
            <a:r>
              <a:rPr lang="en-US" dirty="0" smtClean="0"/>
              <a:t>In East Asia, the tower-style pagoda with several levels that each feature winged roofs extending outward is common</a:t>
            </a:r>
          </a:p>
          <a:p>
            <a:pPr lvl="1"/>
            <a:r>
              <a:rPr lang="en-US" dirty="0" smtClean="0"/>
              <a:t>In China and Shinto Japan, there are one and two story buildings with large, curved, winged roofs</a:t>
            </a:r>
          </a:p>
          <a:p>
            <a:pPr lvl="2"/>
            <a:r>
              <a:rPr lang="en-US" dirty="0" smtClean="0"/>
              <a:t>Temples are often guarded by large lion statues</a:t>
            </a:r>
          </a:p>
          <a:p>
            <a:pPr lvl="1"/>
            <a:r>
              <a:rPr lang="en-US" dirty="0" smtClean="0"/>
              <a:t>Temples in Southeast Asia have several towers with thin pointed spires that point outwards at an angle</a:t>
            </a:r>
            <a:endParaRPr lang="en-US" dirty="0"/>
          </a:p>
        </p:txBody>
      </p:sp>
      <p:pic>
        <p:nvPicPr>
          <p:cNvPr id="27650" name="Picture 2" descr="http://farm8.staticflickr.com/7049/6915786615_79777d7bd8.jpg"/>
          <p:cNvPicPr>
            <a:picLocks noChangeAspect="1" noChangeArrowheads="1"/>
          </p:cNvPicPr>
          <p:nvPr/>
        </p:nvPicPr>
        <p:blipFill>
          <a:blip r:embed="rId2" cstate="print"/>
          <a:srcRect/>
          <a:stretch>
            <a:fillRect/>
          </a:stretch>
        </p:blipFill>
        <p:spPr bwMode="auto">
          <a:xfrm>
            <a:off x="5974292" y="2466424"/>
            <a:ext cx="3901806" cy="2590800"/>
          </a:xfrm>
          <a:prstGeom prst="rect">
            <a:avLst/>
          </a:prstGeom>
          <a:noFill/>
        </p:spPr>
      </p:pic>
      <p:pic>
        <p:nvPicPr>
          <p:cNvPr id="27652" name="Picture 4" descr="http://t1.gstatic.com/images?q=tbn:ANd9GcTZMPP_c6xgw1Ng---DfskhOPPbnPEenMGjSaNMIpNsEXv2FrUuJ9sOegSq"/>
          <p:cNvPicPr>
            <a:picLocks noChangeAspect="1" noChangeArrowheads="1"/>
          </p:cNvPicPr>
          <p:nvPr/>
        </p:nvPicPr>
        <p:blipFill>
          <a:blip r:embed="rId3" cstate="print"/>
          <a:srcRect/>
          <a:stretch>
            <a:fillRect/>
          </a:stretch>
        </p:blipFill>
        <p:spPr bwMode="auto">
          <a:xfrm>
            <a:off x="9876098" y="2214963"/>
            <a:ext cx="2209800" cy="3093721"/>
          </a:xfrm>
          <a:prstGeom prst="rect">
            <a:avLst/>
          </a:prstGeom>
          <a:noFill/>
        </p:spPr>
      </p:pic>
    </p:spTree>
    <p:extLst>
      <p:ext uri="{BB962C8B-B14F-4D97-AF65-F5344CB8AC3E}">
        <p14:creationId xmlns:p14="http://schemas.microsoft.com/office/powerpoint/2010/main" val="2221560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Islamic Architecture</a:t>
            </a:r>
            <a:endParaRPr lang="en-US" dirty="0"/>
          </a:p>
        </p:txBody>
      </p:sp>
      <p:sp>
        <p:nvSpPr>
          <p:cNvPr id="3" name="Content Placeholder 2"/>
          <p:cNvSpPr>
            <a:spLocks noGrp="1"/>
          </p:cNvSpPr>
          <p:nvPr>
            <p:ph sz="half" idx="1"/>
          </p:nvPr>
        </p:nvSpPr>
        <p:spPr/>
        <p:txBody>
          <a:bodyPr/>
          <a:lstStyle/>
          <a:p>
            <a:r>
              <a:rPr lang="en-US" smtClean="0"/>
              <a:t>Many mosques have central domes</a:t>
            </a:r>
          </a:p>
          <a:p>
            <a:r>
              <a:rPr lang="en-US" smtClean="0"/>
              <a:t>A mosque has one or more minarets, narrow towers that are pointed on the top</a:t>
            </a:r>
          </a:p>
          <a:p>
            <a:r>
              <a:rPr lang="en-US" smtClean="0"/>
              <a:t>Almost all mosques are built on an angle that places the main prayer area toward Mecca</a:t>
            </a:r>
            <a:endParaRPr lang="en-US" dirty="0"/>
          </a:p>
        </p:txBody>
      </p:sp>
      <p:sp>
        <p:nvSpPr>
          <p:cNvPr id="10" name="Content Placeholder 9"/>
          <p:cNvSpPr>
            <a:spLocks noGrp="1"/>
          </p:cNvSpPr>
          <p:nvPr>
            <p:ph sz="half" idx="2"/>
          </p:nvPr>
        </p:nvSpPr>
        <p:spPr/>
        <p:txBody>
          <a:bodyPr/>
          <a:lstStyle/>
          <a:p>
            <a:endParaRPr lang="en-US"/>
          </a:p>
        </p:txBody>
      </p:sp>
      <p:pic>
        <p:nvPicPr>
          <p:cNvPr id="28674" name="Picture 2" descr="http://static.ddmcdn.com/gif/kaaba-and-al-haram-mosque-landmark-1.jpg"/>
          <p:cNvPicPr>
            <a:picLocks noChangeAspect="1" noChangeArrowheads="1"/>
          </p:cNvPicPr>
          <p:nvPr/>
        </p:nvPicPr>
        <p:blipFill>
          <a:blip r:embed="rId2" cstate="print"/>
          <a:srcRect/>
          <a:stretch>
            <a:fillRect/>
          </a:stretch>
        </p:blipFill>
        <p:spPr bwMode="auto">
          <a:xfrm>
            <a:off x="6202892" y="1732449"/>
            <a:ext cx="5411667" cy="4058750"/>
          </a:xfrm>
          <a:prstGeom prst="rect">
            <a:avLst/>
          </a:prstGeom>
          <a:noFill/>
        </p:spPr>
      </p:pic>
    </p:spTree>
    <p:extLst>
      <p:ext uri="{BB962C8B-B14F-4D97-AF65-F5344CB8AC3E}">
        <p14:creationId xmlns:p14="http://schemas.microsoft.com/office/powerpoint/2010/main" val="276505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Judaic Architecture</a:t>
            </a:r>
            <a:endParaRPr lang="en-US" dirty="0"/>
          </a:p>
        </p:txBody>
      </p:sp>
      <p:sp>
        <p:nvSpPr>
          <p:cNvPr id="3" name="Content Placeholder 2"/>
          <p:cNvSpPr>
            <a:spLocks noGrp="1"/>
          </p:cNvSpPr>
          <p:nvPr>
            <p:ph sz="half" idx="1"/>
          </p:nvPr>
        </p:nvSpPr>
        <p:spPr/>
        <p:txBody>
          <a:bodyPr/>
          <a:lstStyle/>
          <a:p>
            <a:r>
              <a:rPr lang="en-US" smtClean="0"/>
              <a:t>There is not a common architectural design of synagogues</a:t>
            </a:r>
          </a:p>
          <a:p>
            <a:r>
              <a:rPr lang="en-US" smtClean="0"/>
              <a:t>Most holy place in Judaism is the Western Wall(Wailing Wall) next to the Dome of the Rock</a:t>
            </a:r>
            <a:endParaRPr lang="en-US" dirty="0"/>
          </a:p>
        </p:txBody>
      </p:sp>
      <p:pic>
        <p:nvPicPr>
          <p:cNvPr id="29698" name="Picture 2" descr="http://www.levitt.com/slideshow/s01p05.jpg"/>
          <p:cNvPicPr>
            <a:picLocks noChangeAspect="1" noChangeArrowheads="1"/>
          </p:cNvPicPr>
          <p:nvPr/>
        </p:nvPicPr>
        <p:blipFill>
          <a:blip r:embed="rId2" cstate="print"/>
          <a:srcRect/>
          <a:stretch>
            <a:fillRect/>
          </a:stretch>
        </p:blipFill>
        <p:spPr bwMode="auto">
          <a:xfrm>
            <a:off x="6202892" y="1732449"/>
            <a:ext cx="3733800" cy="2481793"/>
          </a:xfrm>
          <a:prstGeom prst="rect">
            <a:avLst/>
          </a:prstGeom>
          <a:noFill/>
        </p:spPr>
      </p:pic>
      <p:pic>
        <p:nvPicPr>
          <p:cNvPr id="29700" name="Picture 4" descr="http://t0.gstatic.com/images?q=tbn:ANd9GcRkwjU4_mHC51LYoI98nVngJFKFFeDotBwhUY0lzGmGpTvvzVGR3QY-Eamx"/>
          <p:cNvPicPr>
            <a:picLocks noChangeAspect="1" noChangeArrowheads="1"/>
          </p:cNvPicPr>
          <p:nvPr/>
        </p:nvPicPr>
        <p:blipFill>
          <a:blip r:embed="rId3" cstate="print"/>
          <a:srcRect/>
          <a:stretch>
            <a:fillRect/>
          </a:stretch>
        </p:blipFill>
        <p:spPr bwMode="auto">
          <a:xfrm>
            <a:off x="8298392" y="3868160"/>
            <a:ext cx="3733800" cy="2822060"/>
          </a:xfrm>
          <a:prstGeom prst="rect">
            <a:avLst/>
          </a:prstGeom>
          <a:noFill/>
        </p:spPr>
      </p:pic>
    </p:spTree>
    <p:extLst>
      <p:ext uri="{BB962C8B-B14F-4D97-AF65-F5344CB8AC3E}">
        <p14:creationId xmlns:p14="http://schemas.microsoft.com/office/powerpoint/2010/main" val="328796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United States does not have an official language. Some states have English-only laws and provisions</a:t>
            </a:r>
          </a:p>
          <a:p>
            <a:pPr lvl="1"/>
            <a:r>
              <a:rPr lang="en-US" dirty="0" smtClean="0"/>
              <a:t>Much of the United States is monolingual</a:t>
            </a:r>
          </a:p>
          <a:p>
            <a:pPr lvl="1"/>
            <a:r>
              <a:rPr lang="en-US" dirty="0" smtClean="0"/>
              <a:t>Some states such as California have a large </a:t>
            </a:r>
            <a:r>
              <a:rPr lang="en-US" dirty="0" smtClean="0">
                <a:solidFill>
                  <a:schemeClr val="accent4"/>
                </a:solidFill>
              </a:rPr>
              <a:t>multilingual</a:t>
            </a:r>
            <a:r>
              <a:rPr lang="en-US" dirty="0" smtClean="0"/>
              <a:t> population and have made provisions to provide services in multiple languages</a:t>
            </a:r>
          </a:p>
          <a:p>
            <a:r>
              <a:rPr lang="en-US" dirty="0" smtClean="0"/>
              <a:t>Canada is bilingual</a:t>
            </a:r>
          </a:p>
          <a:p>
            <a:pPr lvl="1"/>
            <a:r>
              <a:rPr lang="en-US" dirty="0" smtClean="0"/>
              <a:t>English and French</a:t>
            </a:r>
          </a:p>
          <a:p>
            <a:r>
              <a:rPr lang="en-US" dirty="0" smtClean="0"/>
              <a:t>The Netherlands and South Africa are examples of </a:t>
            </a:r>
            <a:r>
              <a:rPr lang="en-US" dirty="0" smtClean="0">
                <a:solidFill>
                  <a:schemeClr val="accent4"/>
                </a:solidFill>
              </a:rPr>
              <a:t>multilingual</a:t>
            </a:r>
            <a:r>
              <a:rPr lang="en-US" dirty="0" smtClean="0"/>
              <a:t> nations</a:t>
            </a:r>
          </a:p>
          <a:p>
            <a:pPr lvl="1"/>
            <a:r>
              <a:rPr lang="en-US" dirty="0" smtClean="0"/>
              <a:t>Netherlands- Dutch, English, French, German</a:t>
            </a:r>
          </a:p>
          <a:p>
            <a:pPr lvl="1"/>
            <a:r>
              <a:rPr lang="en-US" dirty="0" smtClean="0"/>
              <a:t>South Africa- English, Afrikaans, and one or more native African languages(Xhosa, Sotho, Zulu, etc…) </a:t>
            </a:r>
          </a:p>
          <a:p>
            <a:r>
              <a:rPr lang="en-US" dirty="0" smtClean="0"/>
              <a:t>In a </a:t>
            </a:r>
            <a:r>
              <a:rPr lang="en-US" dirty="0" smtClean="0">
                <a:solidFill>
                  <a:schemeClr val="accent4"/>
                </a:solidFill>
              </a:rPr>
              <a:t>linguistic region</a:t>
            </a:r>
            <a:r>
              <a:rPr lang="en-US" dirty="0" smtClean="0"/>
              <a:t>, the way a language is spoken can sound different</a:t>
            </a:r>
          </a:p>
          <a:p>
            <a:pPr lvl="1"/>
            <a:r>
              <a:rPr lang="en-US" dirty="0" smtClean="0"/>
              <a:t>English in Australia; same language, but different word sounds and vocabulary</a:t>
            </a:r>
          </a:p>
          <a:p>
            <a:pPr lvl="1"/>
            <a:r>
              <a:rPr lang="en-US" dirty="0" smtClean="0"/>
              <a:t>Within countries, </a:t>
            </a:r>
            <a:r>
              <a:rPr lang="en-US" dirty="0" smtClean="0">
                <a:solidFill>
                  <a:schemeClr val="accent4"/>
                </a:solidFill>
              </a:rPr>
              <a:t>dialect</a:t>
            </a:r>
            <a:r>
              <a:rPr lang="en-US" dirty="0" smtClean="0"/>
              <a:t> can change from region to region</a:t>
            </a:r>
            <a:endParaRPr lang="en-US" dirty="0"/>
          </a:p>
        </p:txBody>
      </p:sp>
    </p:spTree>
    <p:extLst>
      <p:ext uri="{BB962C8B-B14F-4D97-AF65-F5344CB8AC3E}">
        <p14:creationId xmlns:p14="http://schemas.microsoft.com/office/powerpoint/2010/main" val="249677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Cockney English</a:t>
            </a:r>
            <a:endParaRPr lang="en-US" dirty="0"/>
          </a:p>
        </p:txBody>
      </p:sp>
      <p:sp>
        <p:nvSpPr>
          <p:cNvPr id="3" name="Content Placeholder 2"/>
          <p:cNvSpPr>
            <a:spLocks noGrp="1"/>
          </p:cNvSpPr>
          <p:nvPr>
            <p:ph idx="1"/>
          </p:nvPr>
        </p:nvSpPr>
        <p:spPr/>
        <p:txBody>
          <a:bodyPr/>
          <a:lstStyle/>
          <a:p>
            <a:r>
              <a:rPr lang="en-US" dirty="0" smtClean="0"/>
              <a:t>Cockney English is the language of the working-class areas of the East London docklands and surrounding neighborhoods</a:t>
            </a:r>
          </a:p>
          <a:p>
            <a:pPr lvl="1"/>
            <a:r>
              <a:rPr lang="en-US" dirty="0" smtClean="0"/>
              <a:t>Thought to be very influential in the formation of Australian English</a:t>
            </a:r>
          </a:p>
          <a:p>
            <a:r>
              <a:rPr lang="en-US" dirty="0" smtClean="0"/>
              <a:t>Cockney rhyming slang is an odd but humorous use of code phrases to describe everyday situations</a:t>
            </a:r>
          </a:p>
          <a:p>
            <a:pPr lvl="1"/>
            <a:r>
              <a:rPr lang="en-US" dirty="0" smtClean="0"/>
              <a:t>“going up the apples” means going up the stairs; stairs rhymes with pears, apples and pears, therefore stairs is replaced with apples</a:t>
            </a:r>
          </a:p>
          <a:p>
            <a:pPr lvl="2"/>
            <a:r>
              <a:rPr lang="en-US" dirty="0" smtClean="0"/>
              <a:t>I don’t know why!</a:t>
            </a:r>
            <a:endParaRPr lang="en-US" dirty="0"/>
          </a:p>
        </p:txBody>
      </p:sp>
    </p:spTree>
    <p:extLst>
      <p:ext uri="{BB962C8B-B14F-4D97-AF65-F5344CB8AC3E}">
        <p14:creationId xmlns:p14="http://schemas.microsoft.com/office/powerpoint/2010/main" val="674441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Pidgin and Creole</a:t>
            </a:r>
            <a:endParaRPr lang="en-US" dirty="0"/>
          </a:p>
        </p:txBody>
      </p:sp>
      <p:sp>
        <p:nvSpPr>
          <p:cNvPr id="3" name="Content Placeholder 2"/>
          <p:cNvSpPr>
            <a:spLocks noGrp="1"/>
          </p:cNvSpPr>
          <p:nvPr>
            <p:ph idx="1"/>
          </p:nvPr>
        </p:nvSpPr>
        <p:spPr/>
        <p:txBody>
          <a:bodyPr/>
          <a:lstStyle/>
          <a:p>
            <a:r>
              <a:rPr lang="en-US" dirty="0" smtClean="0">
                <a:solidFill>
                  <a:schemeClr val="accent4"/>
                </a:solidFill>
              </a:rPr>
              <a:t>Pidgin languages </a:t>
            </a:r>
            <a:r>
              <a:rPr lang="en-US" dirty="0" smtClean="0"/>
              <a:t>are simplified versions of the language that use key vocabulary words and limited grammar</a:t>
            </a:r>
          </a:p>
          <a:p>
            <a:pPr lvl="1"/>
            <a:r>
              <a:rPr lang="en-US" dirty="0" smtClean="0"/>
              <a:t>Can evolve into their own language groups over time</a:t>
            </a:r>
          </a:p>
          <a:p>
            <a:pPr lvl="2"/>
            <a:r>
              <a:rPr lang="en-US" dirty="0" smtClean="0"/>
              <a:t>French Creole in Haiti; incorporates French with African dialectal sounds and vocabulary</a:t>
            </a:r>
          </a:p>
          <a:p>
            <a:r>
              <a:rPr lang="en-US" dirty="0" smtClean="0"/>
              <a:t>Pidgin and Creole are syncretic language forms that integrate both colonial and indigenous language forms</a:t>
            </a:r>
            <a:endParaRPr lang="en-US" dirty="0"/>
          </a:p>
        </p:txBody>
      </p:sp>
    </p:spTree>
    <p:extLst>
      <p:ext uri="{BB962C8B-B14F-4D97-AF65-F5344CB8AC3E}">
        <p14:creationId xmlns:p14="http://schemas.microsoft.com/office/powerpoint/2010/main" val="817770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Lingua Franca</a:t>
            </a:r>
            <a:endParaRPr lang="en-US" dirty="0"/>
          </a:p>
        </p:txBody>
      </p:sp>
      <p:sp>
        <p:nvSpPr>
          <p:cNvPr id="3" name="Content Placeholder 2"/>
          <p:cNvSpPr>
            <a:spLocks noGrp="1"/>
          </p:cNvSpPr>
          <p:nvPr>
            <p:ph idx="1"/>
          </p:nvPr>
        </p:nvSpPr>
        <p:spPr/>
        <p:txBody>
          <a:bodyPr/>
          <a:lstStyle/>
          <a:p>
            <a:r>
              <a:rPr lang="en-US" dirty="0" smtClean="0"/>
              <a:t>French has been a language used to bridge the linguistic gap between people of different national heritage</a:t>
            </a:r>
          </a:p>
          <a:p>
            <a:pPr lvl="1"/>
            <a:r>
              <a:rPr lang="en-US" dirty="0" smtClean="0"/>
              <a:t>That is why “franca” is used</a:t>
            </a:r>
          </a:p>
          <a:p>
            <a:r>
              <a:rPr lang="en-US" dirty="0" smtClean="0"/>
              <a:t>The global </a:t>
            </a:r>
            <a:r>
              <a:rPr lang="en-US" dirty="0" smtClean="0">
                <a:solidFill>
                  <a:schemeClr val="accent4"/>
                </a:solidFill>
              </a:rPr>
              <a:t>lingua franca</a:t>
            </a:r>
            <a:r>
              <a:rPr lang="en-US" dirty="0" smtClean="0"/>
              <a:t> is English as all media is dominated by the English language </a:t>
            </a:r>
            <a:endParaRPr lang="en-US" dirty="0"/>
          </a:p>
        </p:txBody>
      </p:sp>
    </p:spTree>
    <p:extLst>
      <p:ext uri="{BB962C8B-B14F-4D97-AF65-F5344CB8AC3E}">
        <p14:creationId xmlns:p14="http://schemas.microsoft.com/office/powerpoint/2010/main" val="64535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Major Language Families and Dynamics</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Indo-European(2.5 billion people)</a:t>
            </a:r>
          </a:p>
          <a:p>
            <a:r>
              <a:rPr lang="en-US" smtClean="0"/>
              <a:t>Sino-Tibetan(1.4 billion people)</a:t>
            </a:r>
          </a:p>
          <a:p>
            <a:r>
              <a:rPr lang="en-US" smtClean="0"/>
              <a:t>Afro-Asiatic(284 million people)</a:t>
            </a:r>
          </a:p>
          <a:p>
            <a:r>
              <a:rPr lang="en-US" smtClean="0"/>
              <a:t>Austronesian(244 million people)</a:t>
            </a:r>
          </a:p>
          <a:p>
            <a:r>
              <a:rPr lang="en-US" smtClean="0"/>
              <a:t>Dravidian(203 million people)</a:t>
            </a:r>
          </a:p>
          <a:p>
            <a:r>
              <a:rPr lang="en-US" smtClean="0"/>
              <a:t>Niger-Congo(172 million people)</a:t>
            </a:r>
          </a:p>
          <a:p>
            <a:r>
              <a:rPr lang="en-US" smtClean="0"/>
              <a:t>Altaic(128 million people)</a:t>
            </a:r>
          </a:p>
          <a:p>
            <a:r>
              <a:rPr lang="en-US" smtClean="0"/>
              <a:t>Japanese(122 million people)</a:t>
            </a:r>
          </a:p>
          <a:p>
            <a:r>
              <a:rPr lang="en-US" smtClean="0"/>
              <a:t>Korean(67 million people)</a:t>
            </a:r>
          </a:p>
          <a:p>
            <a:r>
              <a:rPr lang="en-US" smtClean="0"/>
              <a:t>Each language family can be broken down into language groups</a:t>
            </a:r>
          </a:p>
          <a:p>
            <a:pPr lvl="1"/>
            <a:r>
              <a:rPr lang="en-US" smtClean="0"/>
              <a:t>Some can be broken down into language subfamilies and then into smaller language groups</a:t>
            </a:r>
          </a:p>
          <a:p>
            <a:r>
              <a:rPr lang="en-US" smtClean="0"/>
              <a:t>The Indo-European language family is originated from prehistoric migrations from the Indian subcontinent into Europe</a:t>
            </a:r>
            <a:endParaRPr lang="en-US" dirty="0"/>
          </a:p>
        </p:txBody>
      </p:sp>
    </p:spTree>
    <p:extLst>
      <p:ext uri="{BB962C8B-B14F-4D97-AF65-F5344CB8AC3E}">
        <p14:creationId xmlns:p14="http://schemas.microsoft.com/office/powerpoint/2010/main" val="81900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Components of Culture</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Art</a:t>
            </a:r>
          </a:p>
          <a:p>
            <a:r>
              <a:rPr lang="en-US" smtClean="0"/>
              <a:t>Architecture</a:t>
            </a:r>
          </a:p>
          <a:p>
            <a:r>
              <a:rPr lang="en-US" smtClean="0"/>
              <a:t>Language</a:t>
            </a:r>
          </a:p>
          <a:p>
            <a:r>
              <a:rPr lang="en-US" smtClean="0"/>
              <a:t>Music</a:t>
            </a:r>
          </a:p>
          <a:p>
            <a:r>
              <a:rPr lang="en-US" smtClean="0"/>
              <a:t>Film and Television </a:t>
            </a:r>
          </a:p>
          <a:p>
            <a:r>
              <a:rPr lang="en-US" smtClean="0"/>
              <a:t>Food</a:t>
            </a:r>
          </a:p>
          <a:p>
            <a:r>
              <a:rPr lang="en-US" smtClean="0"/>
              <a:t>Clothing</a:t>
            </a:r>
          </a:p>
          <a:p>
            <a:r>
              <a:rPr lang="en-US" smtClean="0"/>
              <a:t>Social Interaction</a:t>
            </a:r>
          </a:p>
          <a:p>
            <a:r>
              <a:rPr lang="en-US" smtClean="0"/>
              <a:t>Religion</a:t>
            </a:r>
          </a:p>
          <a:p>
            <a:r>
              <a:rPr lang="en-US" smtClean="0"/>
              <a:t>Folklore</a:t>
            </a:r>
          </a:p>
          <a:p>
            <a:r>
              <a:rPr lang="en-US" smtClean="0"/>
              <a:t>Land Use</a:t>
            </a:r>
            <a:endParaRPr lang="en-US" dirty="0"/>
          </a:p>
        </p:txBody>
      </p:sp>
    </p:spTree>
    <p:extLst>
      <p:ext uri="{BB962C8B-B14F-4D97-AF65-F5344CB8AC3E}">
        <p14:creationId xmlns:p14="http://schemas.microsoft.com/office/powerpoint/2010/main" val="1228683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Anatolian and Kurgan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competing theories regarding the origins of European language</a:t>
            </a:r>
          </a:p>
          <a:p>
            <a:pPr lvl="1"/>
            <a:r>
              <a:rPr lang="en-US" dirty="0" smtClean="0"/>
              <a:t>Each have a hearth, or originating point</a:t>
            </a:r>
          </a:p>
          <a:p>
            <a:r>
              <a:rPr lang="en-US" dirty="0" smtClean="0"/>
              <a:t>Anatolian Theory</a:t>
            </a:r>
          </a:p>
          <a:p>
            <a:pPr lvl="1"/>
            <a:r>
              <a:rPr lang="en-US" dirty="0" smtClean="0"/>
              <a:t>A group of migrants from the Indian subcontinent and their language were concentrated in the peninsula that makes up most of present-day Turkey, known as Asia Minor or Anatolia </a:t>
            </a:r>
          </a:p>
          <a:p>
            <a:pPr lvl="1"/>
            <a:r>
              <a:rPr lang="en-US" dirty="0" smtClean="0"/>
              <a:t>From there, a large migration crossed Hellespont into continental Europe and spread outward into Europe</a:t>
            </a:r>
          </a:p>
          <a:p>
            <a:r>
              <a:rPr lang="en-US" dirty="0" smtClean="0"/>
              <a:t>Kurgan Theory</a:t>
            </a:r>
          </a:p>
          <a:p>
            <a:pPr lvl="1"/>
            <a:r>
              <a:rPr lang="en-US" dirty="0" smtClean="0"/>
              <a:t>The same group of migrants from the Indian subcontinent instead made their way into Central Asia, and then migrated across the Eurasian steppe into Central and Western Europe</a:t>
            </a:r>
          </a:p>
          <a:p>
            <a:r>
              <a:rPr lang="en-US" dirty="0" smtClean="0"/>
              <a:t>Almost all Europeans are genetically derived from populations that lived in the Indian subcontinent</a:t>
            </a:r>
            <a:endParaRPr lang="en-US" dirty="0"/>
          </a:p>
        </p:txBody>
      </p:sp>
    </p:spTree>
    <p:extLst>
      <p:ext uri="{BB962C8B-B14F-4D97-AF65-F5344CB8AC3E}">
        <p14:creationId xmlns:p14="http://schemas.microsoft.com/office/powerpoint/2010/main" val="392402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Food</a:t>
            </a:r>
            <a:endParaRPr lang="en-US" dirty="0"/>
          </a:p>
        </p:txBody>
      </p:sp>
      <p:sp>
        <p:nvSpPr>
          <p:cNvPr id="3" name="Content Placeholder 2"/>
          <p:cNvSpPr>
            <a:spLocks noGrp="1"/>
          </p:cNvSpPr>
          <p:nvPr>
            <p:ph idx="1"/>
          </p:nvPr>
        </p:nvSpPr>
        <p:spPr/>
        <p:txBody>
          <a:bodyPr/>
          <a:lstStyle/>
          <a:p>
            <a:r>
              <a:rPr lang="en-US" dirty="0" smtClean="0"/>
              <a:t>Continental cuisine is the formal food tradition that emerged from mainland Europe in the 1800s</a:t>
            </a:r>
          </a:p>
          <a:p>
            <a:r>
              <a:rPr lang="en-US" dirty="0" smtClean="0"/>
              <a:t>Nouvelle cuisine is the contemporary form of the continental styles mainly from France, Spain, and Italy</a:t>
            </a:r>
          </a:p>
          <a:p>
            <a:r>
              <a:rPr lang="en-US" dirty="0" smtClean="0"/>
              <a:t>Fusion cuisine is when more than one global tradition is incorporated in a dish</a:t>
            </a:r>
            <a:endParaRPr lang="en-US" dirty="0"/>
          </a:p>
        </p:txBody>
      </p:sp>
    </p:spTree>
    <p:extLst>
      <p:ext uri="{BB962C8B-B14F-4D97-AF65-F5344CB8AC3E}">
        <p14:creationId xmlns:p14="http://schemas.microsoft.com/office/powerpoint/2010/main" val="398991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Religion</a:t>
            </a:r>
            <a:endParaRPr lang="en-US" dirty="0"/>
          </a:p>
        </p:txBody>
      </p:sp>
      <p:sp>
        <p:nvSpPr>
          <p:cNvPr id="3" name="Content Placeholder 2"/>
          <p:cNvSpPr>
            <a:spLocks noGrp="1"/>
          </p:cNvSpPr>
          <p:nvPr>
            <p:ph idx="1"/>
          </p:nvPr>
        </p:nvSpPr>
        <p:spPr/>
        <p:txBody>
          <a:bodyPr/>
          <a:lstStyle/>
          <a:p>
            <a:r>
              <a:rPr lang="en-US" dirty="0" smtClean="0"/>
              <a:t>Also referred to as “</a:t>
            </a:r>
            <a:r>
              <a:rPr lang="en-US" dirty="0" smtClean="0">
                <a:solidFill>
                  <a:schemeClr val="accent4"/>
                </a:solidFill>
              </a:rPr>
              <a:t>belief systems</a:t>
            </a:r>
            <a:r>
              <a:rPr lang="en-US" dirty="0" smtClean="0"/>
              <a:t>” by social scientists</a:t>
            </a:r>
          </a:p>
          <a:p>
            <a:r>
              <a:rPr lang="en-US" dirty="0" smtClean="0">
                <a:solidFill>
                  <a:schemeClr val="accent4"/>
                </a:solidFill>
              </a:rPr>
              <a:t>Universalizing religions </a:t>
            </a:r>
            <a:r>
              <a:rPr lang="en-US" dirty="0" smtClean="0"/>
              <a:t>accept followers from all ethnicities worldwide</a:t>
            </a:r>
          </a:p>
          <a:p>
            <a:r>
              <a:rPr lang="en-US" dirty="0" smtClean="0">
                <a:solidFill>
                  <a:schemeClr val="accent4"/>
                </a:solidFill>
              </a:rPr>
              <a:t>Ethnic religions </a:t>
            </a:r>
            <a:r>
              <a:rPr lang="en-US" dirty="0" smtClean="0"/>
              <a:t>only accept members of a specific culture group</a:t>
            </a:r>
          </a:p>
          <a:p>
            <a:r>
              <a:rPr lang="en-US" dirty="0" smtClean="0"/>
              <a:t>All organized religions have one or more books or </a:t>
            </a:r>
            <a:r>
              <a:rPr lang="en-US" dirty="0" smtClean="0">
                <a:solidFill>
                  <a:schemeClr val="accent4"/>
                </a:solidFill>
              </a:rPr>
              <a:t>scripture</a:t>
            </a:r>
            <a:r>
              <a:rPr lang="en-US" dirty="0" smtClean="0"/>
              <a:t>, said to be written of divine origin</a:t>
            </a:r>
          </a:p>
          <a:p>
            <a:r>
              <a:rPr lang="en-US" dirty="0" smtClean="0"/>
              <a:t>Compromising religions have the ability to reform or integrate other beliefs into their doctoral practices</a:t>
            </a:r>
          </a:p>
          <a:p>
            <a:r>
              <a:rPr lang="en-US" dirty="0" smtClean="0">
                <a:solidFill>
                  <a:schemeClr val="accent4"/>
                </a:solidFill>
              </a:rPr>
              <a:t>Fundamentalist</a:t>
            </a:r>
            <a:r>
              <a:rPr lang="en-US" dirty="0" smtClean="0"/>
              <a:t> religions have little or no interest in compromising their beliefs or doctrine and strictly adhere to scriptural dictates</a:t>
            </a:r>
            <a:endParaRPr lang="en-US" dirty="0"/>
          </a:p>
        </p:txBody>
      </p:sp>
    </p:spTree>
    <p:extLst>
      <p:ext uri="{BB962C8B-B14F-4D97-AF65-F5344CB8AC3E}">
        <p14:creationId xmlns:p14="http://schemas.microsoft.com/office/powerpoint/2010/main" val="973406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Religions</a:t>
            </a:r>
            <a:endParaRPr lang="en-US" dirty="0"/>
          </a:p>
        </p:txBody>
      </p:sp>
      <p:sp>
        <p:nvSpPr>
          <p:cNvPr id="3" name="Content Placeholder 2"/>
          <p:cNvSpPr>
            <a:spLocks noGrp="1"/>
          </p:cNvSpPr>
          <p:nvPr>
            <p:ph idx="1"/>
          </p:nvPr>
        </p:nvSpPr>
        <p:spPr>
          <a:xfrm>
            <a:off x="913795" y="1732449"/>
            <a:ext cx="10353762" cy="4701907"/>
          </a:xfrm>
        </p:spPr>
        <p:txBody>
          <a:bodyPr>
            <a:normAutofit fontScale="85000" lnSpcReduction="10000"/>
          </a:bodyPr>
          <a:lstStyle/>
          <a:p>
            <a:r>
              <a:rPr lang="en-US" dirty="0" smtClean="0"/>
              <a:t>Three major traditions of belief systems-</a:t>
            </a:r>
          </a:p>
          <a:p>
            <a:r>
              <a:rPr lang="en-US" dirty="0" smtClean="0"/>
              <a:t>Animist Tradition: Various ethnic, tribal, and forms of nature worship</a:t>
            </a:r>
          </a:p>
          <a:p>
            <a:pPr lvl="1"/>
            <a:r>
              <a:rPr lang="en-US" dirty="0" smtClean="0"/>
              <a:t>Geographically unrelated and have common themes, worship practices, and morality tales</a:t>
            </a:r>
          </a:p>
          <a:p>
            <a:r>
              <a:rPr lang="en-US" dirty="0" smtClean="0"/>
              <a:t>Hindu-Buddhist Tradition: Hinduism, Buddhism, Jainism</a:t>
            </a:r>
          </a:p>
          <a:p>
            <a:pPr lvl="1"/>
            <a:r>
              <a:rPr lang="en-US" dirty="0" smtClean="0"/>
              <a:t>Began with Hinduism 5,000 years ago and polytheistic denominations spread through Asia by the 1200s C.E.</a:t>
            </a:r>
          </a:p>
          <a:p>
            <a:pPr lvl="1"/>
            <a:r>
              <a:rPr lang="en-US" dirty="0" smtClean="0"/>
              <a:t>Many levels of existence, the highest being nirvana, where a being could achieve total consciousness or enlightenment</a:t>
            </a:r>
          </a:p>
          <a:p>
            <a:pPr lvl="1"/>
            <a:r>
              <a:rPr lang="en-US" dirty="0" smtClean="0"/>
              <a:t>One’s soul is reincarnated repetitively into different forms</a:t>
            </a:r>
          </a:p>
          <a:p>
            <a:pPr lvl="2"/>
            <a:r>
              <a:rPr lang="en-US" dirty="0" smtClean="0"/>
              <a:t>Karma determines the outcome of reincarnation into a lower, similar, or higher form of existence in the next life </a:t>
            </a:r>
          </a:p>
          <a:p>
            <a:r>
              <a:rPr lang="en-US" dirty="0" smtClean="0"/>
              <a:t>Abrahamic Tradition: Judaism, Christianity, Islam</a:t>
            </a:r>
          </a:p>
          <a:p>
            <a:pPr lvl="1"/>
            <a:r>
              <a:rPr lang="en-US" dirty="0" smtClean="0"/>
              <a:t>Share similar scriptural descriptions of the earth’s genesis and the story of Abraham as a morality tale of respect for the will of God or Allah</a:t>
            </a:r>
          </a:p>
          <a:p>
            <a:pPr lvl="1"/>
            <a:r>
              <a:rPr lang="en-US" dirty="0" smtClean="0"/>
              <a:t>Monotheistic; can be sub-deities such as saints, angels, and archangels</a:t>
            </a:r>
          </a:p>
          <a:p>
            <a:pPr lvl="1"/>
            <a:r>
              <a:rPr lang="en-US" dirty="0" smtClean="0"/>
              <a:t>Prophecy that predicts the coming or return of a messianic figure that defeats the forces of a satanic evil for souls of followers</a:t>
            </a:r>
            <a:endParaRPr lang="en-US" dirty="0"/>
          </a:p>
        </p:txBody>
      </p:sp>
    </p:spTree>
    <p:extLst>
      <p:ext uri="{BB962C8B-B14F-4D97-AF65-F5344CB8AC3E}">
        <p14:creationId xmlns:p14="http://schemas.microsoft.com/office/powerpoint/2010/main" val="1297216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Animistic Religions</a:t>
            </a:r>
            <a:endParaRPr lang="en-US" dirty="0"/>
          </a:p>
        </p:txBody>
      </p:sp>
      <p:sp>
        <p:nvSpPr>
          <p:cNvPr id="3" name="Content Placeholder 2"/>
          <p:cNvSpPr>
            <a:spLocks noGrp="1"/>
          </p:cNvSpPr>
          <p:nvPr>
            <p:ph idx="1"/>
          </p:nvPr>
        </p:nvSpPr>
        <p:spPr/>
        <p:txBody>
          <a:bodyPr/>
          <a:lstStyle/>
          <a:p>
            <a:r>
              <a:rPr lang="en-US" smtClean="0"/>
              <a:t>Native American</a:t>
            </a:r>
          </a:p>
          <a:p>
            <a:r>
              <a:rPr lang="en-US" smtClean="0"/>
              <a:t>Voodoun(Voodoo)</a:t>
            </a:r>
            <a:endParaRPr lang="en-US" dirty="0"/>
          </a:p>
        </p:txBody>
      </p:sp>
    </p:spTree>
    <p:extLst>
      <p:ext uri="{BB962C8B-B14F-4D97-AF65-F5344CB8AC3E}">
        <p14:creationId xmlns:p14="http://schemas.microsoft.com/office/powerpoint/2010/main" val="274967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Native American</a:t>
            </a:r>
            <a:endParaRPr lang="en-US" dirty="0"/>
          </a:p>
        </p:txBody>
      </p:sp>
      <p:sp>
        <p:nvSpPr>
          <p:cNvPr id="3" name="Content Placeholder 2"/>
          <p:cNvSpPr>
            <a:spLocks noGrp="1"/>
          </p:cNvSpPr>
          <p:nvPr>
            <p:ph idx="1"/>
          </p:nvPr>
        </p:nvSpPr>
        <p:spPr>
          <a:xfrm>
            <a:off x="913795" y="1732449"/>
            <a:ext cx="10353762" cy="4701907"/>
          </a:xfrm>
        </p:spPr>
        <p:txBody>
          <a:bodyPr>
            <a:normAutofit fontScale="70000" lnSpcReduction="20000"/>
          </a:bodyPr>
          <a:lstStyle/>
          <a:p>
            <a:r>
              <a:rPr lang="en-US" dirty="0" smtClean="0"/>
              <a:t>Who?</a:t>
            </a:r>
          </a:p>
          <a:p>
            <a:pPr lvl="1"/>
            <a:r>
              <a:rPr lang="en-US" dirty="0" smtClean="0"/>
              <a:t>The pre-Columbian civilizations in the Americas</a:t>
            </a:r>
          </a:p>
          <a:p>
            <a:r>
              <a:rPr lang="en-US" dirty="0" smtClean="0"/>
              <a:t>When?</a:t>
            </a:r>
          </a:p>
          <a:p>
            <a:pPr lvl="1"/>
            <a:r>
              <a:rPr lang="en-US" dirty="0" smtClean="0"/>
              <a:t>From 18,000 years ago(last period of glaciation)</a:t>
            </a:r>
          </a:p>
          <a:p>
            <a:r>
              <a:rPr lang="en-US" dirty="0" smtClean="0"/>
              <a:t>Where?</a:t>
            </a:r>
          </a:p>
          <a:p>
            <a:pPr lvl="1"/>
            <a:r>
              <a:rPr lang="en-US" dirty="0" smtClean="0"/>
              <a:t>From Alaska to the Tierra del Fuego</a:t>
            </a:r>
          </a:p>
          <a:p>
            <a:r>
              <a:rPr lang="en-US" dirty="0" smtClean="0"/>
              <a:t>Scripture</a:t>
            </a:r>
          </a:p>
          <a:p>
            <a:pPr lvl="1"/>
            <a:r>
              <a:rPr lang="en-US" dirty="0" smtClean="0"/>
              <a:t>None</a:t>
            </a:r>
          </a:p>
          <a:p>
            <a:pPr lvl="1"/>
            <a:r>
              <a:rPr lang="en-US" dirty="0" smtClean="0"/>
              <a:t>Spiritual interpretations are delivered by shamans(“medicine men”) who lead worship and religious rites</a:t>
            </a:r>
          </a:p>
          <a:p>
            <a:r>
              <a:rPr lang="en-US" dirty="0" smtClean="0"/>
              <a:t>Doctrine</a:t>
            </a:r>
          </a:p>
          <a:p>
            <a:pPr lvl="1"/>
            <a:r>
              <a:rPr lang="en-US" dirty="0" smtClean="0"/>
              <a:t>Depends upon tribal following</a:t>
            </a:r>
          </a:p>
          <a:p>
            <a:pPr lvl="1"/>
            <a:r>
              <a:rPr lang="en-US" dirty="0" smtClean="0"/>
              <a:t>Prayers to sun, moon, and spirits are common</a:t>
            </a:r>
          </a:p>
          <a:p>
            <a:r>
              <a:rPr lang="en-US" dirty="0" smtClean="0"/>
              <a:t>Denominations</a:t>
            </a:r>
          </a:p>
          <a:p>
            <a:pPr lvl="1"/>
            <a:r>
              <a:rPr lang="en-US" dirty="0" smtClean="0"/>
              <a:t>Hundreds of different tribal interpretations</a:t>
            </a:r>
          </a:p>
          <a:p>
            <a:r>
              <a:rPr lang="en-US" dirty="0" smtClean="0"/>
              <a:t>Historical Diffusion</a:t>
            </a:r>
          </a:p>
          <a:p>
            <a:pPr lvl="1"/>
            <a:r>
              <a:rPr lang="en-US" dirty="0" smtClean="0"/>
              <a:t>By migration diffusion through the Americas</a:t>
            </a:r>
            <a:endParaRPr lang="en-US" dirty="0"/>
          </a:p>
        </p:txBody>
      </p:sp>
    </p:spTree>
    <p:extLst>
      <p:ext uri="{BB962C8B-B14F-4D97-AF65-F5344CB8AC3E}">
        <p14:creationId xmlns:p14="http://schemas.microsoft.com/office/powerpoint/2010/main" val="3847628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Voodoun(Voodoo)</a:t>
            </a:r>
            <a:endParaRPr lang="en-US" dirty="0"/>
          </a:p>
        </p:txBody>
      </p:sp>
      <p:sp>
        <p:nvSpPr>
          <p:cNvPr id="3" name="Content Placeholder 2"/>
          <p:cNvSpPr>
            <a:spLocks noGrp="1"/>
          </p:cNvSpPr>
          <p:nvPr>
            <p:ph idx="1"/>
          </p:nvPr>
        </p:nvSpPr>
        <p:spPr>
          <a:xfrm>
            <a:off x="913795" y="1732449"/>
            <a:ext cx="10353762" cy="4659962"/>
          </a:xfrm>
        </p:spPr>
        <p:txBody>
          <a:bodyPr>
            <a:normAutofit fontScale="70000" lnSpcReduction="20000"/>
          </a:bodyPr>
          <a:lstStyle/>
          <a:p>
            <a:r>
              <a:rPr lang="en-US" dirty="0" smtClean="0"/>
              <a:t>Who?</a:t>
            </a:r>
          </a:p>
          <a:p>
            <a:pPr lvl="1"/>
            <a:r>
              <a:rPr lang="en-US" dirty="0" smtClean="0"/>
              <a:t>West African; Afro-Brazilian and Afro-Caribbean descendants </a:t>
            </a:r>
          </a:p>
          <a:p>
            <a:r>
              <a:rPr lang="en-US" dirty="0" smtClean="0"/>
              <a:t>When?</a:t>
            </a:r>
          </a:p>
          <a:p>
            <a:pPr lvl="1"/>
            <a:r>
              <a:rPr lang="en-US" dirty="0" smtClean="0"/>
              <a:t>Prehistory to present</a:t>
            </a:r>
          </a:p>
          <a:p>
            <a:r>
              <a:rPr lang="en-US" dirty="0" smtClean="0"/>
              <a:t>Where?</a:t>
            </a:r>
          </a:p>
          <a:p>
            <a:pPr lvl="1"/>
            <a:r>
              <a:rPr lang="en-US" dirty="0" smtClean="0"/>
              <a:t>Nigeria, Benin, Ghana, Haiti, Cuba, etc…</a:t>
            </a:r>
          </a:p>
          <a:p>
            <a:r>
              <a:rPr lang="en-US" dirty="0" smtClean="0"/>
              <a:t>Scripture</a:t>
            </a:r>
          </a:p>
          <a:p>
            <a:pPr lvl="1"/>
            <a:r>
              <a:rPr lang="en-US" dirty="0" smtClean="0"/>
              <a:t>None</a:t>
            </a:r>
          </a:p>
          <a:p>
            <a:pPr lvl="1"/>
            <a:r>
              <a:rPr lang="en-US" dirty="0" smtClean="0"/>
              <a:t>Based upon multiple deities that control various functions of the real world</a:t>
            </a:r>
          </a:p>
          <a:p>
            <a:pPr lvl="1"/>
            <a:r>
              <a:rPr lang="en-US" dirty="0" smtClean="0"/>
              <a:t>Like Native American Animism, shamanism is part of the system of worship</a:t>
            </a:r>
          </a:p>
          <a:p>
            <a:r>
              <a:rPr lang="en-US" dirty="0" smtClean="0"/>
              <a:t>Doctrine</a:t>
            </a:r>
          </a:p>
          <a:p>
            <a:pPr lvl="1"/>
            <a:r>
              <a:rPr lang="en-US" dirty="0" smtClean="0"/>
              <a:t>Common practices attempt to bring worshippers in contact with deities and ancestors through various ceremonies, dance, and sacrificial practices</a:t>
            </a:r>
          </a:p>
          <a:p>
            <a:r>
              <a:rPr lang="en-US" dirty="0" smtClean="0"/>
              <a:t>Denominations</a:t>
            </a:r>
          </a:p>
          <a:p>
            <a:pPr lvl="1"/>
            <a:r>
              <a:rPr lang="en-US" dirty="0" smtClean="0"/>
              <a:t>Different depending on religion and influence from Christian worship by </a:t>
            </a:r>
            <a:r>
              <a:rPr lang="en-US" dirty="0" err="1" smtClean="0"/>
              <a:t>Voodoun</a:t>
            </a:r>
            <a:r>
              <a:rPr lang="en-US" dirty="0" smtClean="0"/>
              <a:t> followers</a:t>
            </a:r>
          </a:p>
          <a:p>
            <a:r>
              <a:rPr lang="en-US" dirty="0" smtClean="0"/>
              <a:t>Historical Diffusion</a:t>
            </a:r>
          </a:p>
          <a:p>
            <a:pPr lvl="1"/>
            <a:r>
              <a:rPr lang="en-US" dirty="0" smtClean="0"/>
              <a:t>From West Africa relocation diffusion by forced migration under European slavery</a:t>
            </a:r>
            <a:endParaRPr lang="en-US" dirty="0"/>
          </a:p>
        </p:txBody>
      </p:sp>
    </p:spTree>
    <p:extLst>
      <p:ext uri="{BB962C8B-B14F-4D97-AF65-F5344CB8AC3E}">
        <p14:creationId xmlns:p14="http://schemas.microsoft.com/office/powerpoint/2010/main" val="2119797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Hindu-Buddhist Religions</a:t>
            </a:r>
            <a:endParaRPr lang="en-US" dirty="0"/>
          </a:p>
        </p:txBody>
      </p:sp>
      <p:sp>
        <p:nvSpPr>
          <p:cNvPr id="3" name="Content Placeholder 2"/>
          <p:cNvSpPr>
            <a:spLocks noGrp="1"/>
          </p:cNvSpPr>
          <p:nvPr>
            <p:ph idx="1"/>
          </p:nvPr>
        </p:nvSpPr>
        <p:spPr/>
        <p:txBody>
          <a:bodyPr/>
          <a:lstStyle/>
          <a:p>
            <a:r>
              <a:rPr lang="en-US" smtClean="0"/>
              <a:t>Jainism</a:t>
            </a:r>
          </a:p>
          <a:p>
            <a:r>
              <a:rPr lang="en-US" smtClean="0"/>
              <a:t>Buddhism</a:t>
            </a:r>
          </a:p>
          <a:p>
            <a:r>
              <a:rPr lang="en-US" smtClean="0"/>
              <a:t>Hinduism</a:t>
            </a:r>
            <a:endParaRPr lang="en-US" dirty="0"/>
          </a:p>
        </p:txBody>
      </p:sp>
    </p:spTree>
    <p:extLst>
      <p:ext uri="{BB962C8B-B14F-4D97-AF65-F5344CB8AC3E}">
        <p14:creationId xmlns:p14="http://schemas.microsoft.com/office/powerpoint/2010/main" val="4283223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Jainism</a:t>
            </a:r>
            <a:endParaRPr lang="en-US" dirty="0"/>
          </a:p>
        </p:txBody>
      </p:sp>
      <p:sp>
        <p:nvSpPr>
          <p:cNvPr id="3" name="Content Placeholder 2"/>
          <p:cNvSpPr>
            <a:spLocks noGrp="1"/>
          </p:cNvSpPr>
          <p:nvPr>
            <p:ph idx="1"/>
          </p:nvPr>
        </p:nvSpPr>
        <p:spPr>
          <a:xfrm>
            <a:off x="913795" y="1732449"/>
            <a:ext cx="10353762" cy="4676740"/>
          </a:xfrm>
        </p:spPr>
        <p:txBody>
          <a:bodyPr>
            <a:normAutofit fontScale="62500" lnSpcReduction="20000"/>
          </a:bodyPr>
          <a:lstStyle/>
          <a:p>
            <a:r>
              <a:rPr lang="en-US" dirty="0" smtClean="0"/>
              <a:t>Who?</a:t>
            </a:r>
          </a:p>
          <a:p>
            <a:pPr lvl="1"/>
            <a:r>
              <a:rPr lang="en-US" dirty="0" smtClean="0"/>
              <a:t>A fundamentalist interpretation of Hinduism</a:t>
            </a:r>
          </a:p>
          <a:p>
            <a:r>
              <a:rPr lang="en-US" dirty="0" smtClean="0"/>
              <a:t>When?</a:t>
            </a:r>
          </a:p>
          <a:p>
            <a:pPr lvl="1"/>
            <a:r>
              <a:rPr lang="en-US" dirty="0" smtClean="0"/>
              <a:t>2,900 years ago to present</a:t>
            </a:r>
          </a:p>
          <a:p>
            <a:r>
              <a:rPr lang="en-US" dirty="0" smtClean="0"/>
              <a:t>Where?</a:t>
            </a:r>
          </a:p>
          <a:p>
            <a:pPr lvl="1"/>
            <a:r>
              <a:rPr lang="en-US" dirty="0" smtClean="0"/>
              <a:t>Western India</a:t>
            </a:r>
          </a:p>
          <a:p>
            <a:r>
              <a:rPr lang="en-US" dirty="0" smtClean="0"/>
              <a:t>Scripture</a:t>
            </a:r>
          </a:p>
          <a:p>
            <a:pPr lvl="1"/>
            <a:r>
              <a:rPr lang="en-US" dirty="0" smtClean="0"/>
              <a:t>Several texts collectively under the name “</a:t>
            </a:r>
            <a:r>
              <a:rPr lang="en-US" dirty="0" err="1" smtClean="0"/>
              <a:t>Svetambara</a:t>
            </a:r>
            <a:r>
              <a:rPr lang="en-US" dirty="0" smtClean="0"/>
              <a:t>.” Most commonly cited is the </a:t>
            </a:r>
            <a:r>
              <a:rPr lang="en-US" dirty="0" err="1" smtClean="0"/>
              <a:t>Tattvartha</a:t>
            </a:r>
            <a:r>
              <a:rPr lang="en-US" dirty="0" smtClean="0"/>
              <a:t> Sutra</a:t>
            </a:r>
          </a:p>
          <a:p>
            <a:r>
              <a:rPr lang="en-US" dirty="0" smtClean="0"/>
              <a:t>Doctrine</a:t>
            </a:r>
          </a:p>
          <a:p>
            <a:pPr lvl="1"/>
            <a:r>
              <a:rPr lang="en-US" dirty="0" smtClean="0"/>
              <a:t>Complete respect for all animal life</a:t>
            </a:r>
          </a:p>
          <a:p>
            <a:pPr lvl="2"/>
            <a:r>
              <a:rPr lang="en-US" dirty="0" smtClean="0"/>
              <a:t>Every living soul is potentially a divine god</a:t>
            </a:r>
          </a:p>
          <a:p>
            <a:pPr lvl="1"/>
            <a:r>
              <a:rPr lang="en-US" dirty="0" smtClean="0"/>
              <a:t>Followers are strict vegetarian and often wear face masks to prevent inhalation of insects</a:t>
            </a:r>
          </a:p>
          <a:p>
            <a:r>
              <a:rPr lang="en-US" dirty="0" smtClean="0"/>
              <a:t>Denominations</a:t>
            </a:r>
          </a:p>
          <a:p>
            <a:pPr lvl="1"/>
            <a:r>
              <a:rPr lang="en-US" dirty="0" smtClean="0"/>
              <a:t>Three main groups</a:t>
            </a:r>
          </a:p>
          <a:p>
            <a:r>
              <a:rPr lang="en-US" dirty="0" smtClean="0"/>
              <a:t>Historical Diffusion</a:t>
            </a:r>
          </a:p>
          <a:p>
            <a:pPr lvl="1"/>
            <a:r>
              <a:rPr lang="en-US" dirty="0" smtClean="0"/>
              <a:t>Some Jain relocated to places such as Great Britain during the colonial period(1830s-1940s)</a:t>
            </a:r>
          </a:p>
          <a:p>
            <a:pPr lvl="1"/>
            <a:r>
              <a:rPr lang="en-US" dirty="0" smtClean="0"/>
              <a:t>Mohandas Gandhi’s mother was a devout Jain</a:t>
            </a:r>
          </a:p>
          <a:p>
            <a:pPr lvl="2"/>
            <a:r>
              <a:rPr lang="en-US" dirty="0" smtClean="0"/>
              <a:t>Her compassion for life influenced her son’s civil rights and peace activism</a:t>
            </a:r>
            <a:endParaRPr lang="en-US" dirty="0"/>
          </a:p>
        </p:txBody>
      </p:sp>
    </p:spTree>
    <p:extLst>
      <p:ext uri="{BB962C8B-B14F-4D97-AF65-F5344CB8AC3E}">
        <p14:creationId xmlns:p14="http://schemas.microsoft.com/office/powerpoint/2010/main" val="3221566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Buddhism</a:t>
            </a:r>
            <a:endParaRPr lang="en-US" dirty="0"/>
          </a:p>
        </p:txBody>
      </p:sp>
      <p:sp>
        <p:nvSpPr>
          <p:cNvPr id="3" name="Content Placeholder 2"/>
          <p:cNvSpPr>
            <a:spLocks noGrp="1"/>
          </p:cNvSpPr>
          <p:nvPr>
            <p:ph idx="1"/>
          </p:nvPr>
        </p:nvSpPr>
        <p:spPr>
          <a:xfrm>
            <a:off x="913795" y="1732449"/>
            <a:ext cx="10353762" cy="4735463"/>
          </a:xfrm>
        </p:spPr>
        <p:txBody>
          <a:bodyPr>
            <a:normAutofit fontScale="92500" lnSpcReduction="20000"/>
          </a:bodyPr>
          <a:lstStyle/>
          <a:p>
            <a:r>
              <a:rPr lang="en-US" dirty="0" smtClean="0"/>
              <a:t>Who?</a:t>
            </a:r>
          </a:p>
          <a:p>
            <a:pPr lvl="1"/>
            <a:r>
              <a:rPr lang="en-US" dirty="0" smtClean="0"/>
              <a:t>Ideological following that rejected the caste system and other Hindu practices</a:t>
            </a:r>
          </a:p>
          <a:p>
            <a:r>
              <a:rPr lang="en-US" dirty="0" smtClean="0"/>
              <a:t>When?</a:t>
            </a:r>
          </a:p>
          <a:p>
            <a:pPr lvl="1"/>
            <a:r>
              <a:rPr lang="en-US" dirty="0" smtClean="0"/>
              <a:t>2,500 years before present</a:t>
            </a:r>
          </a:p>
          <a:p>
            <a:r>
              <a:rPr lang="en-US" dirty="0" smtClean="0"/>
              <a:t>Where?</a:t>
            </a:r>
          </a:p>
          <a:p>
            <a:pPr lvl="1"/>
            <a:r>
              <a:rPr lang="en-US" dirty="0" smtClean="0"/>
              <a:t>Hearth in the Gangetic Plain of North Central India and spread throughout Asia</a:t>
            </a:r>
          </a:p>
          <a:p>
            <a:r>
              <a:rPr lang="en-US" dirty="0" smtClean="0"/>
              <a:t>Scripture</a:t>
            </a:r>
          </a:p>
          <a:p>
            <a:pPr lvl="1"/>
            <a:r>
              <a:rPr lang="en-US" dirty="0" smtClean="0"/>
              <a:t>Early Hindu texts combined with the </a:t>
            </a:r>
            <a:r>
              <a:rPr lang="en-US" dirty="0" err="1" smtClean="0"/>
              <a:t>Tipitaka</a:t>
            </a:r>
            <a:r>
              <a:rPr lang="en-US" dirty="0" smtClean="0"/>
              <a:t>(</a:t>
            </a:r>
            <a:r>
              <a:rPr lang="en-US" dirty="0" err="1" smtClean="0"/>
              <a:t>Pali</a:t>
            </a:r>
            <a:r>
              <a:rPr lang="en-US" dirty="0" smtClean="0"/>
              <a:t> Canon)</a:t>
            </a:r>
          </a:p>
          <a:p>
            <a:pPr lvl="1"/>
            <a:r>
              <a:rPr lang="en-US" dirty="0" err="1" smtClean="0"/>
              <a:t>Tipitaka</a:t>
            </a:r>
            <a:r>
              <a:rPr lang="en-US" dirty="0" smtClean="0"/>
              <a:t> contains the life and teaching of Siddhartha Gautama, the founder of Buddhism</a:t>
            </a:r>
          </a:p>
          <a:p>
            <a:r>
              <a:rPr lang="en-US" dirty="0" smtClean="0"/>
              <a:t>Doctrine</a:t>
            </a:r>
          </a:p>
          <a:p>
            <a:pPr lvl="1"/>
            <a:r>
              <a:rPr lang="en-US" dirty="0" smtClean="0"/>
              <a:t>Different doctrinal texts including Tao </a:t>
            </a:r>
            <a:r>
              <a:rPr lang="en-US" dirty="0" err="1" smtClean="0"/>
              <a:t>Te</a:t>
            </a:r>
            <a:r>
              <a:rPr lang="en-US" dirty="0" smtClean="0"/>
              <a:t> </a:t>
            </a:r>
            <a:r>
              <a:rPr lang="en-US" dirty="0" err="1" smtClean="0"/>
              <a:t>Ching</a:t>
            </a:r>
            <a:endParaRPr lang="en-US" dirty="0" smtClean="0"/>
          </a:p>
          <a:p>
            <a:pPr lvl="1"/>
            <a:r>
              <a:rPr lang="en-US" dirty="0" smtClean="0"/>
              <a:t>Main difference from Hinduism is the belief that nirvana can be achieved in one lifetime</a:t>
            </a:r>
          </a:p>
          <a:p>
            <a:pPr lvl="2"/>
            <a:r>
              <a:rPr lang="en-US" dirty="0" smtClean="0"/>
              <a:t>This is through an understanding of the effects of suffering on human life and the following of a “Middle Way” or non-extremist pathway toward enlightenment </a:t>
            </a:r>
            <a:endParaRPr lang="en-US" dirty="0"/>
          </a:p>
        </p:txBody>
      </p:sp>
    </p:spTree>
    <p:extLst>
      <p:ext uri="{BB962C8B-B14F-4D97-AF65-F5344CB8AC3E}">
        <p14:creationId xmlns:p14="http://schemas.microsoft.com/office/powerpoint/2010/main" val="268065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Cultural Landscape</a:t>
            </a:r>
            <a:endParaRPr lang="en-US" dirty="0"/>
          </a:p>
        </p:txBody>
      </p:sp>
      <p:sp>
        <p:nvSpPr>
          <p:cNvPr id="3" name="Content Placeholder 2"/>
          <p:cNvSpPr>
            <a:spLocks noGrp="1"/>
          </p:cNvSpPr>
          <p:nvPr>
            <p:ph idx="1"/>
          </p:nvPr>
        </p:nvSpPr>
        <p:spPr/>
        <p:txBody>
          <a:bodyPr/>
          <a:lstStyle/>
          <a:p>
            <a:r>
              <a:rPr lang="en-US" dirty="0" smtClean="0"/>
              <a:t>Signs and symbols can be seen within the different components of culture and can be used to understand that place’s cultural background and heritage</a:t>
            </a:r>
          </a:p>
          <a:p>
            <a:r>
              <a:rPr lang="en-US" dirty="0" smtClean="0"/>
              <a:t>Most things in the cultural landscape are products of cultural synthesis (</a:t>
            </a:r>
            <a:r>
              <a:rPr lang="en-US" dirty="0" smtClean="0">
                <a:solidFill>
                  <a:schemeClr val="accent4"/>
                </a:solidFill>
              </a:rPr>
              <a:t>syncretism</a:t>
            </a:r>
            <a:r>
              <a:rPr lang="en-US" dirty="0" smtClean="0"/>
              <a:t>)</a:t>
            </a:r>
          </a:p>
          <a:p>
            <a:pPr lvl="1"/>
            <a:r>
              <a:rPr lang="en-US" dirty="0" smtClean="0"/>
              <a:t>The blending together of two or more cultural influences</a:t>
            </a:r>
            <a:endParaRPr lang="en-US" dirty="0"/>
          </a:p>
        </p:txBody>
      </p:sp>
    </p:spTree>
    <p:extLst>
      <p:ext uri="{BB962C8B-B14F-4D97-AF65-F5344CB8AC3E}">
        <p14:creationId xmlns:p14="http://schemas.microsoft.com/office/powerpoint/2010/main" val="3071949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Buddhism(continued…)</a:t>
            </a:r>
            <a:endParaRPr lang="en-US" dirty="0"/>
          </a:p>
        </p:txBody>
      </p:sp>
      <p:sp>
        <p:nvSpPr>
          <p:cNvPr id="3" name="Content Placeholder 2"/>
          <p:cNvSpPr>
            <a:spLocks noGrp="1"/>
          </p:cNvSpPr>
          <p:nvPr>
            <p:ph idx="1"/>
          </p:nvPr>
        </p:nvSpPr>
        <p:spPr>
          <a:xfrm>
            <a:off x="913795" y="1732449"/>
            <a:ext cx="10353762" cy="4668351"/>
          </a:xfrm>
        </p:spPr>
        <p:txBody>
          <a:bodyPr>
            <a:normAutofit fontScale="92500" lnSpcReduction="10000"/>
          </a:bodyPr>
          <a:lstStyle/>
          <a:p>
            <a:r>
              <a:rPr lang="en-US" dirty="0" smtClean="0"/>
              <a:t>Denominations</a:t>
            </a:r>
          </a:p>
          <a:p>
            <a:pPr lvl="1"/>
            <a:r>
              <a:rPr lang="en-US" dirty="0" smtClean="0"/>
              <a:t>Three distinct traditions broken into smaller regional and philosophical denominations</a:t>
            </a:r>
          </a:p>
          <a:p>
            <a:pPr lvl="1"/>
            <a:r>
              <a:rPr lang="en-US" dirty="0" smtClean="0"/>
              <a:t>Tibetan(Vajrayana)</a:t>
            </a:r>
          </a:p>
          <a:p>
            <a:pPr lvl="2"/>
            <a:r>
              <a:rPr lang="en-US" dirty="0" smtClean="0"/>
              <a:t>Universalizing, accepting westerners into their community but uncompromising in their beliefs</a:t>
            </a:r>
          </a:p>
          <a:p>
            <a:pPr lvl="1"/>
            <a:r>
              <a:rPr lang="en-US" dirty="0" smtClean="0"/>
              <a:t>Southeast Asian (Theravada)</a:t>
            </a:r>
          </a:p>
          <a:p>
            <a:pPr lvl="2"/>
            <a:r>
              <a:rPr lang="en-US" dirty="0" smtClean="0"/>
              <a:t>Less universalizing, does not compromise their traditions</a:t>
            </a:r>
          </a:p>
          <a:p>
            <a:pPr lvl="1"/>
            <a:r>
              <a:rPr lang="en-US" dirty="0" smtClean="0"/>
              <a:t>East Asian(Mahayana)</a:t>
            </a:r>
          </a:p>
          <a:p>
            <a:pPr lvl="2"/>
            <a:r>
              <a:rPr lang="en-US" dirty="0" smtClean="0"/>
              <a:t>Both universalizing and compromising</a:t>
            </a:r>
          </a:p>
          <a:p>
            <a:pPr lvl="3"/>
            <a:r>
              <a:rPr lang="en-US" dirty="0" smtClean="0"/>
              <a:t>EX: Shinto, Confucianism, and Taoism</a:t>
            </a:r>
          </a:p>
          <a:p>
            <a:r>
              <a:rPr lang="en-US" dirty="0" smtClean="0"/>
              <a:t>Historical Diffusion</a:t>
            </a:r>
          </a:p>
          <a:p>
            <a:pPr lvl="1"/>
            <a:r>
              <a:rPr lang="en-US" dirty="0" smtClean="0"/>
              <a:t>Tibetan Buddhism relocated across the Himalayas and </a:t>
            </a:r>
            <a:r>
              <a:rPr lang="en-US" dirty="0" err="1" smtClean="0"/>
              <a:t>Tarim</a:t>
            </a:r>
            <a:r>
              <a:rPr lang="en-US" dirty="0" smtClean="0"/>
              <a:t> Basin desert to Siberia and Mongolia</a:t>
            </a:r>
          </a:p>
          <a:p>
            <a:pPr lvl="1"/>
            <a:r>
              <a:rPr lang="en-US" dirty="0" smtClean="0"/>
              <a:t>Theravada relocated from Sri Lanka across the Bay of Bengal to Southeast Asia</a:t>
            </a:r>
          </a:p>
          <a:p>
            <a:pPr lvl="1"/>
            <a:r>
              <a:rPr lang="en-US" dirty="0" smtClean="0"/>
              <a:t>Mahayana across the Himalayas to Eastern China</a:t>
            </a:r>
            <a:endParaRPr lang="en-US" dirty="0"/>
          </a:p>
        </p:txBody>
      </p:sp>
    </p:spTree>
    <p:extLst>
      <p:ext uri="{BB962C8B-B14F-4D97-AF65-F5344CB8AC3E}">
        <p14:creationId xmlns:p14="http://schemas.microsoft.com/office/powerpoint/2010/main" val="3264714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Hinduism</a:t>
            </a:r>
            <a:endParaRPr lang="en-US" dirty="0"/>
          </a:p>
        </p:txBody>
      </p:sp>
      <p:sp>
        <p:nvSpPr>
          <p:cNvPr id="3" name="Content Placeholder 2"/>
          <p:cNvSpPr>
            <a:spLocks noGrp="1"/>
          </p:cNvSpPr>
          <p:nvPr>
            <p:ph idx="1"/>
          </p:nvPr>
        </p:nvSpPr>
        <p:spPr>
          <a:xfrm>
            <a:off x="913795" y="1732449"/>
            <a:ext cx="10353762" cy="4651573"/>
          </a:xfrm>
        </p:spPr>
        <p:txBody>
          <a:bodyPr>
            <a:normAutofit fontScale="62500" lnSpcReduction="20000"/>
          </a:bodyPr>
          <a:lstStyle/>
          <a:p>
            <a:r>
              <a:rPr lang="en-US" dirty="0" smtClean="0"/>
              <a:t>Who?</a:t>
            </a:r>
          </a:p>
          <a:p>
            <a:pPr lvl="1"/>
            <a:r>
              <a:rPr lang="en-US" dirty="0" smtClean="0"/>
              <a:t>South Asians and some Southeast Asians</a:t>
            </a:r>
          </a:p>
          <a:p>
            <a:r>
              <a:rPr lang="en-US" dirty="0" smtClean="0"/>
              <a:t>When?</a:t>
            </a:r>
          </a:p>
          <a:p>
            <a:pPr lvl="1"/>
            <a:r>
              <a:rPr lang="en-US" dirty="0" smtClean="0"/>
              <a:t>Earliest forms; 7,500 years ago</a:t>
            </a:r>
          </a:p>
          <a:p>
            <a:r>
              <a:rPr lang="en-US" dirty="0" smtClean="0"/>
              <a:t>Where?</a:t>
            </a:r>
          </a:p>
          <a:p>
            <a:pPr lvl="1"/>
            <a:r>
              <a:rPr lang="en-US" dirty="0" smtClean="0"/>
              <a:t>Mainly India, but parts in Indonesia, London, Fiji, and South Africa</a:t>
            </a:r>
          </a:p>
          <a:p>
            <a:r>
              <a:rPr lang="en-US" dirty="0" smtClean="0"/>
              <a:t>Scripture</a:t>
            </a:r>
          </a:p>
          <a:p>
            <a:pPr lvl="1"/>
            <a:r>
              <a:rPr lang="en-US" dirty="0" smtClean="0"/>
              <a:t>Vedas, Upanishads, Bhagavad Gita, and other early Sanskrit religious texts</a:t>
            </a:r>
          </a:p>
          <a:p>
            <a:r>
              <a:rPr lang="en-US" dirty="0" smtClean="0"/>
              <a:t>Doctrine</a:t>
            </a:r>
          </a:p>
          <a:p>
            <a:pPr lvl="1"/>
            <a:r>
              <a:rPr lang="en-US" dirty="0" smtClean="0"/>
              <a:t>Work continuously with multiple reincarnations to achieve nirvana</a:t>
            </a:r>
          </a:p>
          <a:p>
            <a:pPr lvl="1"/>
            <a:r>
              <a:rPr lang="en-US" dirty="0" smtClean="0"/>
              <a:t>Practice of temple based worship and festivals to praise particular supreme gods </a:t>
            </a:r>
          </a:p>
          <a:p>
            <a:pPr lvl="1"/>
            <a:r>
              <a:rPr lang="en-US" dirty="0" smtClean="0"/>
              <a:t>Several writings depict historical moral traditions and practices</a:t>
            </a:r>
          </a:p>
          <a:p>
            <a:r>
              <a:rPr lang="en-US" dirty="0" smtClean="0"/>
              <a:t>Denominations</a:t>
            </a:r>
          </a:p>
          <a:p>
            <a:pPr lvl="1"/>
            <a:r>
              <a:rPr lang="en-US" dirty="0" smtClean="0"/>
              <a:t>Various are based upon cults to deities</a:t>
            </a:r>
          </a:p>
          <a:p>
            <a:pPr lvl="1"/>
            <a:r>
              <a:rPr lang="en-US" dirty="0" smtClean="0"/>
              <a:t>Based on caste system</a:t>
            </a:r>
          </a:p>
          <a:p>
            <a:r>
              <a:rPr lang="en-US" dirty="0" smtClean="0"/>
              <a:t>Historical Diffusion</a:t>
            </a:r>
          </a:p>
          <a:p>
            <a:pPr lvl="1"/>
            <a:r>
              <a:rPr lang="en-US" dirty="0" smtClean="0"/>
              <a:t>Expansion diffusion from Hindu hearth in Northern India</a:t>
            </a:r>
          </a:p>
          <a:p>
            <a:pPr lvl="1"/>
            <a:r>
              <a:rPr lang="en-US" dirty="0" smtClean="0"/>
              <a:t>Relocation diffusion across the Bay of Bengal to Southeast Asia and to Indonesia</a:t>
            </a:r>
            <a:endParaRPr lang="en-US" dirty="0"/>
          </a:p>
        </p:txBody>
      </p:sp>
    </p:spTree>
    <p:extLst>
      <p:ext uri="{BB962C8B-B14F-4D97-AF65-F5344CB8AC3E}">
        <p14:creationId xmlns:p14="http://schemas.microsoft.com/office/powerpoint/2010/main" val="1259863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Caste System In India</a:t>
            </a:r>
            <a:endParaRPr lang="en-US" dirty="0"/>
          </a:p>
        </p:txBody>
      </p:sp>
      <p:sp>
        <p:nvSpPr>
          <p:cNvPr id="3" name="Content Placeholder 2"/>
          <p:cNvSpPr>
            <a:spLocks noGrp="1"/>
          </p:cNvSpPr>
          <p:nvPr>
            <p:ph idx="1"/>
          </p:nvPr>
        </p:nvSpPr>
        <p:spPr/>
        <p:txBody>
          <a:bodyPr/>
          <a:lstStyle/>
          <a:p>
            <a:r>
              <a:rPr lang="en-US" dirty="0" smtClean="0"/>
              <a:t>Hindu scriptures believe in a cosmology(belief in structure of the universe) in which there are several levels of existence, from the lowest animal forms to human forms then higher animal forms which are considered sacred by Hindus, such as cattle, elephants, and snakes</a:t>
            </a:r>
          </a:p>
          <a:p>
            <a:pPr lvl="1"/>
            <a:r>
              <a:rPr lang="en-US" dirty="0" smtClean="0"/>
              <a:t>The levels are known as chakras</a:t>
            </a:r>
          </a:p>
          <a:p>
            <a:pPr lvl="1"/>
            <a:r>
              <a:rPr lang="en-US" dirty="0" smtClean="0"/>
              <a:t>As a soul is reincarnated it can be elevated to a higher chakra if the soul has a positive karmic balance</a:t>
            </a:r>
          </a:p>
          <a:p>
            <a:r>
              <a:rPr lang="en-US" dirty="0" smtClean="0"/>
              <a:t>Once someone is born into a caste, they are there for life, no matter how rich or poor he becomes</a:t>
            </a:r>
          </a:p>
          <a:p>
            <a:r>
              <a:rPr lang="en-US" dirty="0" smtClean="0"/>
              <a:t>Five levels (Varna) within the human chakra that compose the </a:t>
            </a:r>
            <a:r>
              <a:rPr lang="en-US" dirty="0" err="1" smtClean="0"/>
              <a:t>Hinduistic</a:t>
            </a:r>
            <a:r>
              <a:rPr lang="en-US" dirty="0" smtClean="0"/>
              <a:t> Caste System</a:t>
            </a:r>
            <a:endParaRPr lang="en-US" dirty="0"/>
          </a:p>
        </p:txBody>
      </p:sp>
    </p:spTree>
    <p:extLst>
      <p:ext uri="{BB962C8B-B14F-4D97-AF65-F5344CB8AC3E}">
        <p14:creationId xmlns:p14="http://schemas.microsoft.com/office/powerpoint/2010/main" val="1526577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Caste System</a:t>
            </a:r>
            <a:endParaRPr lang="en-US" dirty="0"/>
          </a:p>
        </p:txBody>
      </p:sp>
      <p:sp>
        <p:nvSpPr>
          <p:cNvPr id="3" name="Content Placeholder 2"/>
          <p:cNvSpPr>
            <a:spLocks noGrp="1"/>
          </p:cNvSpPr>
          <p:nvPr>
            <p:ph idx="1"/>
          </p:nvPr>
        </p:nvSpPr>
        <p:spPr>
          <a:xfrm>
            <a:off x="913795" y="1732449"/>
            <a:ext cx="10353762" cy="4668351"/>
          </a:xfrm>
        </p:spPr>
        <p:txBody>
          <a:bodyPr>
            <a:normAutofit fontScale="77500" lnSpcReduction="20000"/>
          </a:bodyPr>
          <a:lstStyle/>
          <a:p>
            <a:r>
              <a:rPr lang="en-US" dirty="0" smtClean="0"/>
              <a:t>Brahmans</a:t>
            </a:r>
          </a:p>
          <a:p>
            <a:pPr lvl="1"/>
            <a:r>
              <a:rPr lang="en-US" dirty="0" smtClean="0"/>
              <a:t>The priestly caste responsible for religious worship</a:t>
            </a:r>
          </a:p>
          <a:p>
            <a:pPr lvl="1"/>
            <a:r>
              <a:rPr lang="en-US" dirty="0" smtClean="0"/>
              <a:t>Some can be selected as high government officials, others may become monks</a:t>
            </a:r>
          </a:p>
          <a:p>
            <a:r>
              <a:rPr lang="en-US" dirty="0" smtClean="0"/>
              <a:t>Kshatriyas</a:t>
            </a:r>
          </a:p>
          <a:p>
            <a:pPr lvl="1"/>
            <a:r>
              <a:rPr lang="en-US" dirty="0" smtClean="0"/>
              <a:t>The aristocratic and warrior class</a:t>
            </a:r>
          </a:p>
          <a:p>
            <a:pPr lvl="1"/>
            <a:r>
              <a:rPr lang="en-US" dirty="0" smtClean="0"/>
              <a:t>Many are land owners, government leaders, or wealthy businessman</a:t>
            </a:r>
          </a:p>
          <a:p>
            <a:r>
              <a:rPr lang="en-US" dirty="0" smtClean="0"/>
              <a:t>Vaisyas</a:t>
            </a:r>
          </a:p>
          <a:p>
            <a:pPr lvl="1"/>
            <a:r>
              <a:rPr lang="en-US" dirty="0" smtClean="0"/>
              <a:t>The merchant class</a:t>
            </a:r>
          </a:p>
          <a:p>
            <a:pPr lvl="1"/>
            <a:r>
              <a:rPr lang="en-US" dirty="0" smtClean="0"/>
              <a:t>Doctors, lawyers, accountants, etc…</a:t>
            </a:r>
          </a:p>
          <a:p>
            <a:r>
              <a:rPr lang="en-US" dirty="0" smtClean="0"/>
              <a:t>Sudras</a:t>
            </a:r>
          </a:p>
          <a:p>
            <a:pPr lvl="1"/>
            <a:r>
              <a:rPr lang="en-US" dirty="0" smtClean="0"/>
              <a:t>Tradespeople and farmer class</a:t>
            </a:r>
          </a:p>
          <a:p>
            <a:pPr lvl="1"/>
            <a:r>
              <a:rPr lang="en-US" dirty="0" smtClean="0"/>
              <a:t>Broken up into hundreds of sub-classes or </a:t>
            </a:r>
            <a:r>
              <a:rPr lang="en-US" dirty="0" err="1" smtClean="0"/>
              <a:t>jati</a:t>
            </a:r>
            <a:endParaRPr lang="en-US" dirty="0" smtClean="0"/>
          </a:p>
          <a:p>
            <a:r>
              <a:rPr lang="en-US" dirty="0" err="1" smtClean="0"/>
              <a:t>Dalits</a:t>
            </a:r>
            <a:endParaRPr lang="en-US" dirty="0" smtClean="0"/>
          </a:p>
          <a:p>
            <a:pPr lvl="1"/>
            <a:r>
              <a:rPr lang="en-US" dirty="0" smtClean="0"/>
              <a:t>The “Untouchables”</a:t>
            </a:r>
          </a:p>
          <a:p>
            <a:pPr lvl="1"/>
            <a:r>
              <a:rPr lang="en-US" dirty="0" smtClean="0"/>
              <a:t>Street sweepers, sewer cleaners etc… </a:t>
            </a:r>
          </a:p>
          <a:p>
            <a:pPr lvl="1"/>
            <a:endParaRPr lang="en-US" dirty="0" smtClean="0"/>
          </a:p>
          <a:p>
            <a:endParaRPr lang="en-US" dirty="0"/>
          </a:p>
        </p:txBody>
      </p:sp>
    </p:spTree>
    <p:extLst>
      <p:ext uri="{BB962C8B-B14F-4D97-AF65-F5344CB8AC3E}">
        <p14:creationId xmlns:p14="http://schemas.microsoft.com/office/powerpoint/2010/main" val="2151285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 to the Caste System</a:t>
            </a:r>
            <a:endParaRPr lang="en-US" dirty="0"/>
          </a:p>
        </p:txBody>
      </p:sp>
      <p:sp>
        <p:nvSpPr>
          <p:cNvPr id="3" name="Content Placeholder 2"/>
          <p:cNvSpPr>
            <a:spLocks noGrp="1"/>
          </p:cNvSpPr>
          <p:nvPr>
            <p:ph idx="1"/>
          </p:nvPr>
        </p:nvSpPr>
        <p:spPr/>
        <p:txBody>
          <a:bodyPr/>
          <a:lstStyle/>
          <a:p>
            <a:r>
              <a:rPr lang="en-US" smtClean="0"/>
              <a:t>Since India gained independence in 1948, its government has initiated efforts to eliminate the caste structure in Indian society</a:t>
            </a:r>
          </a:p>
          <a:p>
            <a:pPr lvl="1"/>
            <a:r>
              <a:rPr lang="en-US" smtClean="0"/>
              <a:t>Opening schools to lower caste members, etc…</a:t>
            </a:r>
          </a:p>
          <a:p>
            <a:r>
              <a:rPr lang="en-US" smtClean="0"/>
              <a:t>Caste differences in Indian cities has became minimal, but it is still recognized in rural India</a:t>
            </a:r>
          </a:p>
          <a:p>
            <a:pPr lvl="1"/>
            <a:r>
              <a:rPr lang="en-US" smtClean="0"/>
              <a:t>Marriage still has an emphasis on caste, as most traditional parents desire their children to marry according to caste</a:t>
            </a:r>
            <a:endParaRPr lang="en-US" dirty="0"/>
          </a:p>
        </p:txBody>
      </p:sp>
    </p:spTree>
    <p:extLst>
      <p:ext uri="{BB962C8B-B14F-4D97-AF65-F5344CB8AC3E}">
        <p14:creationId xmlns:p14="http://schemas.microsoft.com/office/powerpoint/2010/main" val="492499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Abrahamic Religions</a:t>
            </a:r>
            <a:endParaRPr lang="en-US" dirty="0"/>
          </a:p>
        </p:txBody>
      </p:sp>
      <p:sp>
        <p:nvSpPr>
          <p:cNvPr id="3" name="Content Placeholder 2"/>
          <p:cNvSpPr>
            <a:spLocks noGrp="1"/>
          </p:cNvSpPr>
          <p:nvPr>
            <p:ph idx="1"/>
          </p:nvPr>
        </p:nvSpPr>
        <p:spPr/>
        <p:txBody>
          <a:bodyPr/>
          <a:lstStyle/>
          <a:p>
            <a:r>
              <a:rPr lang="en-US" smtClean="0"/>
              <a:t>Judaism</a:t>
            </a:r>
          </a:p>
          <a:p>
            <a:r>
              <a:rPr lang="en-US" smtClean="0"/>
              <a:t>Christianity</a:t>
            </a:r>
          </a:p>
          <a:p>
            <a:r>
              <a:rPr lang="en-US" smtClean="0"/>
              <a:t>Islam</a:t>
            </a:r>
            <a:endParaRPr lang="en-US" dirty="0"/>
          </a:p>
        </p:txBody>
      </p:sp>
    </p:spTree>
    <p:extLst>
      <p:ext uri="{BB962C8B-B14F-4D97-AF65-F5344CB8AC3E}">
        <p14:creationId xmlns:p14="http://schemas.microsoft.com/office/powerpoint/2010/main" val="2547074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Judaism</a:t>
            </a:r>
            <a:endParaRPr lang="en-US" dirty="0"/>
          </a:p>
        </p:txBody>
      </p:sp>
      <p:sp>
        <p:nvSpPr>
          <p:cNvPr id="3" name="Content Placeholder 2"/>
          <p:cNvSpPr>
            <a:spLocks noGrp="1"/>
          </p:cNvSpPr>
          <p:nvPr>
            <p:ph idx="1"/>
          </p:nvPr>
        </p:nvSpPr>
        <p:spPr>
          <a:xfrm>
            <a:off x="913795" y="1732449"/>
            <a:ext cx="10353762" cy="4668351"/>
          </a:xfrm>
        </p:spPr>
        <p:txBody>
          <a:bodyPr>
            <a:normAutofit fontScale="62500" lnSpcReduction="20000"/>
          </a:bodyPr>
          <a:lstStyle/>
          <a:p>
            <a:r>
              <a:rPr lang="en-US" dirty="0" smtClean="0"/>
              <a:t>Who?</a:t>
            </a:r>
          </a:p>
          <a:p>
            <a:pPr lvl="1"/>
            <a:r>
              <a:rPr lang="en-US" dirty="0" smtClean="0"/>
              <a:t>Jewish community</a:t>
            </a:r>
          </a:p>
          <a:p>
            <a:r>
              <a:rPr lang="en-US" dirty="0" smtClean="0"/>
              <a:t>When?</a:t>
            </a:r>
          </a:p>
          <a:p>
            <a:pPr lvl="1"/>
            <a:r>
              <a:rPr lang="en-US" dirty="0" smtClean="0"/>
              <a:t>Over 5,700 years before today. January 1, 2010 is year 5770 on the Hebrew calendar</a:t>
            </a:r>
          </a:p>
          <a:p>
            <a:r>
              <a:rPr lang="en-US" dirty="0" smtClean="0"/>
              <a:t>Where?</a:t>
            </a:r>
          </a:p>
          <a:p>
            <a:pPr lvl="1"/>
            <a:r>
              <a:rPr lang="en-US" dirty="0" smtClean="0"/>
              <a:t>Hearth in Israel, peripheral communities in Europe and the United States</a:t>
            </a:r>
          </a:p>
          <a:p>
            <a:r>
              <a:rPr lang="en-US" dirty="0" smtClean="0"/>
              <a:t>Scripture</a:t>
            </a:r>
          </a:p>
          <a:p>
            <a:pPr lvl="1"/>
            <a:r>
              <a:rPr lang="en-US" dirty="0" smtClean="0"/>
              <a:t>Torah and Talmud</a:t>
            </a:r>
          </a:p>
          <a:p>
            <a:r>
              <a:rPr lang="en-US" dirty="0" smtClean="0"/>
              <a:t>Doctrine</a:t>
            </a:r>
          </a:p>
          <a:p>
            <a:pPr lvl="1"/>
            <a:r>
              <a:rPr lang="en-US" dirty="0" smtClean="0"/>
              <a:t>Varies between groups</a:t>
            </a:r>
          </a:p>
          <a:p>
            <a:pPr lvl="1"/>
            <a:r>
              <a:rPr lang="en-US" dirty="0" smtClean="0"/>
              <a:t>Shared between all is the atonement of sins annually during Yom Kippur and Rosh Hashanah</a:t>
            </a:r>
          </a:p>
          <a:p>
            <a:r>
              <a:rPr lang="en-US" dirty="0" smtClean="0"/>
              <a:t>Denominations</a:t>
            </a:r>
          </a:p>
          <a:p>
            <a:pPr lvl="1"/>
            <a:r>
              <a:rPr lang="en-US" dirty="0" smtClean="0"/>
              <a:t>Orthodox, Conservative, Reform, and </a:t>
            </a:r>
            <a:r>
              <a:rPr lang="en-US" dirty="0" err="1" smtClean="0"/>
              <a:t>Reconstructionism</a:t>
            </a:r>
            <a:endParaRPr lang="en-US" dirty="0" smtClean="0"/>
          </a:p>
          <a:p>
            <a:r>
              <a:rPr lang="en-US" dirty="0" smtClean="0"/>
              <a:t>Historical Diffusion</a:t>
            </a:r>
          </a:p>
          <a:p>
            <a:pPr lvl="1"/>
            <a:r>
              <a:rPr lang="en-US" dirty="0" smtClean="0"/>
              <a:t>The Jewish Diaspora begins in 70 C.E. with the Roman destruction of the temple of Jerusalem, where Jews were forced to other parts of the Empire</a:t>
            </a:r>
          </a:p>
          <a:p>
            <a:pPr lvl="1"/>
            <a:r>
              <a:rPr lang="en-US" dirty="0" smtClean="0"/>
              <a:t>Post-WWII era marks the beginning of the Jewish movement to Israel from Europe</a:t>
            </a:r>
          </a:p>
          <a:p>
            <a:pPr lvl="1"/>
            <a:r>
              <a:rPr lang="en-US" dirty="0" smtClean="0"/>
              <a:t>Conflicts in 1950s and 1960s caused migrations from North Africa and the Middle East to Israel</a:t>
            </a:r>
            <a:endParaRPr lang="en-US" dirty="0"/>
          </a:p>
        </p:txBody>
      </p:sp>
    </p:spTree>
    <p:extLst>
      <p:ext uri="{BB962C8B-B14F-4D97-AF65-F5344CB8AC3E}">
        <p14:creationId xmlns:p14="http://schemas.microsoft.com/office/powerpoint/2010/main" val="2318433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Christianity</a:t>
            </a:r>
            <a:endParaRPr lang="en-US" dirty="0"/>
          </a:p>
        </p:txBody>
      </p:sp>
      <p:sp>
        <p:nvSpPr>
          <p:cNvPr id="3" name="Content Placeholder 2"/>
          <p:cNvSpPr>
            <a:spLocks noGrp="1"/>
          </p:cNvSpPr>
          <p:nvPr>
            <p:ph idx="1"/>
          </p:nvPr>
        </p:nvSpPr>
        <p:spPr>
          <a:xfrm>
            <a:off x="913795" y="1732449"/>
            <a:ext cx="10353762" cy="4643184"/>
          </a:xfrm>
        </p:spPr>
        <p:txBody>
          <a:bodyPr>
            <a:normAutofit fontScale="70000" lnSpcReduction="20000"/>
          </a:bodyPr>
          <a:lstStyle/>
          <a:p>
            <a:r>
              <a:rPr lang="en-US" dirty="0" smtClean="0"/>
              <a:t>Who?</a:t>
            </a:r>
          </a:p>
          <a:p>
            <a:pPr lvl="1"/>
            <a:r>
              <a:rPr lang="en-US" dirty="0" smtClean="0"/>
              <a:t>Originates in the Roman Empire but not officially recognized until the 4th century with the Edict of Milan</a:t>
            </a:r>
          </a:p>
          <a:p>
            <a:r>
              <a:rPr lang="en-US" dirty="0" smtClean="0"/>
              <a:t>When?</a:t>
            </a:r>
          </a:p>
          <a:p>
            <a:pPr lvl="1"/>
            <a:r>
              <a:rPr lang="en-US" dirty="0" smtClean="0"/>
              <a:t>Following begins around 30 C.E.; begins expansion outside the Mediterranean in the 6th century</a:t>
            </a:r>
          </a:p>
          <a:p>
            <a:r>
              <a:rPr lang="en-US" dirty="0" smtClean="0"/>
              <a:t>Where?</a:t>
            </a:r>
          </a:p>
          <a:p>
            <a:pPr lvl="1"/>
            <a:r>
              <a:rPr lang="en-US" dirty="0" smtClean="0"/>
              <a:t>Europe, the Americas, Sub-Saharan Africa, Philippines, Austronesia </a:t>
            </a:r>
          </a:p>
          <a:p>
            <a:r>
              <a:rPr lang="en-US" dirty="0" smtClean="0"/>
              <a:t>Scripture</a:t>
            </a:r>
          </a:p>
          <a:p>
            <a:pPr lvl="1"/>
            <a:r>
              <a:rPr lang="en-US" dirty="0" smtClean="0"/>
              <a:t>The Bible, divided into the Old Testament and the New Testament</a:t>
            </a:r>
          </a:p>
          <a:p>
            <a:r>
              <a:rPr lang="en-US" dirty="0" smtClean="0"/>
              <a:t>Doctrine</a:t>
            </a:r>
          </a:p>
          <a:p>
            <a:pPr lvl="1"/>
            <a:r>
              <a:rPr lang="en-US" dirty="0" smtClean="0"/>
              <a:t>Varies depending on denomination</a:t>
            </a:r>
          </a:p>
          <a:p>
            <a:pPr lvl="1"/>
            <a:r>
              <a:rPr lang="en-US" dirty="0" smtClean="0"/>
              <a:t>Usually involve communion practices and baptisms</a:t>
            </a:r>
          </a:p>
          <a:p>
            <a:r>
              <a:rPr lang="en-US" dirty="0" smtClean="0"/>
              <a:t>Denominations</a:t>
            </a:r>
          </a:p>
          <a:p>
            <a:pPr lvl="1"/>
            <a:r>
              <a:rPr lang="en-US" dirty="0" smtClean="0"/>
              <a:t>Eastern Orthodox, Armenian, Greek Orthodox, Roman Catholic, Protestant, etc…</a:t>
            </a:r>
          </a:p>
          <a:p>
            <a:r>
              <a:rPr lang="en-US" dirty="0" smtClean="0"/>
              <a:t>Historical Diffusion</a:t>
            </a:r>
          </a:p>
          <a:p>
            <a:pPr lvl="1"/>
            <a:r>
              <a:rPr lang="en-US" dirty="0" smtClean="0"/>
              <a:t>From the Mediterranean hearth, Christianity diffused hierarchically to large cities such as Rome and Alexandria</a:t>
            </a:r>
          </a:p>
          <a:p>
            <a:pPr lvl="2"/>
            <a:r>
              <a:rPr lang="en-US" dirty="0" smtClean="0"/>
              <a:t>From there missionaries spread the faith to other communities</a:t>
            </a:r>
            <a:endParaRPr lang="en-US" dirty="0"/>
          </a:p>
        </p:txBody>
      </p:sp>
    </p:spTree>
    <p:extLst>
      <p:ext uri="{BB962C8B-B14F-4D97-AF65-F5344CB8AC3E}">
        <p14:creationId xmlns:p14="http://schemas.microsoft.com/office/powerpoint/2010/main" val="1827603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Islam</a:t>
            </a:r>
            <a:endParaRPr lang="en-US" dirty="0"/>
          </a:p>
        </p:txBody>
      </p:sp>
      <p:sp>
        <p:nvSpPr>
          <p:cNvPr id="3" name="Content Placeholder 2"/>
          <p:cNvSpPr>
            <a:spLocks noGrp="1"/>
          </p:cNvSpPr>
          <p:nvPr>
            <p:ph idx="1"/>
          </p:nvPr>
        </p:nvSpPr>
        <p:spPr>
          <a:xfrm>
            <a:off x="913795" y="1732449"/>
            <a:ext cx="10353762" cy="4701907"/>
          </a:xfrm>
        </p:spPr>
        <p:txBody>
          <a:bodyPr>
            <a:normAutofit fontScale="55000" lnSpcReduction="20000"/>
          </a:bodyPr>
          <a:lstStyle/>
          <a:p>
            <a:r>
              <a:rPr lang="en-US" dirty="0" smtClean="0"/>
              <a:t>Who?</a:t>
            </a:r>
          </a:p>
          <a:p>
            <a:pPr lvl="1"/>
            <a:r>
              <a:rPr lang="en-US" dirty="0" smtClean="0"/>
              <a:t>Originates with the people of the Arabian Peninsula along the Red Sea</a:t>
            </a:r>
          </a:p>
          <a:p>
            <a:pPr lvl="2"/>
            <a:r>
              <a:rPr lang="en-US" dirty="0" smtClean="0"/>
              <a:t>Particularly Mecca, Median, and Jeddah</a:t>
            </a:r>
          </a:p>
          <a:p>
            <a:r>
              <a:rPr lang="en-US" dirty="0" smtClean="0"/>
              <a:t>When?</a:t>
            </a:r>
          </a:p>
          <a:p>
            <a:pPr lvl="1"/>
            <a:r>
              <a:rPr lang="en-US" dirty="0" smtClean="0"/>
              <a:t>Early 600 C.E.</a:t>
            </a:r>
          </a:p>
          <a:p>
            <a:r>
              <a:rPr lang="en-US" dirty="0" smtClean="0"/>
              <a:t>Where?</a:t>
            </a:r>
          </a:p>
          <a:p>
            <a:pPr lvl="1"/>
            <a:r>
              <a:rPr lang="en-US" dirty="0" smtClean="0"/>
              <a:t>Asia, the Middle East, West Africa, Oceania</a:t>
            </a:r>
          </a:p>
          <a:p>
            <a:r>
              <a:rPr lang="en-US" dirty="0" smtClean="0"/>
              <a:t>Scripture</a:t>
            </a:r>
          </a:p>
          <a:p>
            <a:pPr lvl="1"/>
            <a:r>
              <a:rPr lang="en-US" dirty="0" smtClean="0"/>
              <a:t>Koran, the scriptures received by Muhammad</a:t>
            </a:r>
          </a:p>
          <a:p>
            <a:r>
              <a:rPr lang="en-US" dirty="0" smtClean="0"/>
              <a:t>Doctrine</a:t>
            </a:r>
          </a:p>
          <a:p>
            <a:pPr lvl="1"/>
            <a:r>
              <a:rPr lang="en-US" dirty="0" err="1" smtClean="0"/>
              <a:t>Haddith</a:t>
            </a:r>
            <a:r>
              <a:rPr lang="en-US" dirty="0" smtClean="0"/>
              <a:t>, the spoken word of Muhammad</a:t>
            </a:r>
          </a:p>
          <a:p>
            <a:pPr lvl="1"/>
            <a:r>
              <a:rPr lang="en-US" dirty="0" smtClean="0"/>
              <a:t>The Five Pillars of Islam</a:t>
            </a:r>
          </a:p>
          <a:p>
            <a:r>
              <a:rPr lang="en-US" dirty="0" smtClean="0"/>
              <a:t>Denominations</a:t>
            </a:r>
          </a:p>
          <a:p>
            <a:pPr lvl="1"/>
            <a:r>
              <a:rPr lang="en-US" dirty="0" smtClean="0"/>
              <a:t>Sunni and Shia sects, also further divided</a:t>
            </a:r>
          </a:p>
          <a:p>
            <a:pPr lvl="2"/>
            <a:r>
              <a:rPr lang="en-US" dirty="0" smtClean="0"/>
              <a:t>EX: Ismaili Shiite and </a:t>
            </a:r>
            <a:r>
              <a:rPr lang="en-US" dirty="0" err="1" smtClean="0"/>
              <a:t>Wahabi</a:t>
            </a:r>
            <a:r>
              <a:rPr lang="en-US" dirty="0" smtClean="0"/>
              <a:t> Sunni</a:t>
            </a:r>
          </a:p>
          <a:p>
            <a:pPr lvl="1"/>
            <a:r>
              <a:rPr lang="en-US" dirty="0" smtClean="0"/>
              <a:t>Difference is because of the Shia necessity for Imams(religious leaders) that are direct descendants of Muhammad</a:t>
            </a:r>
          </a:p>
          <a:p>
            <a:r>
              <a:rPr lang="en-US" dirty="0" smtClean="0"/>
              <a:t>Historical Diffusion</a:t>
            </a:r>
          </a:p>
          <a:p>
            <a:pPr lvl="1"/>
            <a:r>
              <a:rPr lang="en-US" dirty="0" smtClean="0"/>
              <a:t>Islam diffused in all directions quickly</a:t>
            </a:r>
          </a:p>
          <a:p>
            <a:pPr lvl="1"/>
            <a:r>
              <a:rPr lang="en-US" dirty="0" smtClean="0"/>
              <a:t>By 700 C.E., all of the Middle East and much of North Africa was adherent to Islam</a:t>
            </a:r>
          </a:p>
          <a:p>
            <a:pPr lvl="1"/>
            <a:r>
              <a:rPr lang="en-US" dirty="0" smtClean="0"/>
              <a:t>Further expansion into Europe and Asia during through the 1600s</a:t>
            </a:r>
            <a:endParaRPr lang="en-US" dirty="0"/>
          </a:p>
        </p:txBody>
      </p:sp>
    </p:spTree>
    <p:extLst>
      <p:ext uri="{BB962C8B-B14F-4D97-AF65-F5344CB8AC3E}">
        <p14:creationId xmlns:p14="http://schemas.microsoft.com/office/powerpoint/2010/main" val="943328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Islamic States: Theocracy, Sharia, and Secular Governance</a:t>
            </a:r>
            <a:endParaRPr lang="en-US" dirty="0"/>
          </a:p>
        </p:txBody>
      </p:sp>
      <p:sp>
        <p:nvSpPr>
          <p:cNvPr id="3" name="Content Placeholder 2"/>
          <p:cNvSpPr>
            <a:spLocks noGrp="1"/>
          </p:cNvSpPr>
          <p:nvPr>
            <p:ph idx="1"/>
          </p:nvPr>
        </p:nvSpPr>
        <p:spPr/>
        <p:txBody>
          <a:bodyPr/>
          <a:lstStyle/>
          <a:p>
            <a:r>
              <a:rPr lang="en-US" dirty="0" smtClean="0">
                <a:solidFill>
                  <a:schemeClr val="accent4"/>
                </a:solidFill>
              </a:rPr>
              <a:t>Theocracies</a:t>
            </a:r>
            <a:r>
              <a:rPr lang="en-US" dirty="0" smtClean="0"/>
              <a:t> are where religious leaders hold the higher powers of governance</a:t>
            </a:r>
          </a:p>
          <a:p>
            <a:r>
              <a:rPr lang="en-US" dirty="0" smtClean="0"/>
              <a:t>Some Middle Eastern states are </a:t>
            </a:r>
            <a:r>
              <a:rPr lang="en-US" dirty="0" smtClean="0">
                <a:solidFill>
                  <a:schemeClr val="accent4"/>
                </a:solidFill>
              </a:rPr>
              <a:t>republics</a:t>
            </a:r>
            <a:r>
              <a:rPr lang="en-US" dirty="0" smtClean="0"/>
              <a:t> or </a:t>
            </a:r>
            <a:r>
              <a:rPr lang="en-US" dirty="0" smtClean="0">
                <a:solidFill>
                  <a:schemeClr val="accent4"/>
                </a:solidFill>
              </a:rPr>
              <a:t>monarchies</a:t>
            </a:r>
            <a:r>
              <a:rPr lang="en-US" dirty="0" smtClean="0"/>
              <a:t> that abide by Sharia, Islamic law, based on the Koran and </a:t>
            </a:r>
            <a:r>
              <a:rPr lang="en-US" dirty="0" err="1" smtClean="0"/>
              <a:t>Haddith</a:t>
            </a:r>
            <a:endParaRPr lang="en-US" dirty="0" smtClean="0"/>
          </a:p>
          <a:p>
            <a:r>
              <a:rPr lang="en-US" dirty="0" smtClean="0"/>
              <a:t>Other states are </a:t>
            </a:r>
            <a:r>
              <a:rPr lang="en-US" dirty="0" smtClean="0">
                <a:solidFill>
                  <a:schemeClr val="accent4"/>
                </a:solidFill>
              </a:rPr>
              <a:t>secular</a:t>
            </a:r>
          </a:p>
          <a:p>
            <a:pPr lvl="1"/>
            <a:r>
              <a:rPr lang="en-US" dirty="0" smtClean="0"/>
              <a:t>The state is not directly governed in a religious manner and instead utilize French or British legal tradition and government structure</a:t>
            </a:r>
          </a:p>
          <a:p>
            <a:r>
              <a:rPr lang="en-US" dirty="0" smtClean="0"/>
              <a:t>A few examples:</a:t>
            </a:r>
          </a:p>
          <a:p>
            <a:pPr lvl="1"/>
            <a:r>
              <a:rPr lang="en-US" dirty="0" smtClean="0">
                <a:solidFill>
                  <a:schemeClr val="accent4"/>
                </a:solidFill>
              </a:rPr>
              <a:t>Theocracy-</a:t>
            </a:r>
            <a:r>
              <a:rPr lang="en-US" dirty="0" smtClean="0"/>
              <a:t> Iran</a:t>
            </a:r>
          </a:p>
          <a:p>
            <a:pPr lvl="1"/>
            <a:r>
              <a:rPr lang="en-US" dirty="0" smtClean="0">
                <a:solidFill>
                  <a:schemeClr val="accent4"/>
                </a:solidFill>
              </a:rPr>
              <a:t>Sharia States- </a:t>
            </a:r>
            <a:r>
              <a:rPr lang="en-US" dirty="0" smtClean="0"/>
              <a:t>Saudi Arabia, Kuwait, Yemen</a:t>
            </a:r>
          </a:p>
          <a:p>
            <a:pPr lvl="1"/>
            <a:r>
              <a:rPr lang="en-US" dirty="0" smtClean="0">
                <a:solidFill>
                  <a:schemeClr val="accent4"/>
                </a:solidFill>
              </a:rPr>
              <a:t>Secular States- </a:t>
            </a:r>
            <a:r>
              <a:rPr lang="en-US" dirty="0" smtClean="0"/>
              <a:t>Jordan, Iraq, Egypt, Turkey</a:t>
            </a:r>
            <a:endParaRPr lang="en-US" dirty="0"/>
          </a:p>
        </p:txBody>
      </p:sp>
    </p:spTree>
    <p:extLst>
      <p:ext uri="{BB962C8B-B14F-4D97-AF65-F5344CB8AC3E}">
        <p14:creationId xmlns:p14="http://schemas.microsoft.com/office/powerpoint/2010/main" val="229859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Art</a:t>
            </a:r>
            <a:endParaRPr lang="en-US" dirty="0"/>
          </a:p>
        </p:txBody>
      </p:sp>
      <p:sp>
        <p:nvSpPr>
          <p:cNvPr id="3" name="Content Placeholder 2"/>
          <p:cNvSpPr>
            <a:spLocks noGrp="1"/>
          </p:cNvSpPr>
          <p:nvPr>
            <p:ph idx="1"/>
          </p:nvPr>
        </p:nvSpPr>
        <p:spPr/>
        <p:txBody>
          <a:bodyPr/>
          <a:lstStyle/>
          <a:p>
            <a:r>
              <a:rPr lang="en-US" dirty="0" smtClean="0"/>
              <a:t>Different art forms are signs of a cultural </a:t>
            </a:r>
            <a:r>
              <a:rPr lang="en-US" dirty="0" smtClean="0">
                <a:solidFill>
                  <a:schemeClr val="accent4"/>
                </a:solidFill>
              </a:rPr>
              <a:t>imprint</a:t>
            </a:r>
            <a:r>
              <a:rPr lang="en-US" dirty="0" smtClean="0">
                <a:solidFill>
                  <a:schemeClr val="accent4">
                    <a:lumMod val="75000"/>
                  </a:schemeClr>
                </a:solidFill>
              </a:rPr>
              <a:t> </a:t>
            </a:r>
            <a:r>
              <a:rPr lang="en-US" dirty="0" smtClean="0"/>
              <a:t>on the landscape</a:t>
            </a:r>
          </a:p>
          <a:p>
            <a:r>
              <a:rPr lang="en-US" dirty="0" smtClean="0"/>
              <a:t>Art can be an identifier of groups of people or as a source of local pride</a:t>
            </a:r>
            <a:endParaRPr lang="en-US" dirty="0"/>
          </a:p>
        </p:txBody>
      </p:sp>
    </p:spTree>
    <p:extLst>
      <p:ext uri="{BB962C8B-B14F-4D97-AF65-F5344CB8AC3E}">
        <p14:creationId xmlns:p14="http://schemas.microsoft.com/office/powerpoint/2010/main" val="150723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Syncretic Religions</a:t>
            </a:r>
            <a:endParaRPr lang="en-US" dirty="0"/>
          </a:p>
        </p:txBody>
      </p:sp>
      <p:sp>
        <p:nvSpPr>
          <p:cNvPr id="3" name="Content Placeholder 2"/>
          <p:cNvSpPr>
            <a:spLocks noGrp="1"/>
          </p:cNvSpPr>
          <p:nvPr>
            <p:ph idx="1"/>
          </p:nvPr>
        </p:nvSpPr>
        <p:spPr/>
        <p:txBody>
          <a:bodyPr/>
          <a:lstStyle/>
          <a:p>
            <a:r>
              <a:rPr lang="en-US" dirty="0" smtClean="0"/>
              <a:t>Religions that </a:t>
            </a:r>
            <a:r>
              <a:rPr lang="en-US" dirty="0" smtClean="0">
                <a:solidFill>
                  <a:schemeClr val="accent4"/>
                </a:solidFill>
              </a:rPr>
              <a:t>synthesize</a:t>
            </a:r>
            <a:r>
              <a:rPr lang="en-US" dirty="0" smtClean="0"/>
              <a:t> the core beliefs from two or more other religions</a:t>
            </a:r>
          </a:p>
          <a:p>
            <a:r>
              <a:rPr lang="en-US" dirty="0" smtClean="0"/>
              <a:t>Examples:</a:t>
            </a:r>
          </a:p>
          <a:p>
            <a:pPr lvl="1"/>
            <a:r>
              <a:rPr lang="en-US" dirty="0" smtClean="0"/>
              <a:t>Druze</a:t>
            </a:r>
          </a:p>
          <a:p>
            <a:pPr lvl="2"/>
            <a:r>
              <a:rPr lang="en-US" dirty="0" smtClean="0"/>
              <a:t>Christian and Islamic principles</a:t>
            </a:r>
          </a:p>
          <a:p>
            <a:pPr lvl="1"/>
            <a:r>
              <a:rPr lang="en-US" dirty="0" smtClean="0"/>
              <a:t>Sikhs</a:t>
            </a:r>
          </a:p>
          <a:p>
            <a:pPr lvl="2"/>
            <a:r>
              <a:rPr lang="en-US" dirty="0" smtClean="0"/>
              <a:t>Islam and Hindu principles</a:t>
            </a:r>
          </a:p>
          <a:p>
            <a:pPr lvl="2"/>
            <a:r>
              <a:rPr lang="en-US" dirty="0" smtClean="0"/>
              <a:t>Reject caste-system</a:t>
            </a:r>
            <a:endParaRPr lang="en-US" dirty="0"/>
          </a:p>
        </p:txBody>
      </p:sp>
    </p:spTree>
    <p:extLst>
      <p:ext uri="{BB962C8B-B14F-4D97-AF65-F5344CB8AC3E}">
        <p14:creationId xmlns:p14="http://schemas.microsoft.com/office/powerpoint/2010/main" val="2269041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Pillars of Islam</a:t>
            </a:r>
            <a:endParaRPr lang="en-US" dirty="0"/>
          </a:p>
        </p:txBody>
      </p:sp>
      <p:sp>
        <p:nvSpPr>
          <p:cNvPr id="3" name="Content Placeholder 2"/>
          <p:cNvSpPr>
            <a:spLocks noGrp="1"/>
          </p:cNvSpPr>
          <p:nvPr>
            <p:ph idx="1"/>
          </p:nvPr>
        </p:nvSpPr>
        <p:spPr>
          <a:xfrm>
            <a:off x="913795" y="1732449"/>
            <a:ext cx="10353762" cy="4643184"/>
          </a:xfrm>
        </p:spPr>
        <p:txBody>
          <a:bodyPr>
            <a:normAutofit fontScale="55000" lnSpcReduction="20000"/>
          </a:bodyPr>
          <a:lstStyle/>
          <a:p>
            <a:r>
              <a:rPr lang="en-US" dirty="0" smtClean="0"/>
              <a:t>Moral code for all Muslims</a:t>
            </a:r>
          </a:p>
          <a:p>
            <a:r>
              <a:rPr lang="en-US" dirty="0" smtClean="0"/>
              <a:t>Five Daily Prayers</a:t>
            </a:r>
          </a:p>
          <a:p>
            <a:pPr lvl="1"/>
            <a:r>
              <a:rPr lang="en-US" dirty="0" smtClean="0"/>
              <a:t>Call to prayer</a:t>
            </a:r>
          </a:p>
          <a:p>
            <a:pPr lvl="2"/>
            <a:r>
              <a:rPr lang="en-US" dirty="0" smtClean="0"/>
              <a:t>Work is stopped and prayer mats are unrolled</a:t>
            </a:r>
          </a:p>
          <a:p>
            <a:pPr lvl="2"/>
            <a:r>
              <a:rPr lang="en-US" dirty="0" smtClean="0"/>
              <a:t>Prayer is facing Mecca</a:t>
            </a:r>
          </a:p>
          <a:p>
            <a:r>
              <a:rPr lang="en-US" dirty="0" smtClean="0"/>
              <a:t>Islamic Creed</a:t>
            </a:r>
          </a:p>
          <a:p>
            <a:pPr lvl="1"/>
            <a:r>
              <a:rPr lang="en-US" dirty="0" smtClean="0"/>
              <a:t>“There is only one god, Allah, and Muhammad is his prophet.”</a:t>
            </a:r>
          </a:p>
          <a:p>
            <a:pPr lvl="1"/>
            <a:r>
              <a:rPr lang="en-US" dirty="0" smtClean="0"/>
              <a:t>Monotheism</a:t>
            </a:r>
          </a:p>
          <a:p>
            <a:pPr lvl="1"/>
            <a:r>
              <a:rPr lang="en-US" dirty="0" smtClean="0"/>
              <a:t>Islam believes in the some of the same prophets that Christianity believes in such as Moses, Ishmael, and Jesus</a:t>
            </a:r>
          </a:p>
          <a:p>
            <a:r>
              <a:rPr lang="en-US" dirty="0" smtClean="0"/>
              <a:t>Alms to the Poor</a:t>
            </a:r>
          </a:p>
          <a:p>
            <a:pPr lvl="1"/>
            <a:r>
              <a:rPr lang="en-US" dirty="0" smtClean="0"/>
              <a:t>Donate to the poor and sick</a:t>
            </a:r>
          </a:p>
          <a:p>
            <a:pPr lvl="1"/>
            <a:r>
              <a:rPr lang="en-US" dirty="0" smtClean="0"/>
              <a:t>Help alleviate poverty, extend health care, and educate children</a:t>
            </a:r>
          </a:p>
          <a:p>
            <a:r>
              <a:rPr lang="en-US" dirty="0" smtClean="0"/>
              <a:t>Observation of Ramadan</a:t>
            </a:r>
          </a:p>
          <a:p>
            <a:pPr lvl="1"/>
            <a:r>
              <a:rPr lang="en-US" dirty="0" smtClean="0"/>
              <a:t>A period of spiritual cleansing and repentance for past sins</a:t>
            </a:r>
          </a:p>
          <a:p>
            <a:pPr lvl="1"/>
            <a:r>
              <a:rPr lang="en-US" dirty="0" smtClean="0"/>
              <a:t>Fasting during daylight hours</a:t>
            </a:r>
          </a:p>
          <a:p>
            <a:pPr lvl="1"/>
            <a:r>
              <a:rPr lang="en-US" dirty="0" smtClean="0"/>
              <a:t>Set on a lunar calendar</a:t>
            </a:r>
          </a:p>
          <a:p>
            <a:r>
              <a:rPr lang="en-US" dirty="0" smtClean="0"/>
              <a:t>The Hajj</a:t>
            </a:r>
          </a:p>
          <a:p>
            <a:pPr lvl="1"/>
            <a:r>
              <a:rPr lang="en-US" dirty="0" smtClean="0"/>
              <a:t>The pilgrimage to Mecca that must be completed at leas t once during a Muslim’s lifetime</a:t>
            </a:r>
          </a:p>
          <a:p>
            <a:pPr lvl="1"/>
            <a:r>
              <a:rPr lang="en-US" dirty="0" smtClean="0"/>
              <a:t>Popular time is during Ramadan</a:t>
            </a:r>
            <a:endParaRPr lang="en-US" dirty="0"/>
          </a:p>
        </p:txBody>
      </p:sp>
    </p:spTree>
    <p:extLst>
      <p:ext uri="{BB962C8B-B14F-4D97-AF65-F5344CB8AC3E}">
        <p14:creationId xmlns:p14="http://schemas.microsoft.com/office/powerpoint/2010/main" val="561440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Folklore</a:t>
            </a:r>
            <a:endParaRPr lang="en-US" dirty="0"/>
          </a:p>
        </p:txBody>
      </p:sp>
      <p:sp>
        <p:nvSpPr>
          <p:cNvPr id="3" name="Content Placeholder 2"/>
          <p:cNvSpPr>
            <a:spLocks noGrp="1"/>
          </p:cNvSpPr>
          <p:nvPr>
            <p:ph idx="1"/>
          </p:nvPr>
        </p:nvSpPr>
        <p:spPr/>
        <p:txBody>
          <a:bodyPr/>
          <a:lstStyle/>
          <a:p>
            <a:r>
              <a:rPr lang="en-US" smtClean="0"/>
              <a:t>The collected stories, spoken-word histories, and writings that are specific to a culture and tell history and morality tales that define a culture’s ethical foundations</a:t>
            </a:r>
            <a:endParaRPr lang="en-US" dirty="0"/>
          </a:p>
        </p:txBody>
      </p:sp>
    </p:spTree>
    <p:extLst>
      <p:ext uri="{BB962C8B-B14F-4D97-AF65-F5344CB8AC3E}">
        <p14:creationId xmlns:p14="http://schemas.microsoft.com/office/powerpoint/2010/main" val="2328996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Nation and Ethnicity</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chemeClr val="accent4"/>
                </a:solidFill>
              </a:rPr>
              <a:t>nation</a:t>
            </a:r>
            <a:r>
              <a:rPr lang="en-US" dirty="0" smtClean="0"/>
              <a:t> is basically a population represented by a single culture; can also be called a </a:t>
            </a:r>
            <a:r>
              <a:rPr lang="en-US" dirty="0" smtClean="0">
                <a:solidFill>
                  <a:schemeClr val="accent4"/>
                </a:solidFill>
              </a:rPr>
              <a:t>culture group</a:t>
            </a:r>
          </a:p>
          <a:p>
            <a:r>
              <a:rPr lang="en-US" dirty="0" smtClean="0"/>
              <a:t>A common identity defines a nation</a:t>
            </a:r>
          </a:p>
          <a:p>
            <a:pPr lvl="1"/>
            <a:r>
              <a:rPr lang="en-US" dirty="0" smtClean="0"/>
              <a:t>A complex of genetic heritage and political allegiance embodied in the term </a:t>
            </a:r>
            <a:r>
              <a:rPr lang="en-US" dirty="0" smtClean="0">
                <a:solidFill>
                  <a:schemeClr val="accent4"/>
                </a:solidFill>
              </a:rPr>
              <a:t>ethnicity</a:t>
            </a:r>
          </a:p>
          <a:p>
            <a:pPr lvl="1"/>
            <a:r>
              <a:rPr lang="en-US" dirty="0" smtClean="0"/>
              <a:t>Ethnic groups often claim a single identifiable lineage or heritage</a:t>
            </a:r>
          </a:p>
          <a:p>
            <a:pPr lvl="2"/>
            <a:r>
              <a:rPr lang="en-US" dirty="0" smtClean="0"/>
              <a:t>Several ethnicities can exist within the same linguistic group</a:t>
            </a:r>
          </a:p>
          <a:p>
            <a:pPr lvl="2"/>
            <a:r>
              <a:rPr lang="en-US" dirty="0" smtClean="0"/>
              <a:t>Several languages can exist within the same ethnicity</a:t>
            </a:r>
          </a:p>
          <a:p>
            <a:pPr lvl="3"/>
            <a:r>
              <a:rPr lang="en-US" dirty="0" smtClean="0"/>
              <a:t>French Canadians</a:t>
            </a:r>
          </a:p>
          <a:p>
            <a:pPr lvl="3"/>
            <a:r>
              <a:rPr lang="en-US" dirty="0" smtClean="0"/>
              <a:t>South Asian Indians</a:t>
            </a:r>
          </a:p>
          <a:p>
            <a:pPr lvl="1"/>
            <a:r>
              <a:rPr lang="en-US" dirty="0" smtClean="0"/>
              <a:t>Ethnicity can be modified in migration</a:t>
            </a:r>
          </a:p>
          <a:p>
            <a:pPr lvl="1"/>
            <a:endParaRPr lang="en-US" dirty="0"/>
          </a:p>
        </p:txBody>
      </p:sp>
    </p:spTree>
    <p:extLst>
      <p:ext uri="{BB962C8B-B14F-4D97-AF65-F5344CB8AC3E}">
        <p14:creationId xmlns:p14="http://schemas.microsoft.com/office/powerpoint/2010/main" val="3380410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Race</a:t>
            </a:r>
            <a:endParaRPr lang="en-US" dirty="0"/>
          </a:p>
        </p:txBody>
      </p:sp>
      <p:sp>
        <p:nvSpPr>
          <p:cNvPr id="3" name="Content Placeholder 2"/>
          <p:cNvSpPr>
            <a:spLocks noGrp="1"/>
          </p:cNvSpPr>
          <p:nvPr>
            <p:ph idx="1"/>
          </p:nvPr>
        </p:nvSpPr>
        <p:spPr/>
        <p:txBody>
          <a:bodyPr/>
          <a:lstStyle/>
          <a:p>
            <a:r>
              <a:rPr lang="en-US" dirty="0" smtClean="0"/>
              <a:t>Ethnicity represents the national heritage of an individual</a:t>
            </a:r>
          </a:p>
          <a:p>
            <a:r>
              <a:rPr lang="en-US" dirty="0" smtClean="0">
                <a:solidFill>
                  <a:schemeClr val="accent4"/>
                </a:solidFill>
              </a:rPr>
              <a:t>Race</a:t>
            </a:r>
            <a:r>
              <a:rPr lang="en-US" dirty="0" smtClean="0"/>
              <a:t> refers to the physical characteristics of a common genetic heritage</a:t>
            </a:r>
          </a:p>
          <a:p>
            <a:pPr lvl="1"/>
            <a:r>
              <a:rPr lang="en-US" dirty="0" smtClean="0"/>
              <a:t>The concept of </a:t>
            </a:r>
            <a:r>
              <a:rPr lang="en-US" dirty="0" smtClean="0">
                <a:solidFill>
                  <a:schemeClr val="accent4"/>
                </a:solidFill>
              </a:rPr>
              <a:t>race</a:t>
            </a:r>
            <a:r>
              <a:rPr lang="en-US" dirty="0" smtClean="0"/>
              <a:t> was developed by physical anthropologists in the 1800s</a:t>
            </a:r>
          </a:p>
          <a:p>
            <a:pPr lvl="2"/>
            <a:r>
              <a:rPr lang="en-US" dirty="0" smtClean="0"/>
              <a:t>Race is a social construct</a:t>
            </a:r>
          </a:p>
          <a:p>
            <a:pPr lvl="1"/>
            <a:r>
              <a:rPr lang="en-US" dirty="0" smtClean="0"/>
              <a:t>Researchers categorized racial groups based on a number of variables including skin color, bone structure, and the shape of hair shafts(straight, wavy, curly)</a:t>
            </a:r>
          </a:p>
          <a:p>
            <a:pPr lvl="2"/>
            <a:r>
              <a:rPr lang="en-US" dirty="0" smtClean="0"/>
              <a:t>These scientific ideas are the basis of racism</a:t>
            </a:r>
            <a:endParaRPr lang="en-US" dirty="0"/>
          </a:p>
        </p:txBody>
      </p:sp>
    </p:spTree>
    <p:extLst>
      <p:ext uri="{BB962C8B-B14F-4D97-AF65-F5344CB8AC3E}">
        <p14:creationId xmlns:p14="http://schemas.microsoft.com/office/powerpoint/2010/main" val="3949511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Racial group physiology</a:t>
            </a:r>
            <a:endParaRPr lang="en-US" dirty="0"/>
          </a:p>
        </p:txBody>
      </p:sp>
      <p:sp>
        <p:nvSpPr>
          <p:cNvPr id="3" name="Content Placeholder 2"/>
          <p:cNvSpPr>
            <a:spLocks noGrp="1"/>
          </p:cNvSpPr>
          <p:nvPr>
            <p:ph idx="1"/>
          </p:nvPr>
        </p:nvSpPr>
        <p:spPr/>
        <p:txBody>
          <a:bodyPr/>
          <a:lstStyle/>
          <a:p>
            <a:r>
              <a:rPr lang="en-US" dirty="0" smtClean="0"/>
              <a:t>Three racial groups emerged from this research</a:t>
            </a:r>
          </a:p>
          <a:p>
            <a:pPr lvl="1"/>
            <a:r>
              <a:rPr lang="en-US" dirty="0" smtClean="0"/>
              <a:t>Mongoloid or </a:t>
            </a:r>
            <a:r>
              <a:rPr lang="en-US" dirty="0" smtClean="0">
                <a:solidFill>
                  <a:schemeClr val="accent4"/>
                </a:solidFill>
              </a:rPr>
              <a:t>Asiatic</a:t>
            </a:r>
          </a:p>
          <a:p>
            <a:pPr lvl="2"/>
            <a:r>
              <a:rPr lang="en-US" dirty="0" smtClean="0"/>
              <a:t>Tan or yellowish skin tone, small body structure, and straight hair shaft</a:t>
            </a:r>
          </a:p>
          <a:p>
            <a:pPr lvl="1"/>
            <a:r>
              <a:rPr lang="en-US" dirty="0" smtClean="0">
                <a:solidFill>
                  <a:schemeClr val="accent4"/>
                </a:solidFill>
              </a:rPr>
              <a:t>Caucasian</a:t>
            </a:r>
            <a:r>
              <a:rPr lang="en-US" dirty="0" smtClean="0"/>
              <a:t> or Indo-European</a:t>
            </a:r>
          </a:p>
          <a:p>
            <a:pPr lvl="2"/>
            <a:r>
              <a:rPr lang="en-US" dirty="0" smtClean="0"/>
              <a:t>Light to dark skin tone, medium body type, and wavy hair shaft</a:t>
            </a:r>
          </a:p>
          <a:p>
            <a:pPr lvl="1"/>
            <a:r>
              <a:rPr lang="en-US" dirty="0" smtClean="0"/>
              <a:t>Negroid or </a:t>
            </a:r>
            <a:r>
              <a:rPr lang="en-US" dirty="0" smtClean="0">
                <a:solidFill>
                  <a:schemeClr val="accent4"/>
                </a:solidFill>
              </a:rPr>
              <a:t>African </a:t>
            </a:r>
          </a:p>
          <a:p>
            <a:pPr lvl="2"/>
            <a:r>
              <a:rPr lang="en-US" dirty="0" smtClean="0"/>
              <a:t>Dark skin tone, medium body shapes, and a curly hair shaft</a:t>
            </a:r>
            <a:endParaRPr lang="en-US" dirty="0"/>
          </a:p>
        </p:txBody>
      </p:sp>
    </p:spTree>
    <p:extLst>
      <p:ext uri="{BB962C8B-B14F-4D97-AF65-F5344CB8AC3E}">
        <p14:creationId xmlns:p14="http://schemas.microsoft.com/office/powerpoint/2010/main" val="950227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Pacific Islands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Four small populations of physical anthropological groups were identified</a:t>
            </a:r>
          </a:p>
          <a:p>
            <a:pPr lvl="1"/>
            <a:r>
              <a:rPr lang="en-US" smtClean="0"/>
              <a:t>Melanesians</a:t>
            </a:r>
          </a:p>
          <a:p>
            <a:pPr lvl="2"/>
            <a:r>
              <a:rPr lang="en-US" smtClean="0"/>
              <a:t>New Guinea, New Caledonia, and Fiji</a:t>
            </a:r>
          </a:p>
          <a:p>
            <a:pPr lvl="2"/>
            <a:r>
              <a:rPr lang="en-US" smtClean="0"/>
              <a:t>Dark skin coloration, thin bodies, curly hair shaft</a:t>
            </a:r>
          </a:p>
          <a:p>
            <a:pPr lvl="1"/>
            <a:r>
              <a:rPr lang="en-US" smtClean="0"/>
              <a:t>Polynesians</a:t>
            </a:r>
          </a:p>
          <a:p>
            <a:pPr lvl="2"/>
            <a:r>
              <a:rPr lang="en-US" smtClean="0"/>
              <a:t>Tonga, Samoa, New Zealand, Tahiti, and Hawaii</a:t>
            </a:r>
          </a:p>
          <a:p>
            <a:pPr lvl="2"/>
            <a:r>
              <a:rPr lang="en-US" smtClean="0"/>
              <a:t>Lighter brown skin color, heavyset body shape, curly hair shaft</a:t>
            </a:r>
          </a:p>
          <a:p>
            <a:pPr lvl="1"/>
            <a:r>
              <a:rPr lang="en-US" smtClean="0"/>
              <a:t>Micronesians</a:t>
            </a:r>
          </a:p>
          <a:p>
            <a:pPr lvl="2"/>
            <a:r>
              <a:rPr lang="en-US" smtClean="0"/>
              <a:t>Marshalls and Caroline Islands</a:t>
            </a:r>
          </a:p>
          <a:p>
            <a:pPr lvl="2"/>
            <a:r>
              <a:rPr lang="en-US" smtClean="0"/>
              <a:t>Light brown skin color, medium body shape, and curly hair shaft</a:t>
            </a:r>
          </a:p>
          <a:p>
            <a:pPr lvl="1"/>
            <a:r>
              <a:rPr lang="en-US" smtClean="0"/>
              <a:t>Aboriginals</a:t>
            </a:r>
          </a:p>
          <a:p>
            <a:pPr lvl="2"/>
            <a:r>
              <a:rPr lang="en-US" smtClean="0"/>
              <a:t>Australia</a:t>
            </a:r>
          </a:p>
          <a:p>
            <a:pPr lvl="2"/>
            <a:r>
              <a:rPr lang="en-US" smtClean="0"/>
              <a:t>Light brown skin, a medium body type, and a wavy hair shaft</a:t>
            </a:r>
            <a:endParaRPr lang="en-US" dirty="0"/>
          </a:p>
        </p:txBody>
      </p:sp>
    </p:spTree>
    <p:extLst>
      <p:ext uri="{BB962C8B-B14F-4D97-AF65-F5344CB8AC3E}">
        <p14:creationId xmlns:p14="http://schemas.microsoft.com/office/powerpoint/2010/main" val="4034914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Environmental Determinism</a:t>
            </a:r>
            <a:endParaRPr lang="en-US" dirty="0"/>
          </a:p>
        </p:txBody>
      </p:sp>
      <p:sp>
        <p:nvSpPr>
          <p:cNvPr id="3" name="Content Placeholder 2"/>
          <p:cNvSpPr>
            <a:spLocks noGrp="1"/>
          </p:cNvSpPr>
          <p:nvPr>
            <p:ph idx="1"/>
          </p:nvPr>
        </p:nvSpPr>
        <p:spPr/>
        <p:txBody>
          <a:bodyPr/>
          <a:lstStyle/>
          <a:p>
            <a:r>
              <a:rPr lang="en-US" dirty="0" smtClean="0"/>
              <a:t>Human geographers developed the concept of </a:t>
            </a:r>
            <a:r>
              <a:rPr lang="en-US" dirty="0" smtClean="0">
                <a:solidFill>
                  <a:schemeClr val="accent4"/>
                </a:solidFill>
              </a:rPr>
              <a:t>environmental determinism </a:t>
            </a:r>
            <a:r>
              <a:rPr lang="en-US" dirty="0" smtClean="0"/>
              <a:t>to explain cultural differences around the world</a:t>
            </a:r>
          </a:p>
          <a:p>
            <a:pPr lvl="1"/>
            <a:r>
              <a:rPr lang="en-US" dirty="0" smtClean="0"/>
              <a:t>“The former scientific ideology that states a culture’s traits are defined by the physical geography of its native hearth or cultural region”</a:t>
            </a:r>
          </a:p>
          <a:p>
            <a:r>
              <a:rPr lang="en-US" dirty="0" smtClean="0">
                <a:solidFill>
                  <a:schemeClr val="accent4"/>
                </a:solidFill>
              </a:rPr>
              <a:t>Friedrich </a:t>
            </a:r>
            <a:r>
              <a:rPr lang="en-US" dirty="0" err="1" smtClean="0">
                <a:solidFill>
                  <a:schemeClr val="accent4"/>
                </a:solidFill>
              </a:rPr>
              <a:t>Ratzel</a:t>
            </a:r>
            <a:r>
              <a:rPr lang="en-US" dirty="0" smtClean="0"/>
              <a:t>, the father of Human Geography, and his students built a large body of research claiming that all aspects of culture were defined by physical geographic features</a:t>
            </a:r>
          </a:p>
          <a:p>
            <a:pPr lvl="1"/>
            <a:r>
              <a:rPr lang="en-US" dirty="0" smtClean="0"/>
              <a:t>Nations were like organisms and territory was a source of nourishment</a:t>
            </a:r>
          </a:p>
          <a:p>
            <a:r>
              <a:rPr lang="en-US" dirty="0" smtClean="0"/>
              <a:t>Different races and culture groups are essentially the same physiologically, and each can survive in a manifold of climates and environments</a:t>
            </a:r>
            <a:endParaRPr lang="en-US" dirty="0"/>
          </a:p>
        </p:txBody>
      </p:sp>
    </p:spTree>
    <p:extLst>
      <p:ext uri="{BB962C8B-B14F-4D97-AF65-F5344CB8AC3E}">
        <p14:creationId xmlns:p14="http://schemas.microsoft.com/office/powerpoint/2010/main" val="3336807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Determinism Debate and Possibility</a:t>
            </a:r>
            <a:endParaRPr lang="en-US" dirty="0"/>
          </a:p>
        </p:txBody>
      </p:sp>
      <p:sp>
        <p:nvSpPr>
          <p:cNvPr id="3" name="Content Placeholder 2"/>
          <p:cNvSpPr>
            <a:spLocks noGrp="1"/>
          </p:cNvSpPr>
          <p:nvPr>
            <p:ph idx="1"/>
          </p:nvPr>
        </p:nvSpPr>
        <p:spPr/>
        <p:txBody>
          <a:bodyPr/>
          <a:lstStyle/>
          <a:p>
            <a:r>
              <a:rPr lang="en-US" dirty="0" smtClean="0"/>
              <a:t>Despite </a:t>
            </a:r>
            <a:r>
              <a:rPr lang="en-US" dirty="0" smtClean="0">
                <a:solidFill>
                  <a:schemeClr val="accent4"/>
                </a:solidFill>
              </a:rPr>
              <a:t>global elimination of slavery in the late 1800s</a:t>
            </a:r>
            <a:r>
              <a:rPr lang="en-US" dirty="0" smtClean="0"/>
              <a:t>, racism and environmental determination were widely accepted</a:t>
            </a:r>
          </a:p>
          <a:p>
            <a:pPr lvl="1"/>
            <a:r>
              <a:rPr lang="en-US" dirty="0" smtClean="0"/>
              <a:t>To change the human perspective, geographers including </a:t>
            </a:r>
            <a:r>
              <a:rPr lang="en-US" dirty="0" smtClean="0">
                <a:solidFill>
                  <a:schemeClr val="accent4"/>
                </a:solidFill>
              </a:rPr>
              <a:t>Carl Sauer </a:t>
            </a:r>
            <a:r>
              <a:rPr lang="en-US" dirty="0" smtClean="0"/>
              <a:t>opposed the environmental determinists</a:t>
            </a:r>
          </a:p>
          <a:p>
            <a:r>
              <a:rPr lang="en-US" dirty="0" err="1" smtClean="0">
                <a:solidFill>
                  <a:schemeClr val="accent4"/>
                </a:solidFill>
              </a:rPr>
              <a:t>Possibilism</a:t>
            </a:r>
            <a:r>
              <a:rPr lang="en-US" dirty="0" smtClean="0">
                <a:solidFill>
                  <a:schemeClr val="accent4"/>
                </a:solidFill>
              </a:rPr>
              <a:t> </a:t>
            </a:r>
            <a:r>
              <a:rPr lang="en-US" dirty="0" smtClean="0"/>
              <a:t>was the revised concept proposed by geographers</a:t>
            </a:r>
          </a:p>
          <a:p>
            <a:pPr lvl="1"/>
            <a:r>
              <a:rPr lang="en-US" dirty="0" smtClean="0"/>
              <a:t>This ideology stated that cultures were partially shaped by their environment and resources available to them.</a:t>
            </a:r>
          </a:p>
          <a:p>
            <a:pPr lvl="2"/>
            <a:r>
              <a:rPr lang="en-US" dirty="0" smtClean="0"/>
              <a:t>However, cultural groups have the ability to modify their environment!</a:t>
            </a:r>
          </a:p>
          <a:p>
            <a:pPr lvl="1"/>
            <a:r>
              <a:rPr lang="en-US" dirty="0" smtClean="0"/>
              <a:t>In many cases, cultures made modifications to the landscape to meet their agricultural needs, thus destroying the natural environment.</a:t>
            </a:r>
            <a:endParaRPr lang="en-US" dirty="0"/>
          </a:p>
        </p:txBody>
      </p:sp>
    </p:spTree>
    <p:extLst>
      <p:ext uri="{BB962C8B-B14F-4D97-AF65-F5344CB8AC3E}">
        <p14:creationId xmlns:p14="http://schemas.microsoft.com/office/powerpoint/2010/main" val="4148348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Nazism and Determinism</a:t>
            </a:r>
            <a:endParaRPr lang="en-US" dirty="0"/>
          </a:p>
        </p:txBody>
      </p:sp>
      <p:sp>
        <p:nvSpPr>
          <p:cNvPr id="3" name="Content Placeholder 2"/>
          <p:cNvSpPr>
            <a:spLocks noGrp="1"/>
          </p:cNvSpPr>
          <p:nvPr>
            <p:ph idx="1"/>
          </p:nvPr>
        </p:nvSpPr>
        <p:spPr/>
        <p:txBody>
          <a:bodyPr/>
          <a:lstStyle/>
          <a:p>
            <a:r>
              <a:rPr lang="en-US" dirty="0" smtClean="0"/>
              <a:t>The concepts of </a:t>
            </a:r>
            <a:r>
              <a:rPr lang="en-US" dirty="0" smtClean="0">
                <a:solidFill>
                  <a:schemeClr val="accent4"/>
                </a:solidFill>
              </a:rPr>
              <a:t>Nazism</a:t>
            </a:r>
            <a:r>
              <a:rPr lang="en-US" dirty="0" smtClean="0"/>
              <a:t> proposed by </a:t>
            </a:r>
            <a:r>
              <a:rPr lang="en-US" dirty="0" smtClean="0">
                <a:solidFill>
                  <a:schemeClr val="accent4"/>
                </a:solidFill>
              </a:rPr>
              <a:t>Hitler</a:t>
            </a:r>
            <a:r>
              <a:rPr lang="en-US" dirty="0" smtClean="0"/>
              <a:t> in the 1920s and later ratified in the 1930s were partially based on </a:t>
            </a:r>
            <a:r>
              <a:rPr lang="en-US" dirty="0" err="1" smtClean="0"/>
              <a:t>Ratzel’s</a:t>
            </a:r>
            <a:r>
              <a:rPr lang="en-US" dirty="0" smtClean="0"/>
              <a:t> concept of </a:t>
            </a:r>
            <a:r>
              <a:rPr lang="en-US" b="1" i="1" dirty="0" smtClean="0">
                <a:solidFill>
                  <a:schemeClr val="accent4"/>
                </a:solidFill>
              </a:rPr>
              <a:t>lebensraum</a:t>
            </a:r>
            <a:r>
              <a:rPr lang="en-US" dirty="0" smtClean="0"/>
              <a:t>, in which the living space for each distinct nation was based upon the optimal physical geography of the culture group.</a:t>
            </a:r>
          </a:p>
          <a:p>
            <a:pPr lvl="1"/>
            <a:r>
              <a:rPr lang="en-US" dirty="0" smtClean="0"/>
              <a:t>Lebensraum = “living space”</a:t>
            </a:r>
          </a:p>
          <a:p>
            <a:r>
              <a:rPr lang="en-US" dirty="0" smtClean="0"/>
              <a:t>Despite Germany’s defeat in WWII, Nazi ideologies still exist among extremist groups in the US and Europe</a:t>
            </a:r>
          </a:p>
          <a:p>
            <a:pPr lvl="1"/>
            <a:r>
              <a:rPr lang="en-US" dirty="0" smtClean="0"/>
              <a:t>This </a:t>
            </a:r>
            <a:r>
              <a:rPr lang="en-US" dirty="0" smtClean="0">
                <a:solidFill>
                  <a:schemeClr val="accent4"/>
                </a:solidFill>
              </a:rPr>
              <a:t>Neo-Nazism</a:t>
            </a:r>
            <a:r>
              <a:rPr lang="en-US" dirty="0" smtClean="0"/>
              <a:t> isn’t based upon </a:t>
            </a:r>
            <a:r>
              <a:rPr lang="en-US" i="1" dirty="0" smtClean="0"/>
              <a:t>lebensraum</a:t>
            </a:r>
            <a:r>
              <a:rPr lang="en-US" dirty="0" smtClean="0"/>
              <a:t> or ethnicity, but violent racism in the form of </a:t>
            </a:r>
            <a:r>
              <a:rPr lang="en-US" dirty="0" smtClean="0">
                <a:solidFill>
                  <a:schemeClr val="accent4"/>
                </a:solidFill>
              </a:rPr>
              <a:t>xenophobia</a:t>
            </a:r>
            <a:r>
              <a:rPr lang="en-US" dirty="0" smtClean="0"/>
              <a:t>, the fear of outsiders</a:t>
            </a:r>
            <a:endParaRPr lang="en-US" dirty="0"/>
          </a:p>
        </p:txBody>
      </p:sp>
    </p:spTree>
    <p:extLst>
      <p:ext uri="{BB962C8B-B14F-4D97-AF65-F5344CB8AC3E}">
        <p14:creationId xmlns:p14="http://schemas.microsoft.com/office/powerpoint/2010/main" val="422478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Architectural Concepts</a:t>
            </a:r>
            <a:endParaRPr lang="en-US" dirty="0"/>
          </a:p>
        </p:txBody>
      </p:sp>
      <p:sp>
        <p:nvSpPr>
          <p:cNvPr id="3" name="Content Placeholder 2"/>
          <p:cNvSpPr>
            <a:spLocks noGrp="1"/>
          </p:cNvSpPr>
          <p:nvPr>
            <p:ph idx="1"/>
          </p:nvPr>
        </p:nvSpPr>
        <p:spPr/>
        <p:txBody>
          <a:bodyPr>
            <a:normAutofit/>
          </a:bodyPr>
          <a:lstStyle/>
          <a:p>
            <a:r>
              <a:rPr lang="en-US" dirty="0" smtClean="0"/>
              <a:t>Modern and contemporary architecture</a:t>
            </a:r>
          </a:p>
          <a:p>
            <a:pPr lvl="1"/>
            <a:r>
              <a:rPr lang="en-US" dirty="0" smtClean="0"/>
              <a:t>Architecture </a:t>
            </a:r>
            <a:r>
              <a:rPr lang="en-US" dirty="0"/>
              <a:t>developed in the 20th century that expresses geometric </a:t>
            </a:r>
            <a:r>
              <a:rPr lang="en-US" dirty="0" smtClean="0"/>
              <a:t>designs</a:t>
            </a:r>
          </a:p>
          <a:p>
            <a:pPr lvl="1"/>
            <a:r>
              <a:rPr lang="en-US" dirty="0" smtClean="0"/>
              <a:t>Contemporary </a:t>
            </a:r>
            <a:r>
              <a:rPr lang="en-US" dirty="0"/>
              <a:t>architecture can feature green energy technologies, recycled materials, or non-traditional building </a:t>
            </a:r>
            <a:r>
              <a:rPr lang="en-US" dirty="0" smtClean="0"/>
              <a:t>materials</a:t>
            </a:r>
          </a:p>
          <a:p>
            <a:r>
              <a:rPr lang="en-US" dirty="0" smtClean="0"/>
              <a:t>Traditional architecture </a:t>
            </a:r>
          </a:p>
          <a:p>
            <a:pPr lvl="1"/>
            <a:r>
              <a:rPr lang="en-US" dirty="0"/>
              <a:t>Two patterns in building type</a:t>
            </a:r>
          </a:p>
          <a:p>
            <a:pPr lvl="2"/>
            <a:r>
              <a:rPr lang="en-US" dirty="0">
                <a:solidFill>
                  <a:schemeClr val="accent4"/>
                </a:solidFill>
              </a:rPr>
              <a:t>Commercial </a:t>
            </a:r>
            <a:r>
              <a:rPr lang="en-US" dirty="0" smtClean="0">
                <a:solidFill>
                  <a:schemeClr val="accent4"/>
                </a:solidFill>
              </a:rPr>
              <a:t>buildings </a:t>
            </a:r>
            <a:r>
              <a:rPr lang="en-US" dirty="0" smtClean="0"/>
              <a:t>- Expresses </a:t>
            </a:r>
            <a:r>
              <a:rPr lang="en-US" dirty="0"/>
              <a:t>the efficiency and simplicity of modern architecture in standard building design with square walls using traditional building materials</a:t>
            </a:r>
          </a:p>
          <a:p>
            <a:pPr lvl="2"/>
            <a:r>
              <a:rPr lang="en-US" dirty="0" smtClean="0">
                <a:solidFill>
                  <a:schemeClr val="accent4"/>
                </a:solidFill>
              </a:rPr>
              <a:t>Housing</a:t>
            </a:r>
            <a:r>
              <a:rPr lang="en-US" dirty="0" smtClean="0"/>
              <a:t> - New </a:t>
            </a:r>
            <a:r>
              <a:rPr lang="en-US" dirty="0"/>
              <a:t>homes today often incorporate more than one element of folk house </a:t>
            </a:r>
            <a:r>
              <a:rPr lang="en-US" dirty="0" smtClean="0"/>
              <a:t>design</a:t>
            </a:r>
            <a:endParaRPr lang="en-US" dirty="0"/>
          </a:p>
        </p:txBody>
      </p:sp>
    </p:spTree>
    <p:extLst>
      <p:ext uri="{BB962C8B-B14F-4D97-AF65-F5344CB8AC3E}">
        <p14:creationId xmlns:p14="http://schemas.microsoft.com/office/powerpoint/2010/main" val="2418659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Internal and External Identity</a:t>
            </a:r>
            <a:endParaRPr lang="en-US" dirty="0"/>
          </a:p>
        </p:txBody>
      </p:sp>
      <p:sp>
        <p:nvSpPr>
          <p:cNvPr id="3" name="Content Placeholder 2"/>
          <p:cNvSpPr>
            <a:spLocks noGrp="1"/>
          </p:cNvSpPr>
          <p:nvPr>
            <p:ph idx="1"/>
          </p:nvPr>
        </p:nvSpPr>
        <p:spPr/>
        <p:txBody>
          <a:bodyPr/>
          <a:lstStyle/>
          <a:p>
            <a:r>
              <a:rPr lang="en-US" dirty="0" smtClean="0">
                <a:solidFill>
                  <a:schemeClr val="accent4"/>
                </a:solidFill>
              </a:rPr>
              <a:t>Internal </a:t>
            </a:r>
            <a:r>
              <a:rPr lang="en-US" dirty="0">
                <a:solidFill>
                  <a:schemeClr val="accent4"/>
                </a:solidFill>
              </a:rPr>
              <a:t>i</a:t>
            </a:r>
            <a:r>
              <a:rPr lang="en-US" dirty="0" smtClean="0">
                <a:solidFill>
                  <a:schemeClr val="accent4"/>
                </a:solidFill>
              </a:rPr>
              <a:t>dentity </a:t>
            </a:r>
            <a:r>
              <a:rPr lang="en-US" dirty="0" smtClean="0"/>
              <a:t>is used by individuals to express their cultural heritage, ethnicity, or place of origin to people who </a:t>
            </a:r>
            <a:r>
              <a:rPr lang="en-US" b="1" u="sng" dirty="0" smtClean="0"/>
              <a:t>do</a:t>
            </a:r>
            <a:r>
              <a:rPr lang="en-US" dirty="0" smtClean="0"/>
              <a:t> share their heritage or place of origin</a:t>
            </a:r>
          </a:p>
          <a:p>
            <a:r>
              <a:rPr lang="en-US" dirty="0" smtClean="0">
                <a:solidFill>
                  <a:schemeClr val="accent4"/>
                </a:solidFill>
              </a:rPr>
              <a:t>External identity </a:t>
            </a:r>
            <a:r>
              <a:rPr lang="en-US" dirty="0" smtClean="0"/>
              <a:t>is used to express cultural heritage, ethnicity, or place of origin to people who </a:t>
            </a:r>
            <a:r>
              <a:rPr lang="en-US" b="1" u="sng" dirty="0" smtClean="0"/>
              <a:t>do not </a:t>
            </a:r>
            <a:r>
              <a:rPr lang="en-US" dirty="0" smtClean="0"/>
              <a:t>share a common cultural or geographic background</a:t>
            </a:r>
            <a:endParaRPr lang="en-US" dirty="0"/>
          </a:p>
        </p:txBody>
      </p:sp>
    </p:spTree>
    <p:extLst>
      <p:ext uri="{BB962C8B-B14F-4D97-AF65-F5344CB8AC3E}">
        <p14:creationId xmlns:p14="http://schemas.microsoft.com/office/powerpoint/2010/main" val="4071522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Ties to Ancient Cultural Hearths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910962"/>
              </p:ext>
            </p:extLst>
          </p:nvPr>
        </p:nvGraphicFramePr>
        <p:xfrm>
          <a:off x="1628862" y="1866187"/>
          <a:ext cx="8934276" cy="3678937"/>
        </p:xfrm>
        <a:graphic>
          <a:graphicData uri="http://schemas.openxmlformats.org/drawingml/2006/table">
            <a:tbl>
              <a:tblPr firstRow="1" bandRow="1">
                <a:tableStyleId>{F5AB1C69-6EDB-4FF4-983F-18BD219EF322}</a:tableStyleId>
              </a:tblPr>
              <a:tblGrid>
                <a:gridCol w="2978092">
                  <a:extLst>
                    <a:ext uri="{9D8B030D-6E8A-4147-A177-3AD203B41FA5}">
                      <a16:colId xmlns:a16="http://schemas.microsoft.com/office/drawing/2014/main" val="20000"/>
                    </a:ext>
                  </a:extLst>
                </a:gridCol>
                <a:gridCol w="2978092">
                  <a:extLst>
                    <a:ext uri="{9D8B030D-6E8A-4147-A177-3AD203B41FA5}">
                      <a16:colId xmlns:a16="http://schemas.microsoft.com/office/drawing/2014/main" val="20001"/>
                    </a:ext>
                  </a:extLst>
                </a:gridCol>
                <a:gridCol w="2978092">
                  <a:extLst>
                    <a:ext uri="{9D8B030D-6E8A-4147-A177-3AD203B41FA5}">
                      <a16:colId xmlns:a16="http://schemas.microsoft.com/office/drawing/2014/main" val="20002"/>
                    </a:ext>
                  </a:extLst>
                </a:gridCol>
              </a:tblGrid>
              <a:tr h="421605">
                <a:tc>
                  <a:txBody>
                    <a:bodyPr/>
                    <a:lstStyle/>
                    <a:p>
                      <a:r>
                        <a:rPr lang="en-US" dirty="0"/>
                        <a:t>Cultural Hearth</a:t>
                      </a:r>
                    </a:p>
                  </a:txBody>
                  <a:tcPr/>
                </a:tc>
                <a:tc>
                  <a:txBody>
                    <a:bodyPr/>
                    <a:lstStyle/>
                    <a:p>
                      <a:r>
                        <a:rPr lang="en-US" dirty="0"/>
                        <a:t>Staple Food</a:t>
                      </a:r>
                    </a:p>
                  </a:txBody>
                  <a:tcPr/>
                </a:tc>
                <a:tc>
                  <a:txBody>
                    <a:bodyPr/>
                    <a:lstStyle/>
                    <a:p>
                      <a:r>
                        <a:rPr lang="en-US" dirty="0"/>
                        <a:t>Civilizations</a:t>
                      </a:r>
                    </a:p>
                  </a:txBody>
                  <a:tcPr/>
                </a:tc>
                <a:extLst>
                  <a:ext uri="{0D108BD9-81ED-4DB2-BD59-A6C34878D82A}">
                    <a16:rowId xmlns:a16="http://schemas.microsoft.com/office/drawing/2014/main" val="10000"/>
                  </a:ext>
                </a:extLst>
              </a:tr>
              <a:tr h="421605">
                <a:tc>
                  <a:txBody>
                    <a:bodyPr/>
                    <a:lstStyle/>
                    <a:p>
                      <a:r>
                        <a:rPr lang="en-US" dirty="0"/>
                        <a:t>Nile River</a:t>
                      </a:r>
                    </a:p>
                  </a:txBody>
                  <a:tcPr/>
                </a:tc>
                <a:tc>
                  <a:txBody>
                    <a:bodyPr/>
                    <a:lstStyle/>
                    <a:p>
                      <a:r>
                        <a:rPr lang="en-US" dirty="0"/>
                        <a:t>Wheat</a:t>
                      </a:r>
                    </a:p>
                  </a:txBody>
                  <a:tcPr/>
                </a:tc>
                <a:tc>
                  <a:txBody>
                    <a:bodyPr/>
                    <a:lstStyle/>
                    <a:p>
                      <a:r>
                        <a:rPr lang="en-US" dirty="0"/>
                        <a:t>Ancient Egyptian</a:t>
                      </a:r>
                    </a:p>
                  </a:txBody>
                  <a:tcPr/>
                </a:tc>
                <a:extLst>
                  <a:ext uri="{0D108BD9-81ED-4DB2-BD59-A6C34878D82A}">
                    <a16:rowId xmlns:a16="http://schemas.microsoft.com/office/drawing/2014/main" val="10001"/>
                  </a:ext>
                </a:extLst>
              </a:tr>
              <a:tr h="727702">
                <a:tc>
                  <a:txBody>
                    <a:bodyPr/>
                    <a:lstStyle/>
                    <a:p>
                      <a:r>
                        <a:rPr lang="en-US" dirty="0"/>
                        <a:t>Mesopotamia</a:t>
                      </a:r>
                    </a:p>
                  </a:txBody>
                  <a:tcPr/>
                </a:tc>
                <a:tc>
                  <a:txBody>
                    <a:bodyPr/>
                    <a:lstStyle/>
                    <a:p>
                      <a:r>
                        <a:rPr lang="en-US" dirty="0"/>
                        <a:t>Wheat</a:t>
                      </a:r>
                    </a:p>
                  </a:txBody>
                  <a:tcPr/>
                </a:tc>
                <a:tc>
                  <a:txBody>
                    <a:bodyPr/>
                    <a:lstStyle/>
                    <a:p>
                      <a:r>
                        <a:rPr lang="en-US" dirty="0"/>
                        <a:t>Sumerian, Assyria, Babylon</a:t>
                      </a:r>
                    </a:p>
                  </a:txBody>
                  <a:tcPr/>
                </a:tc>
                <a:extLst>
                  <a:ext uri="{0D108BD9-81ED-4DB2-BD59-A6C34878D82A}">
                    <a16:rowId xmlns:a16="http://schemas.microsoft.com/office/drawing/2014/main" val="10002"/>
                  </a:ext>
                </a:extLst>
              </a:tr>
              <a:tr h="421605">
                <a:tc>
                  <a:txBody>
                    <a:bodyPr/>
                    <a:lstStyle/>
                    <a:p>
                      <a:r>
                        <a:rPr lang="en-US" dirty="0"/>
                        <a:t>Indus</a:t>
                      </a:r>
                      <a:r>
                        <a:rPr lang="en-US" baseline="0" dirty="0"/>
                        <a:t> Valley</a:t>
                      </a:r>
                      <a:endParaRPr lang="en-US" dirty="0"/>
                    </a:p>
                  </a:txBody>
                  <a:tcPr/>
                </a:tc>
                <a:tc>
                  <a:txBody>
                    <a:bodyPr/>
                    <a:lstStyle/>
                    <a:p>
                      <a:r>
                        <a:rPr lang="en-US" dirty="0"/>
                        <a:t>Wheat</a:t>
                      </a:r>
                    </a:p>
                  </a:txBody>
                  <a:tcPr/>
                </a:tc>
                <a:tc>
                  <a:txBody>
                    <a:bodyPr/>
                    <a:lstStyle/>
                    <a:p>
                      <a:r>
                        <a:rPr lang="en-US" dirty="0"/>
                        <a:t>Harappan</a:t>
                      </a:r>
                    </a:p>
                  </a:txBody>
                  <a:tcPr/>
                </a:tc>
                <a:extLst>
                  <a:ext uri="{0D108BD9-81ED-4DB2-BD59-A6C34878D82A}">
                    <a16:rowId xmlns:a16="http://schemas.microsoft.com/office/drawing/2014/main" val="10003"/>
                  </a:ext>
                </a:extLst>
              </a:tr>
              <a:tr h="421605">
                <a:tc>
                  <a:txBody>
                    <a:bodyPr/>
                    <a:lstStyle/>
                    <a:p>
                      <a:r>
                        <a:rPr lang="en-US" dirty="0"/>
                        <a:t>Mesoamerica</a:t>
                      </a:r>
                    </a:p>
                  </a:txBody>
                  <a:tcPr/>
                </a:tc>
                <a:tc>
                  <a:txBody>
                    <a:bodyPr/>
                    <a:lstStyle/>
                    <a:p>
                      <a:r>
                        <a:rPr lang="en-US" dirty="0"/>
                        <a:t>Corn</a:t>
                      </a:r>
                    </a:p>
                  </a:txBody>
                  <a:tcPr/>
                </a:tc>
                <a:tc>
                  <a:txBody>
                    <a:bodyPr/>
                    <a:lstStyle/>
                    <a:p>
                      <a:r>
                        <a:rPr lang="en-US" dirty="0"/>
                        <a:t>Olmec,</a:t>
                      </a:r>
                      <a:r>
                        <a:rPr lang="en-US" baseline="0" dirty="0"/>
                        <a:t> Maya, Aztec</a:t>
                      </a:r>
                      <a:endParaRPr lang="en-US" dirty="0"/>
                    </a:p>
                  </a:txBody>
                  <a:tcPr/>
                </a:tc>
                <a:extLst>
                  <a:ext uri="{0D108BD9-81ED-4DB2-BD59-A6C34878D82A}">
                    <a16:rowId xmlns:a16="http://schemas.microsoft.com/office/drawing/2014/main" val="10004"/>
                  </a:ext>
                </a:extLst>
              </a:tr>
              <a:tr h="421605">
                <a:tc>
                  <a:txBody>
                    <a:bodyPr/>
                    <a:lstStyle/>
                    <a:p>
                      <a:r>
                        <a:rPr lang="en-US" dirty="0"/>
                        <a:t>The</a:t>
                      </a:r>
                      <a:r>
                        <a:rPr lang="en-US" baseline="0" dirty="0"/>
                        <a:t> Andean Highlands</a:t>
                      </a:r>
                      <a:endParaRPr lang="en-US" dirty="0"/>
                    </a:p>
                  </a:txBody>
                  <a:tcPr/>
                </a:tc>
                <a:tc>
                  <a:txBody>
                    <a:bodyPr/>
                    <a:lstStyle/>
                    <a:p>
                      <a:r>
                        <a:rPr lang="en-US" dirty="0"/>
                        <a:t>Potato</a:t>
                      </a:r>
                    </a:p>
                  </a:txBody>
                  <a:tcPr/>
                </a:tc>
                <a:tc>
                  <a:txBody>
                    <a:bodyPr/>
                    <a:lstStyle/>
                    <a:p>
                      <a:r>
                        <a:rPr lang="en-US" dirty="0"/>
                        <a:t>Inca</a:t>
                      </a:r>
                    </a:p>
                  </a:txBody>
                  <a:tcPr/>
                </a:tc>
                <a:extLst>
                  <a:ext uri="{0D108BD9-81ED-4DB2-BD59-A6C34878D82A}">
                    <a16:rowId xmlns:a16="http://schemas.microsoft.com/office/drawing/2014/main" val="10005"/>
                  </a:ext>
                </a:extLst>
              </a:tr>
              <a:tr h="421605">
                <a:tc>
                  <a:txBody>
                    <a:bodyPr/>
                    <a:lstStyle/>
                    <a:p>
                      <a:r>
                        <a:rPr lang="en-US" dirty="0"/>
                        <a:t>Northeast China</a:t>
                      </a:r>
                    </a:p>
                  </a:txBody>
                  <a:tcPr/>
                </a:tc>
                <a:tc>
                  <a:txBody>
                    <a:bodyPr/>
                    <a:lstStyle/>
                    <a:p>
                      <a:r>
                        <a:rPr lang="en-US" dirty="0"/>
                        <a:t>Rice</a:t>
                      </a:r>
                    </a:p>
                  </a:txBody>
                  <a:tcPr/>
                </a:tc>
                <a:tc>
                  <a:txBody>
                    <a:bodyPr/>
                    <a:lstStyle/>
                    <a:p>
                      <a:r>
                        <a:rPr lang="en-US" dirty="0"/>
                        <a:t>Ancient Chinese</a:t>
                      </a:r>
                    </a:p>
                  </a:txBody>
                  <a:tcPr/>
                </a:tc>
                <a:extLst>
                  <a:ext uri="{0D108BD9-81ED-4DB2-BD59-A6C34878D82A}">
                    <a16:rowId xmlns:a16="http://schemas.microsoft.com/office/drawing/2014/main" val="10006"/>
                  </a:ext>
                </a:extLst>
              </a:tr>
              <a:tr h="421605">
                <a:tc>
                  <a:txBody>
                    <a:bodyPr/>
                    <a:lstStyle/>
                    <a:p>
                      <a:r>
                        <a:rPr lang="en-US" dirty="0"/>
                        <a:t>West Africa</a:t>
                      </a:r>
                    </a:p>
                  </a:txBody>
                  <a:tcPr/>
                </a:tc>
                <a:tc>
                  <a:txBody>
                    <a:bodyPr/>
                    <a:lstStyle/>
                    <a:p>
                      <a:r>
                        <a:rPr lang="en-US" dirty="0"/>
                        <a:t>Yams</a:t>
                      </a:r>
                    </a:p>
                  </a:txBody>
                  <a:tcPr/>
                </a:tc>
                <a:tc>
                  <a:txBody>
                    <a:bodyPr/>
                    <a:lstStyle/>
                    <a:p>
                      <a:r>
                        <a:rPr lang="en-US" dirty="0"/>
                        <a:t>Malian,</a:t>
                      </a:r>
                      <a:r>
                        <a:rPr lang="en-US" baseline="0" dirty="0"/>
                        <a:t> Songhai</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5031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Sequent Occupance</a:t>
            </a:r>
            <a:endParaRPr lang="en-US" dirty="0"/>
          </a:p>
        </p:txBody>
      </p:sp>
      <p:sp>
        <p:nvSpPr>
          <p:cNvPr id="3" name="Content Placeholder 2"/>
          <p:cNvSpPr>
            <a:spLocks noGrp="1"/>
          </p:cNvSpPr>
          <p:nvPr>
            <p:ph idx="1"/>
          </p:nvPr>
        </p:nvSpPr>
        <p:spPr/>
        <p:txBody>
          <a:bodyPr/>
          <a:lstStyle/>
          <a:p>
            <a:r>
              <a:rPr lang="en-US" dirty="0" smtClean="0"/>
              <a:t>A single place or region is occupied by different cultures that replace each other over time</a:t>
            </a:r>
          </a:p>
          <a:p>
            <a:r>
              <a:rPr lang="en-US" dirty="0" smtClean="0"/>
              <a:t>When examining cultural landscapes, remnants of previous cultural influences remain</a:t>
            </a:r>
          </a:p>
          <a:p>
            <a:pPr lvl="1"/>
            <a:r>
              <a:rPr lang="en-US" dirty="0" smtClean="0"/>
              <a:t>EX: New York City; once under British colonial rule, under Dutch rule, under Native American rule</a:t>
            </a:r>
            <a:endParaRPr lang="en-US" dirty="0"/>
          </a:p>
        </p:txBody>
      </p:sp>
    </p:spTree>
    <p:extLst>
      <p:ext uri="{BB962C8B-B14F-4D97-AF65-F5344CB8AC3E}">
        <p14:creationId xmlns:p14="http://schemas.microsoft.com/office/powerpoint/2010/main" val="4133756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Acculturation and Assimilation</a:t>
            </a:r>
            <a:endParaRPr lang="en-US" dirty="0"/>
          </a:p>
        </p:txBody>
      </p:sp>
      <p:sp>
        <p:nvSpPr>
          <p:cNvPr id="3" name="Content Placeholder 2"/>
          <p:cNvSpPr>
            <a:spLocks noGrp="1"/>
          </p:cNvSpPr>
          <p:nvPr>
            <p:ph idx="1"/>
          </p:nvPr>
        </p:nvSpPr>
        <p:spPr/>
        <p:txBody>
          <a:bodyPr/>
          <a:lstStyle/>
          <a:p>
            <a:r>
              <a:rPr lang="en-US" dirty="0" smtClean="0">
                <a:solidFill>
                  <a:schemeClr val="accent4"/>
                </a:solidFill>
              </a:rPr>
              <a:t>Acculturation-</a:t>
            </a:r>
            <a:r>
              <a:rPr lang="en-US" dirty="0" smtClean="0"/>
              <a:t> the process of adapting to a new culture while keeping some of one’s original culture</a:t>
            </a:r>
          </a:p>
          <a:p>
            <a:r>
              <a:rPr lang="en-US" dirty="0" smtClean="0">
                <a:solidFill>
                  <a:schemeClr val="accent4"/>
                </a:solidFill>
              </a:rPr>
              <a:t>Assimilation-</a:t>
            </a:r>
            <a:r>
              <a:rPr lang="en-US" dirty="0" smtClean="0"/>
              <a:t> the complete change in the identity of a minority cultural group as it becomes part of the majority cultural group</a:t>
            </a:r>
            <a:endParaRPr lang="en-US" dirty="0"/>
          </a:p>
        </p:txBody>
      </p:sp>
    </p:spTree>
    <p:extLst>
      <p:ext uri="{BB962C8B-B14F-4D97-AF65-F5344CB8AC3E}">
        <p14:creationId xmlns:p14="http://schemas.microsoft.com/office/powerpoint/2010/main" val="2384846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Cultural Survival</a:t>
            </a:r>
            <a:endParaRPr lang="en-US" dirty="0"/>
          </a:p>
        </p:txBody>
      </p:sp>
      <p:sp>
        <p:nvSpPr>
          <p:cNvPr id="3" name="Content Placeholder 2"/>
          <p:cNvSpPr>
            <a:spLocks noGrp="1"/>
          </p:cNvSpPr>
          <p:nvPr>
            <p:ph idx="1"/>
          </p:nvPr>
        </p:nvSpPr>
        <p:spPr/>
        <p:txBody>
          <a:bodyPr/>
          <a:lstStyle/>
          <a:p>
            <a:r>
              <a:rPr lang="en-US" dirty="0" smtClean="0"/>
              <a:t>National cultures have historically been threatened by outside influences such as invasions, migrations, or decline of the indigenous culture</a:t>
            </a:r>
          </a:p>
          <a:p>
            <a:pPr lvl="1"/>
            <a:r>
              <a:rPr lang="en-US" dirty="0" smtClean="0">
                <a:solidFill>
                  <a:schemeClr val="accent4"/>
                </a:solidFill>
              </a:rPr>
              <a:t>Indigenous-</a:t>
            </a:r>
            <a:r>
              <a:rPr lang="en-US" dirty="0" smtClean="0"/>
              <a:t> people who were the original occupants of a place or region</a:t>
            </a:r>
          </a:p>
          <a:p>
            <a:r>
              <a:rPr lang="en-US" dirty="0" smtClean="0"/>
              <a:t>Cultures are in danger of extinction if something is not done to help protect and promote the preservation of cultural heritage</a:t>
            </a:r>
          </a:p>
          <a:p>
            <a:r>
              <a:rPr lang="en-US" dirty="0" smtClean="0"/>
              <a:t>Cultural survival is used to describe the efforts to research, understand, and promote the protection of indigenous cultures </a:t>
            </a:r>
          </a:p>
          <a:p>
            <a:pPr lvl="1"/>
            <a:r>
              <a:rPr lang="en-US" dirty="0" smtClean="0"/>
              <a:t>Indigenous cultures are important to their people, representative governments, and researchers</a:t>
            </a:r>
            <a:endParaRPr lang="en-US" dirty="0"/>
          </a:p>
        </p:txBody>
      </p:sp>
    </p:spTree>
    <p:extLst>
      <p:ext uri="{BB962C8B-B14F-4D97-AF65-F5344CB8AC3E}">
        <p14:creationId xmlns:p14="http://schemas.microsoft.com/office/powerpoint/2010/main" val="466953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Cultural Globalizations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Influences such as literature, filmography, and the Internet, mainly from English sources diminish and can eliminate the media and culture of other linguistic groups.</a:t>
            </a:r>
          </a:p>
          <a:p>
            <a:pPr lvl="1"/>
            <a:r>
              <a:rPr lang="en-US" dirty="0" smtClean="0"/>
              <a:t>When people are fully emerged in globalized culture, they are often ignoring their own culture</a:t>
            </a:r>
          </a:p>
          <a:p>
            <a:pPr lvl="1"/>
            <a:r>
              <a:rPr lang="en-US" dirty="0" smtClean="0"/>
              <a:t>Traditions can be forgotten and lost. People are also losing their connection to nature.</a:t>
            </a:r>
          </a:p>
          <a:p>
            <a:pPr lvl="2"/>
            <a:r>
              <a:rPr lang="en-US" dirty="0" smtClean="0"/>
              <a:t>This can leave people feeling disconnected to the natural world and humanity, causing social and physiological problems</a:t>
            </a:r>
          </a:p>
          <a:p>
            <a:r>
              <a:rPr lang="en-US" dirty="0" smtClean="0"/>
              <a:t>By protecting national cultures from the </a:t>
            </a:r>
            <a:r>
              <a:rPr lang="en-US" dirty="0" smtClean="0">
                <a:solidFill>
                  <a:schemeClr val="accent4"/>
                </a:solidFill>
              </a:rPr>
              <a:t>negative effects of globalization</a:t>
            </a:r>
            <a:r>
              <a:rPr lang="en-US" dirty="0" smtClean="0"/>
              <a:t>, a nation can promote its own cultural economy and products from creative arts and media.</a:t>
            </a:r>
          </a:p>
          <a:p>
            <a:pPr lvl="1"/>
            <a:r>
              <a:rPr lang="en-US" dirty="0" smtClean="0">
                <a:solidFill>
                  <a:schemeClr val="accent4"/>
                </a:solidFill>
              </a:rPr>
              <a:t>Basic level- </a:t>
            </a:r>
            <a:r>
              <a:rPr lang="en-US" dirty="0" smtClean="0"/>
              <a:t>artistic products can draw tourism</a:t>
            </a:r>
          </a:p>
          <a:p>
            <a:pPr lvl="1"/>
            <a:r>
              <a:rPr lang="en-US" dirty="0" smtClean="0">
                <a:solidFill>
                  <a:schemeClr val="accent4"/>
                </a:solidFill>
              </a:rPr>
              <a:t>Advanced level- </a:t>
            </a:r>
            <a:r>
              <a:rPr lang="en-US" dirty="0" smtClean="0"/>
              <a:t>media industries can generate large profits for its country.</a:t>
            </a:r>
          </a:p>
          <a:p>
            <a:pPr lvl="2"/>
            <a:r>
              <a:rPr lang="en-US" dirty="0" smtClean="0"/>
              <a:t>EX: Bollywood</a:t>
            </a:r>
          </a:p>
          <a:p>
            <a:pPr lvl="1"/>
            <a:r>
              <a:rPr lang="en-US" dirty="0" smtClean="0"/>
              <a:t>Some governments have written laws to lessen the impact of foreign influence on their home culture.</a:t>
            </a:r>
          </a:p>
          <a:p>
            <a:pPr lvl="2"/>
            <a:r>
              <a:rPr lang="en-US" dirty="0" smtClean="0"/>
              <a:t>EX: France, Bhutan (limited tourism)</a:t>
            </a:r>
            <a:endParaRPr lang="en-US" dirty="0"/>
          </a:p>
        </p:txBody>
      </p:sp>
    </p:spTree>
    <p:extLst>
      <p:ext uri="{BB962C8B-B14F-4D97-AF65-F5344CB8AC3E}">
        <p14:creationId xmlns:p14="http://schemas.microsoft.com/office/powerpoint/2010/main" val="3146868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Yugoslavia</a:t>
            </a:r>
            <a:endParaRPr lang="en-US" dirty="0"/>
          </a:p>
        </p:txBody>
      </p:sp>
      <p:sp>
        <p:nvSpPr>
          <p:cNvPr id="3" name="Content Placeholder 2"/>
          <p:cNvSpPr>
            <a:spLocks noGrp="1"/>
          </p:cNvSpPr>
          <p:nvPr>
            <p:ph idx="1"/>
          </p:nvPr>
        </p:nvSpPr>
        <p:spPr/>
        <p:txBody>
          <a:bodyPr/>
          <a:lstStyle/>
          <a:p>
            <a:r>
              <a:rPr lang="en-US" dirty="0" smtClean="0"/>
              <a:t>Yugoslavia was created as a state during the post-WWI </a:t>
            </a:r>
            <a:r>
              <a:rPr lang="en-US" dirty="0" smtClean="0">
                <a:solidFill>
                  <a:schemeClr val="accent4"/>
                </a:solidFill>
              </a:rPr>
              <a:t>Treaty of Versailles </a:t>
            </a:r>
            <a:r>
              <a:rPr lang="en-US" dirty="0" smtClean="0"/>
              <a:t>in 1919.</a:t>
            </a:r>
          </a:p>
          <a:p>
            <a:pPr lvl="1"/>
            <a:r>
              <a:rPr lang="en-US" dirty="0" smtClean="0"/>
              <a:t>This part of the </a:t>
            </a:r>
            <a:r>
              <a:rPr lang="en-US" dirty="0" smtClean="0">
                <a:solidFill>
                  <a:schemeClr val="accent4"/>
                </a:solidFill>
              </a:rPr>
              <a:t>Balkan peninsula </a:t>
            </a:r>
            <a:r>
              <a:rPr lang="en-US" dirty="0" smtClean="0"/>
              <a:t>contained many overlapping ethnic regions.</a:t>
            </a:r>
          </a:p>
          <a:p>
            <a:r>
              <a:rPr lang="en-US" dirty="0" smtClean="0"/>
              <a:t>Following the death of Communist leader, </a:t>
            </a:r>
            <a:r>
              <a:rPr lang="en-US" dirty="0" err="1" smtClean="0"/>
              <a:t>Josep</a:t>
            </a:r>
            <a:r>
              <a:rPr lang="en-US" dirty="0" smtClean="0"/>
              <a:t> Tito, no individual group or person was in control of Yugoslavia.</a:t>
            </a:r>
          </a:p>
          <a:p>
            <a:pPr lvl="1"/>
            <a:r>
              <a:rPr lang="en-US" dirty="0" smtClean="0"/>
              <a:t>After his death, Yugoslavians began to revitalize their ethnic and religious arguments.</a:t>
            </a:r>
          </a:p>
          <a:p>
            <a:pPr lvl="1"/>
            <a:r>
              <a:rPr lang="en-US" dirty="0" smtClean="0"/>
              <a:t>The Croats are Roman Catholic and the Serbs are Eastern Orthodox.</a:t>
            </a:r>
          </a:p>
          <a:p>
            <a:pPr lvl="2"/>
            <a:r>
              <a:rPr lang="en-US" dirty="0" smtClean="0"/>
              <a:t>In 1989, fighting broke out between these groups. Croats forced Serbs out of Serbian enclaves in Croatia and the Serbs did the same to the Croats</a:t>
            </a:r>
          </a:p>
          <a:p>
            <a:pPr lvl="3"/>
            <a:r>
              <a:rPr lang="en-US" dirty="0" smtClean="0"/>
              <a:t>This is the first mention of ethnic cleansing</a:t>
            </a:r>
          </a:p>
          <a:p>
            <a:pPr lvl="2"/>
            <a:r>
              <a:rPr lang="en-US" dirty="0" smtClean="0"/>
              <a:t>This war was stopped by the </a:t>
            </a:r>
            <a:r>
              <a:rPr lang="en-US" dirty="0" smtClean="0">
                <a:solidFill>
                  <a:schemeClr val="accent4"/>
                </a:solidFill>
              </a:rPr>
              <a:t>Dayton Peace Accords</a:t>
            </a:r>
            <a:endParaRPr lang="en-US" dirty="0">
              <a:solidFill>
                <a:schemeClr val="accent4"/>
              </a:solidFill>
            </a:endParaRPr>
          </a:p>
        </p:txBody>
      </p:sp>
    </p:spTree>
    <p:extLst>
      <p:ext uri="{BB962C8B-B14F-4D97-AF65-F5344CB8AC3E}">
        <p14:creationId xmlns:p14="http://schemas.microsoft.com/office/powerpoint/2010/main" val="694149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Genocide</a:t>
            </a:r>
            <a:endParaRPr lang="en-US" dirty="0"/>
          </a:p>
        </p:txBody>
      </p:sp>
      <p:sp>
        <p:nvSpPr>
          <p:cNvPr id="3" name="Content Placeholder 2"/>
          <p:cNvSpPr>
            <a:spLocks noGrp="1"/>
          </p:cNvSpPr>
          <p:nvPr>
            <p:ph idx="1"/>
          </p:nvPr>
        </p:nvSpPr>
        <p:spPr/>
        <p:txBody>
          <a:bodyPr/>
          <a:lstStyle/>
          <a:p>
            <a:r>
              <a:rPr lang="en-US" dirty="0" smtClean="0"/>
              <a:t>The massive </a:t>
            </a:r>
            <a:r>
              <a:rPr lang="en-US" dirty="0" smtClean="0">
                <a:solidFill>
                  <a:schemeClr val="accent4"/>
                </a:solidFill>
              </a:rPr>
              <a:t>systematic</a:t>
            </a:r>
            <a:r>
              <a:rPr lang="en-US" dirty="0" smtClean="0"/>
              <a:t> scale of killing people of one ethnic group.</a:t>
            </a:r>
          </a:p>
          <a:p>
            <a:pPr lvl="1"/>
            <a:r>
              <a:rPr lang="en-US" dirty="0" smtClean="0"/>
              <a:t>Examples include:</a:t>
            </a:r>
          </a:p>
          <a:p>
            <a:pPr lvl="2"/>
            <a:r>
              <a:rPr lang="en-US" dirty="0" smtClean="0"/>
              <a:t>The Holocaust</a:t>
            </a:r>
          </a:p>
          <a:p>
            <a:pPr lvl="2"/>
            <a:r>
              <a:rPr lang="en-US" dirty="0" smtClean="0"/>
              <a:t>Rwanda</a:t>
            </a:r>
          </a:p>
          <a:p>
            <a:pPr lvl="2"/>
            <a:r>
              <a:rPr lang="en-US" dirty="0" smtClean="0"/>
              <a:t>Darfur</a:t>
            </a:r>
            <a:endParaRPr lang="en-US" dirty="0"/>
          </a:p>
        </p:txBody>
      </p:sp>
    </p:spTree>
    <p:extLst>
      <p:ext uri="{BB962C8B-B14F-4D97-AF65-F5344CB8AC3E}">
        <p14:creationId xmlns:p14="http://schemas.microsoft.com/office/powerpoint/2010/main" val="211274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Types - New England</a:t>
            </a:r>
            <a:endParaRPr lang="en-US" dirty="0"/>
          </a:p>
        </p:txBody>
      </p:sp>
      <p:sp>
        <p:nvSpPr>
          <p:cNvPr id="3" name="Content Placeholder 2"/>
          <p:cNvSpPr>
            <a:spLocks noGrp="1"/>
          </p:cNvSpPr>
          <p:nvPr>
            <p:ph idx="1"/>
          </p:nvPr>
        </p:nvSpPr>
        <p:spPr/>
        <p:txBody>
          <a:bodyPr/>
          <a:lstStyle/>
          <a:p>
            <a:r>
              <a:rPr lang="en-US" dirty="0" smtClean="0"/>
              <a:t>Small one-story pitched roof “</a:t>
            </a:r>
            <a:r>
              <a:rPr lang="en-US" dirty="0" smtClean="0">
                <a:solidFill>
                  <a:schemeClr val="accent4"/>
                </a:solidFill>
              </a:rPr>
              <a:t>Cape Cod</a:t>
            </a:r>
            <a:r>
              <a:rPr lang="en-US" dirty="0" smtClean="0"/>
              <a:t>” style or the irregular roof “</a:t>
            </a:r>
            <a:r>
              <a:rPr lang="en-US" dirty="0" smtClean="0">
                <a:solidFill>
                  <a:schemeClr val="accent4"/>
                </a:solidFill>
              </a:rPr>
              <a:t>Salt Box</a:t>
            </a:r>
            <a:r>
              <a:rPr lang="en-US" dirty="0" smtClean="0"/>
              <a:t>” with one long pitched roof in front and a low-angle roof in back</a:t>
            </a:r>
            <a:endParaRPr lang="en-US" dirty="0"/>
          </a:p>
        </p:txBody>
      </p:sp>
      <p:pic>
        <p:nvPicPr>
          <p:cNvPr id="20482" name="Picture 2" descr="http://4.bp.blogspot.com/_4o9duHpeBQQ/S82U_KMgi3I/AAAAAAAAC44/h6zaCZeCTIs/s1600/scan0003.jpg"/>
          <p:cNvPicPr>
            <a:picLocks noChangeAspect="1" noChangeArrowheads="1"/>
          </p:cNvPicPr>
          <p:nvPr/>
        </p:nvPicPr>
        <p:blipFill>
          <a:blip r:embed="rId2" cstate="print"/>
          <a:srcRect/>
          <a:stretch>
            <a:fillRect/>
          </a:stretch>
        </p:blipFill>
        <p:spPr bwMode="auto">
          <a:xfrm>
            <a:off x="7210338" y="3315609"/>
            <a:ext cx="4724401" cy="3297152"/>
          </a:xfrm>
          <a:prstGeom prst="rect">
            <a:avLst/>
          </a:prstGeom>
          <a:noFill/>
        </p:spPr>
      </p:pic>
    </p:spTree>
    <p:extLst>
      <p:ext uri="{BB962C8B-B14F-4D97-AF65-F5344CB8AC3E}">
        <p14:creationId xmlns:p14="http://schemas.microsoft.com/office/powerpoint/2010/main" val="44518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Types - Federalist or Georgian</a:t>
            </a:r>
          </a:p>
        </p:txBody>
      </p:sp>
      <p:sp>
        <p:nvSpPr>
          <p:cNvPr id="3" name="Content Placeholder 2"/>
          <p:cNvSpPr>
            <a:spLocks noGrp="1"/>
          </p:cNvSpPr>
          <p:nvPr>
            <p:ph idx="1"/>
          </p:nvPr>
        </p:nvSpPr>
        <p:spPr/>
        <p:txBody>
          <a:bodyPr/>
          <a:lstStyle/>
          <a:p>
            <a:r>
              <a:rPr lang="en-US" dirty="0" smtClean="0"/>
              <a:t>Housing style of the late 1700s and early 1800s in Anglo-America</a:t>
            </a:r>
          </a:p>
          <a:p>
            <a:pPr lvl="1"/>
            <a:r>
              <a:rPr lang="en-US" dirty="0" smtClean="0"/>
              <a:t>Often two to three story urban townhomes connected to one another</a:t>
            </a:r>
          </a:p>
          <a:p>
            <a:pPr lvl="1"/>
            <a:r>
              <a:rPr lang="en-US" dirty="0" smtClean="0"/>
              <a:t>Windows and rooflines feature classical </a:t>
            </a:r>
            <a:r>
              <a:rPr lang="en-US" dirty="0" smtClean="0">
                <a:solidFill>
                  <a:schemeClr val="accent4"/>
                </a:solidFill>
              </a:rPr>
              <a:t>Greek and Roman </a:t>
            </a:r>
            <a:r>
              <a:rPr lang="en-US" dirty="0" smtClean="0"/>
              <a:t>designs and stone carvings</a:t>
            </a:r>
          </a:p>
          <a:p>
            <a:pPr lvl="1"/>
            <a:r>
              <a:rPr lang="en-US" dirty="0" smtClean="0"/>
              <a:t>Symmetrical homes with central doorways and equal numbers of windows on each side of the house</a:t>
            </a:r>
            <a:endParaRPr lang="en-US" dirty="0"/>
          </a:p>
        </p:txBody>
      </p:sp>
      <p:pic>
        <p:nvPicPr>
          <p:cNvPr id="22530" name="Picture 2" descr="http://images.frontdoor.com/FDOOR/articles/Architecture-Images/Federal.jpg"/>
          <p:cNvPicPr>
            <a:picLocks noChangeAspect="1" noChangeArrowheads="1"/>
          </p:cNvPicPr>
          <p:nvPr/>
        </p:nvPicPr>
        <p:blipFill>
          <a:blip r:embed="rId2" cstate="print"/>
          <a:srcRect/>
          <a:stretch>
            <a:fillRect/>
          </a:stretch>
        </p:blipFill>
        <p:spPr bwMode="auto">
          <a:xfrm>
            <a:off x="7350818" y="3653655"/>
            <a:ext cx="4550365" cy="2973401"/>
          </a:xfrm>
          <a:prstGeom prst="rect">
            <a:avLst/>
          </a:prstGeom>
          <a:noFill/>
        </p:spPr>
      </p:pic>
    </p:spTree>
    <p:extLst>
      <p:ext uri="{BB962C8B-B14F-4D97-AF65-F5344CB8AC3E}">
        <p14:creationId xmlns:p14="http://schemas.microsoft.com/office/powerpoint/2010/main" val="320228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Types - The I-House</a:t>
            </a:r>
          </a:p>
        </p:txBody>
      </p:sp>
      <p:sp>
        <p:nvSpPr>
          <p:cNvPr id="3" name="Content Placeholder 2"/>
          <p:cNvSpPr>
            <a:spLocks noGrp="1"/>
          </p:cNvSpPr>
          <p:nvPr>
            <p:ph idx="1"/>
          </p:nvPr>
        </p:nvSpPr>
        <p:spPr>
          <a:xfrm>
            <a:off x="913795" y="1732449"/>
            <a:ext cx="6643288" cy="4794186"/>
          </a:xfrm>
        </p:spPr>
        <p:txBody>
          <a:bodyPr/>
          <a:lstStyle/>
          <a:p>
            <a:r>
              <a:rPr lang="en-US" dirty="0" smtClean="0"/>
              <a:t>A loose form of Federalist and Georgian influence on the average family home in the United States and Canada</a:t>
            </a:r>
          </a:p>
          <a:p>
            <a:pPr lvl="1"/>
            <a:r>
              <a:rPr lang="en-US" dirty="0" smtClean="0"/>
              <a:t>Central door with one window on each side of the home’s front and three symmetrical windows on the second floor</a:t>
            </a:r>
          </a:p>
          <a:p>
            <a:pPr lvl="2"/>
            <a:r>
              <a:rPr lang="en-US" dirty="0" smtClean="0"/>
              <a:t>As the style diffused westward, the rectangular shape and symmetry was lost</a:t>
            </a:r>
          </a:p>
          <a:p>
            <a:pPr lvl="3"/>
            <a:r>
              <a:rPr lang="en-US" dirty="0" smtClean="0"/>
              <a:t>Later I-houses have the door moved to the side and have additions on the side of the house</a:t>
            </a:r>
          </a:p>
          <a:p>
            <a:pPr lvl="3"/>
            <a:r>
              <a:rPr lang="en-US" dirty="0" smtClean="0"/>
              <a:t>Example of relocation diffusion</a:t>
            </a:r>
          </a:p>
          <a:p>
            <a:pPr lvl="1"/>
            <a:r>
              <a:rPr lang="en-US" dirty="0" smtClean="0"/>
              <a:t>I-Houses have fireplaces on each end of the house and an even-pitched roof </a:t>
            </a:r>
            <a:endParaRPr lang="en-US" dirty="0"/>
          </a:p>
        </p:txBody>
      </p:sp>
      <p:pic>
        <p:nvPicPr>
          <p:cNvPr id="23554" name="Picture 2" descr="http://0.tqn.com/d/architecture/1/0/6/P/colonial-revival.jpg.JPG"/>
          <p:cNvPicPr>
            <a:picLocks noChangeAspect="1" noChangeArrowheads="1"/>
          </p:cNvPicPr>
          <p:nvPr/>
        </p:nvPicPr>
        <p:blipFill>
          <a:blip r:embed="rId2" cstate="print"/>
          <a:srcRect/>
          <a:stretch>
            <a:fillRect/>
          </a:stretch>
        </p:blipFill>
        <p:spPr bwMode="auto">
          <a:xfrm>
            <a:off x="7557083" y="2104474"/>
            <a:ext cx="4419600" cy="3314700"/>
          </a:xfrm>
          <a:prstGeom prst="rect">
            <a:avLst/>
          </a:prstGeom>
          <a:noFill/>
        </p:spPr>
      </p:pic>
    </p:spTree>
    <p:extLst>
      <p:ext uri="{BB962C8B-B14F-4D97-AF65-F5344CB8AC3E}">
        <p14:creationId xmlns:p14="http://schemas.microsoft.com/office/powerpoint/2010/main" val="181794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Religious Architecture Covered</a:t>
            </a:r>
            <a:endParaRPr lang="en-US" dirty="0"/>
          </a:p>
        </p:txBody>
      </p:sp>
      <p:sp>
        <p:nvSpPr>
          <p:cNvPr id="3" name="Content Placeholder 2"/>
          <p:cNvSpPr>
            <a:spLocks noGrp="1"/>
          </p:cNvSpPr>
          <p:nvPr>
            <p:ph idx="1"/>
          </p:nvPr>
        </p:nvSpPr>
        <p:spPr/>
        <p:txBody>
          <a:bodyPr/>
          <a:lstStyle/>
          <a:p>
            <a:r>
              <a:rPr lang="en-US" smtClean="0"/>
              <a:t>Christian</a:t>
            </a:r>
          </a:p>
          <a:p>
            <a:r>
              <a:rPr lang="en-US" smtClean="0"/>
              <a:t>Hindu</a:t>
            </a:r>
          </a:p>
          <a:p>
            <a:r>
              <a:rPr lang="en-US" smtClean="0"/>
              <a:t>Buddhist</a:t>
            </a:r>
          </a:p>
          <a:p>
            <a:r>
              <a:rPr lang="en-US" smtClean="0"/>
              <a:t>Islamic</a:t>
            </a:r>
          </a:p>
          <a:p>
            <a:r>
              <a:rPr lang="en-US" smtClean="0"/>
              <a:t>Judaic</a:t>
            </a:r>
          </a:p>
          <a:p>
            <a:endParaRPr lang="en-US" dirty="0"/>
          </a:p>
        </p:txBody>
      </p:sp>
    </p:spTree>
    <p:extLst>
      <p:ext uri="{BB962C8B-B14F-4D97-AF65-F5344CB8AC3E}">
        <p14:creationId xmlns:p14="http://schemas.microsoft.com/office/powerpoint/2010/main" val="4069211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TC104033929[[fn=Slate]]</Template>
  <TotalTime>60</TotalTime>
  <Words>4123</Words>
  <Application>Microsoft Office PowerPoint</Application>
  <PresentationFormat>Widescreen</PresentationFormat>
  <Paragraphs>500</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Calisto MT</vt:lpstr>
      <vt:lpstr>Trebuchet MS</vt:lpstr>
      <vt:lpstr>Wingdings 2</vt:lpstr>
      <vt:lpstr>Slate</vt:lpstr>
      <vt:lpstr>Analyzing Cultural Geography</vt:lpstr>
      <vt:lpstr>Components of Culture</vt:lpstr>
      <vt:lpstr>Cultural Landscape</vt:lpstr>
      <vt:lpstr>Art</vt:lpstr>
      <vt:lpstr>Architectural Concepts</vt:lpstr>
      <vt:lpstr>Housing Types - New England</vt:lpstr>
      <vt:lpstr>Housing Types - Federalist or Georgian</vt:lpstr>
      <vt:lpstr>Housing Types - The I-House</vt:lpstr>
      <vt:lpstr>Religious Architecture Covered</vt:lpstr>
      <vt:lpstr>Christian Architecture</vt:lpstr>
      <vt:lpstr>Hindu Architecture</vt:lpstr>
      <vt:lpstr>Buddhist Architecture</vt:lpstr>
      <vt:lpstr>Islamic Architecture</vt:lpstr>
      <vt:lpstr>Judaic Architecture</vt:lpstr>
      <vt:lpstr>Language</vt:lpstr>
      <vt:lpstr>Cockney English</vt:lpstr>
      <vt:lpstr>Pidgin and Creole</vt:lpstr>
      <vt:lpstr>Lingua Franca</vt:lpstr>
      <vt:lpstr>Major Language Families and Dynamics</vt:lpstr>
      <vt:lpstr>The Anatolian and Kurgan Theories</vt:lpstr>
      <vt:lpstr>Food</vt:lpstr>
      <vt:lpstr>Religion</vt:lpstr>
      <vt:lpstr>World Religions</vt:lpstr>
      <vt:lpstr>Animistic Religions</vt:lpstr>
      <vt:lpstr>Native American</vt:lpstr>
      <vt:lpstr>Voodoun(Voodoo)</vt:lpstr>
      <vt:lpstr>Hindu-Buddhist Religions</vt:lpstr>
      <vt:lpstr>Jainism</vt:lpstr>
      <vt:lpstr>Buddhism</vt:lpstr>
      <vt:lpstr>Buddhism(continued…)</vt:lpstr>
      <vt:lpstr>Hinduism</vt:lpstr>
      <vt:lpstr>Caste System In India</vt:lpstr>
      <vt:lpstr>The Caste System</vt:lpstr>
      <vt:lpstr>Conclusion to the Caste System</vt:lpstr>
      <vt:lpstr>Abrahamic Religions</vt:lpstr>
      <vt:lpstr>Judaism</vt:lpstr>
      <vt:lpstr>Christianity</vt:lpstr>
      <vt:lpstr>Islam</vt:lpstr>
      <vt:lpstr>Islamic States: Theocracy, Sharia, and Secular Governance</vt:lpstr>
      <vt:lpstr>Syncretic Religions</vt:lpstr>
      <vt:lpstr>The Five Pillars of Islam</vt:lpstr>
      <vt:lpstr>Folklore</vt:lpstr>
      <vt:lpstr>Nation and Ethnicity</vt:lpstr>
      <vt:lpstr>Race</vt:lpstr>
      <vt:lpstr>Racial group physiology</vt:lpstr>
      <vt:lpstr>The Pacific Islands</vt:lpstr>
      <vt:lpstr>Environmental Determinism</vt:lpstr>
      <vt:lpstr>The Determinism Debate and Possibility</vt:lpstr>
      <vt:lpstr>Nazism and Determinism</vt:lpstr>
      <vt:lpstr>Internal and External Identity</vt:lpstr>
      <vt:lpstr>Ties to Ancient Cultural Hearths</vt:lpstr>
      <vt:lpstr>Sequent Occupance</vt:lpstr>
      <vt:lpstr>Acculturation and Assimilation</vt:lpstr>
      <vt:lpstr>Cultural Survival</vt:lpstr>
      <vt:lpstr>Cultural Globalizations</vt:lpstr>
      <vt:lpstr>Yugoslavia</vt:lpstr>
      <vt:lpstr>Genocide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Bhakta D. Bosworth</dc:creator>
  <cp:lastModifiedBy>Bhakta D. Bosworth</cp:lastModifiedBy>
  <cp:revision>9</cp:revision>
  <dcterms:created xsi:type="dcterms:W3CDTF">2014-08-26T23:53:23Z</dcterms:created>
  <dcterms:modified xsi:type="dcterms:W3CDTF">2018-01-10T13:43:01Z</dcterms:modified>
</cp:coreProperties>
</file>