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0" r:id="rId1"/>
  </p:sldMasterIdLst>
  <p:notesMasterIdLst>
    <p:notesMasterId r:id="rId25"/>
  </p:notesMasterIdLst>
  <p:handoutMasterIdLst>
    <p:handoutMasterId r:id="rId26"/>
  </p:handoutMasterIdLst>
  <p:sldIdLst>
    <p:sldId id="374" r:id="rId2"/>
    <p:sldId id="309" r:id="rId3"/>
    <p:sldId id="338" r:id="rId4"/>
    <p:sldId id="355" r:id="rId5"/>
    <p:sldId id="370" r:id="rId6"/>
    <p:sldId id="368" r:id="rId7"/>
    <p:sldId id="356" r:id="rId8"/>
    <p:sldId id="339" r:id="rId9"/>
    <p:sldId id="329" r:id="rId10"/>
    <p:sldId id="347" r:id="rId11"/>
    <p:sldId id="371" r:id="rId12"/>
    <p:sldId id="357" r:id="rId13"/>
    <p:sldId id="337" r:id="rId14"/>
    <p:sldId id="369" r:id="rId15"/>
    <p:sldId id="330" r:id="rId16"/>
    <p:sldId id="341" r:id="rId17"/>
    <p:sldId id="372" r:id="rId18"/>
    <p:sldId id="373" r:id="rId19"/>
    <p:sldId id="360" r:id="rId20"/>
    <p:sldId id="367" r:id="rId21"/>
    <p:sldId id="364" r:id="rId22"/>
    <p:sldId id="358" r:id="rId23"/>
    <p:sldId id="318" r:id="rId24"/>
  </p:sldIdLst>
  <p:sldSz cx="9144000" cy="6858000" type="screen4x3"/>
  <p:notesSz cx="6858000" cy="9144000"/>
  <p:custDataLst>
    <p:tags r:id="rId27"/>
  </p:custDataLst>
  <p:defaultTextStyle>
    <a:defPPr>
      <a:defRPr lang="en-US"/>
    </a:defPPr>
    <a:lvl1pPr algn="l" rtl="0" eaLnBrk="0" fontAlgn="base" hangingPunct="0">
      <a:spcBef>
        <a:spcPct val="50000"/>
      </a:spcBef>
      <a:spcAft>
        <a:spcPct val="0"/>
      </a:spcAft>
      <a:buChar char="•"/>
      <a:defRPr sz="3200" b="1" kern="1200">
        <a:solidFill>
          <a:schemeClr val="tx1"/>
        </a:solidFill>
        <a:latin typeface="Calibri" charset="0"/>
        <a:ea typeface="ＭＳ Ｐゴシック" charset="-128"/>
        <a:cs typeface="ＭＳ Ｐゴシック" charset="-128"/>
      </a:defRPr>
    </a:lvl1pPr>
    <a:lvl2pPr marL="457200" algn="l" rtl="0" eaLnBrk="0" fontAlgn="base" hangingPunct="0">
      <a:spcBef>
        <a:spcPct val="50000"/>
      </a:spcBef>
      <a:spcAft>
        <a:spcPct val="0"/>
      </a:spcAft>
      <a:buChar char="•"/>
      <a:defRPr sz="3200" b="1" kern="1200">
        <a:solidFill>
          <a:schemeClr val="tx1"/>
        </a:solidFill>
        <a:latin typeface="Calibri" charset="0"/>
        <a:ea typeface="ＭＳ Ｐゴシック" charset="-128"/>
        <a:cs typeface="ＭＳ Ｐゴシック" charset="-128"/>
      </a:defRPr>
    </a:lvl2pPr>
    <a:lvl3pPr marL="914400" algn="l" rtl="0" eaLnBrk="0" fontAlgn="base" hangingPunct="0">
      <a:spcBef>
        <a:spcPct val="50000"/>
      </a:spcBef>
      <a:spcAft>
        <a:spcPct val="0"/>
      </a:spcAft>
      <a:buChar char="•"/>
      <a:defRPr sz="3200" b="1" kern="1200">
        <a:solidFill>
          <a:schemeClr val="tx1"/>
        </a:solidFill>
        <a:latin typeface="Calibri" charset="0"/>
        <a:ea typeface="ＭＳ Ｐゴシック" charset="-128"/>
        <a:cs typeface="ＭＳ Ｐゴシック" charset="-128"/>
      </a:defRPr>
    </a:lvl3pPr>
    <a:lvl4pPr marL="1371600" algn="l" rtl="0" eaLnBrk="0" fontAlgn="base" hangingPunct="0">
      <a:spcBef>
        <a:spcPct val="50000"/>
      </a:spcBef>
      <a:spcAft>
        <a:spcPct val="0"/>
      </a:spcAft>
      <a:buChar char="•"/>
      <a:defRPr sz="3200" b="1" kern="1200">
        <a:solidFill>
          <a:schemeClr val="tx1"/>
        </a:solidFill>
        <a:latin typeface="Calibri" charset="0"/>
        <a:ea typeface="ＭＳ Ｐゴシック" charset="-128"/>
        <a:cs typeface="ＭＳ Ｐゴシック" charset="-128"/>
      </a:defRPr>
    </a:lvl4pPr>
    <a:lvl5pPr marL="1828800" algn="l" rtl="0" eaLnBrk="0" fontAlgn="base" hangingPunct="0">
      <a:spcBef>
        <a:spcPct val="50000"/>
      </a:spcBef>
      <a:spcAft>
        <a:spcPct val="0"/>
      </a:spcAft>
      <a:buChar char="•"/>
      <a:defRPr sz="3200" b="1"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3200" b="1"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3200" b="1"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3200" b="1"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3200" b="1"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ine" initials="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FF00FF"/>
    <a:srgbClr val="0033CC"/>
    <a:srgbClr val="006600"/>
    <a:srgbClr val="CCECFF"/>
    <a:srgbClr val="0000CC"/>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8" autoAdjust="0"/>
  </p:normalViewPr>
  <p:slideViewPr>
    <p:cSldViewPr snapToGrid="0">
      <p:cViewPr varScale="1">
        <p:scale>
          <a:sx n="82" d="100"/>
          <a:sy n="82" d="100"/>
        </p:scale>
        <p:origin x="1478" y="5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latin typeface="Times" charset="0"/>
              </a:defRPr>
            </a:lvl1pPr>
          </a:lstStyle>
          <a:p>
            <a:fld id="{190C16C7-C238-544F-8B1C-4D71FEC6F3C7}" type="slidenum">
              <a:rPr lang="en-US"/>
              <a:pPr/>
              <a:t>‹#›</a:t>
            </a:fld>
            <a:endParaRPr lang="en-US"/>
          </a:p>
        </p:txBody>
      </p:sp>
    </p:spTree>
    <p:extLst>
      <p:ext uri="{BB962C8B-B14F-4D97-AF65-F5344CB8AC3E}">
        <p14:creationId xmlns:p14="http://schemas.microsoft.com/office/powerpoint/2010/main" val="3081516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b="0" smtClean="0">
                <a:latin typeface="Times"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latin typeface="Times" charset="0"/>
              </a:defRPr>
            </a:lvl1pPr>
          </a:lstStyle>
          <a:p>
            <a:fld id="{1BC6FD33-00C2-794A-8836-A9FE19D5E9F2}" type="slidenum">
              <a:rPr lang="en-US"/>
              <a:pPr/>
              <a:t>‹#›</a:t>
            </a:fld>
            <a:endParaRPr lang="en-US"/>
          </a:p>
        </p:txBody>
      </p:sp>
    </p:spTree>
    <p:extLst>
      <p:ext uri="{BB962C8B-B14F-4D97-AF65-F5344CB8AC3E}">
        <p14:creationId xmlns:p14="http://schemas.microsoft.com/office/powerpoint/2010/main" val="8715546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fr-FR">
              <a:latin typeface="Times" pitchFamily="1" charset="0"/>
              <a:ea typeface="ＭＳ Ｐゴシック" pitchFamily="1" charset="-128"/>
            </a:endParaRPr>
          </a:p>
        </p:txBody>
      </p:sp>
      <p:sp>
        <p:nvSpPr>
          <p:cNvPr id="35844" name="Slide Number Placeholder 3"/>
          <p:cNvSpPr>
            <a:spLocks noGrp="1"/>
          </p:cNvSpPr>
          <p:nvPr>
            <p:ph type="sldNum" sz="quarter" idx="5"/>
          </p:nvPr>
        </p:nvSpPr>
        <p:spPr>
          <a:noFill/>
        </p:spPr>
        <p:txBody>
          <a:bodyPr/>
          <a:lstStyle/>
          <a:p>
            <a:fld id="{CC02ADD3-EED9-584D-B0DD-4E6C9534319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atin typeface="Times" charset="0"/>
                <a:ea typeface="ＭＳ Ｐゴシック" charset="-128"/>
              </a:rPr>
              <a:t>This map shows the ancestral “roots” of the U.S. population based on census data. Note how widespread German ancestry is. Identification of an “American” ancestry may stem from the fact that a person’s forebears have been in the country for several generations, or their ancestors are so diverse that making a selection is impractical or not suitable.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a:latin typeface="Times"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atin typeface="Times" charset="0"/>
                <a:ea typeface="ＭＳ Ｐゴシック" charset="-128"/>
              </a:rPr>
              <a:t>Many geographers use U.S. Census Bureau data in their work. Effective use of this information requires knowledge of the geographic areas for which data are reported. These areas include the following scales: national, state, county (or parish or borough), census tract, and city block. We will start at the state scale and use California as an example.</a:t>
            </a:r>
          </a:p>
          <a:p>
            <a:endParaRPr lang="en-US">
              <a:latin typeface="Times" charset="0"/>
              <a:ea typeface="ＭＳ Ｐゴシック" charset="-128"/>
            </a:endParaRPr>
          </a:p>
          <a:p>
            <a:r>
              <a:rPr lang="en-US" b="1">
                <a:latin typeface="Times" charset="0"/>
                <a:ea typeface="ＭＳ Ｐゴシック" charset="-128"/>
              </a:rPr>
              <a:t>California counties  </a:t>
            </a:r>
            <a:r>
              <a:rPr lang="en-US">
                <a:latin typeface="Times" charset="0"/>
                <a:ea typeface="ＭＳ Ｐゴシック" charset="-128"/>
              </a:rPr>
              <a:t>We’ll look at Los Angeles County, home to 9.8 million people, or approximately 27% of the state’s population.</a:t>
            </a:r>
          </a:p>
          <a:p>
            <a:endParaRPr lang="en-US">
              <a:latin typeface="Times" charset="0"/>
              <a:ea typeface="ＭＳ Ｐゴシック" charset="-128"/>
            </a:endParaRPr>
          </a:p>
          <a:p>
            <a:r>
              <a:rPr lang="en-US" b="1">
                <a:latin typeface="Times" charset="0"/>
                <a:ea typeface="ＭＳ Ｐゴシック" charset="-128"/>
              </a:rPr>
              <a:t>Census tracts of Los Angeles County </a:t>
            </a:r>
            <a:r>
              <a:rPr lang="en-US">
                <a:latin typeface="Times" charset="0"/>
                <a:ea typeface="ＭＳ Ｐゴシック" charset="-128"/>
              </a:rPr>
              <a:t>Counties are divided into census tracts. Los Angeles County has some 2000 census tracts. The size of a census tract varies, but each contains, on average, 4000 people.</a:t>
            </a:r>
          </a:p>
          <a:p>
            <a:endParaRPr lang="en-US">
              <a:latin typeface="Times" charset="0"/>
              <a:ea typeface="ＭＳ Ｐゴシック" charset="-128"/>
            </a:endParaRPr>
          </a:p>
          <a:p>
            <a:r>
              <a:rPr lang="en-US" b="1">
                <a:latin typeface="Times" charset="0"/>
                <a:ea typeface="ＭＳ Ｐゴシック" charset="-128"/>
              </a:rPr>
              <a:t>Census tracts near downtown LA </a:t>
            </a:r>
            <a:r>
              <a:rPr lang="en-US">
                <a:latin typeface="Times" charset="0"/>
                <a:ea typeface="ＭＳ Ｐゴシック" charset="-128"/>
              </a:rPr>
              <a:t>Every census tract is assigned a unique number. Census tract 2132.01 is located in the area known as Koreatown. (</a:t>
            </a:r>
            <a:r>
              <a:rPr lang="en-US" i="1">
                <a:latin typeface="Times" charset="0"/>
                <a:ea typeface="ＭＳ Ｐゴシック" charset="-128"/>
              </a:rPr>
              <a:t>Source: </a:t>
            </a:r>
            <a:r>
              <a:rPr lang="en-US">
                <a:latin typeface="Times" charset="0"/>
                <a:ea typeface="ＭＳ Ｐゴシック" charset="-128"/>
              </a:rPr>
              <a:t>U.S. Census Bureau, 2000c.)</a:t>
            </a:r>
          </a:p>
          <a:p>
            <a:endParaRPr lang="en-US">
              <a:latin typeface="Times" charset="0"/>
              <a:ea typeface="ＭＳ Ｐゴシック" charset="-128"/>
            </a:endParaRPr>
          </a:p>
          <a:p>
            <a:r>
              <a:rPr lang="en-US" b="1">
                <a:latin typeface="Times" charset="0"/>
                <a:ea typeface="ＭＳ Ｐゴシック" charset="-128"/>
              </a:rPr>
              <a:t>Census tracts, block groups, and blocks </a:t>
            </a:r>
            <a:r>
              <a:rPr lang="en-US">
                <a:latin typeface="Times" charset="0"/>
                <a:ea typeface="ＭＳ Ｐゴシック" charset="-128"/>
              </a:rPr>
              <a:t>Each census tract consists of one or more block groups. There are three block groups in census tract 2132.01. Block groups are subdivided into blocks, the smallest geographic unit for which census data are reported. The Koreatown Galleria, shown here, is located in Block Group 5, block 5002. (</a:t>
            </a:r>
            <a:r>
              <a:rPr lang="en-US" i="1">
                <a:latin typeface="Times" charset="0"/>
                <a:ea typeface="ＭＳ Ｐゴシック" charset="-128"/>
              </a:rPr>
              <a:t>Source: </a:t>
            </a:r>
            <a:r>
              <a:rPr lang="en-US">
                <a:latin typeface="Times" charset="0"/>
                <a:ea typeface="ＭＳ Ｐゴシック" charset="-128"/>
              </a:rPr>
              <a:t>U.S. Census Bureau, 2000a.)</a:t>
            </a:r>
          </a:p>
          <a:p>
            <a:endParaRPr lang="en-US">
              <a:latin typeface="Times" charset="0"/>
              <a:ea typeface="ＭＳ Ｐゴシック" charset="-128"/>
            </a:endParaRPr>
          </a:p>
          <a:p>
            <a:r>
              <a:rPr lang="en-US" b="1">
                <a:latin typeface="Times" charset="0"/>
                <a:ea typeface="ＭＳ Ｐゴシック" charset="-128"/>
              </a:rPr>
              <a:t>Census tract data </a:t>
            </a:r>
            <a:r>
              <a:rPr lang="en-US">
                <a:latin typeface="Times" charset="0"/>
                <a:ea typeface="ＭＳ Ｐゴシック" charset="-128"/>
              </a:rPr>
              <a:t>This table shows the population composition of census tract 2132.01, by race and ethnicity. (</a:t>
            </a:r>
            <a:r>
              <a:rPr lang="en-US" i="1">
                <a:latin typeface="Times" charset="0"/>
                <a:ea typeface="ＭＳ Ｐゴシック" charset="-128"/>
              </a:rPr>
              <a:t>Source: </a:t>
            </a:r>
            <a:r>
              <a:rPr lang="en-US">
                <a:latin typeface="Times" charset="0"/>
                <a:ea typeface="ＭＳ Ｐゴシック" charset="-128"/>
              </a:rPr>
              <a:t>U.S. Census Bureau, 2010a.)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b="1">
                <a:latin typeface="Times" charset="0"/>
                <a:ea typeface="ＭＳ Ｐゴシック" charset="-128"/>
              </a:rPr>
              <a:t>(Form) U.S. census form questions on race </a:t>
            </a:r>
            <a:r>
              <a:rPr lang="en-US">
                <a:latin typeface="Times" charset="0"/>
                <a:ea typeface="ＭＳ Ｐゴシック" charset="-128"/>
              </a:rPr>
              <a:t>Questions about race and ethnicity as they appear on the U.S. Census form, which is sent to all households every 10 years. Note that Hispanic origin is represented as something other than race.</a:t>
            </a:r>
          </a:p>
          <a:p>
            <a:endParaRPr lang="en-US">
              <a:latin typeface="Times" charset="0"/>
              <a:ea typeface="ＭＳ Ｐゴシック" charset="-128"/>
            </a:endParaRPr>
          </a:p>
          <a:p>
            <a:r>
              <a:rPr lang="en-US" b="1">
                <a:latin typeface="Times" charset="0"/>
                <a:ea typeface="ＭＳ Ｐゴシック" charset="-128"/>
              </a:rPr>
              <a:t>(Chart) U.S. population composition from two perspectives </a:t>
            </a:r>
            <a:r>
              <a:rPr lang="en-US">
                <a:latin typeface="Times" charset="0"/>
                <a:ea typeface="ＭＳ Ｐゴシック" charset="-128"/>
              </a:rPr>
              <a:t>The pie chart on the left shows Hispanic and non-Hispanic origin for the population. The pie chart on the right shows the count and percentage of those who selected just one racial category. (</a:t>
            </a:r>
            <a:r>
              <a:rPr lang="en-US" i="1">
                <a:latin typeface="Times" charset="0"/>
                <a:ea typeface="ＭＳ Ｐゴシック" charset="-128"/>
              </a:rPr>
              <a:t>Source: </a:t>
            </a:r>
            <a:r>
              <a:rPr lang="en-US">
                <a:latin typeface="Times" charset="0"/>
                <a:ea typeface="ＭＳ Ｐゴシック" charset="-128"/>
              </a:rPr>
              <a:t>Data from U.S. Census Bureau, 2013.)</a:t>
            </a:r>
          </a:p>
          <a:p>
            <a:endParaRPr lang="en-US">
              <a:latin typeface="Times" charset="0"/>
              <a:ea typeface="ＭＳ Ｐゴシック" charset="-128"/>
            </a:endParaRPr>
          </a:p>
          <a:p>
            <a:r>
              <a:rPr lang="en-US" b="1">
                <a:latin typeface="Times" charset="0"/>
                <a:ea typeface="ＭＳ Ｐゴシック" charset="-128"/>
              </a:rPr>
              <a:t>(Map) Leading minority group, by county </a:t>
            </a:r>
            <a:r>
              <a:rPr lang="en-US">
                <a:latin typeface="Times" charset="0"/>
                <a:ea typeface="ＭＳ Ｐゴシック" charset="-128"/>
              </a:rPr>
              <a:t>White, non-Hispanic is the majority population group. Excluding that data enables us to map and see the distribution of minority groups. California, Hawaii, New Mexico, Texas, Washington, D. C., and Puerto Rico are </a:t>
            </a:r>
            <a:r>
              <a:rPr lang="en-US" i="1">
                <a:latin typeface="Times" charset="0"/>
                <a:ea typeface="ＭＳ Ｐゴシック" charset="-128"/>
              </a:rPr>
              <a:t>majority-minority</a:t>
            </a:r>
            <a:r>
              <a:rPr lang="en-US">
                <a:latin typeface="Times" charset="0"/>
                <a:ea typeface="ＭＳ Ｐゴシック" charset="-128"/>
              </a:rPr>
              <a:t>, meaning that more than half of the population is minority.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latin typeface="Times" charset="0"/>
              <a:ea typeface="ＭＳ Ｐゴシック" charset="-128"/>
            </a:endParaRPr>
          </a:p>
        </p:txBody>
      </p:sp>
      <p:sp>
        <p:nvSpPr>
          <p:cNvPr id="460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spcBef>
                <a:spcPct val="0"/>
              </a:spcBef>
              <a:buFontTx/>
              <a:buNone/>
            </a:pPr>
            <a:fld id="{4F629946-8B86-0A49-8F74-6FB017EA96B8}" type="slidenum">
              <a:rPr lang="en-US" sz="1200" b="0">
                <a:latin typeface="Times" charset="0"/>
              </a:rPr>
              <a:pPr algn="r">
                <a:spcBef>
                  <a:spcPct val="0"/>
                </a:spcBef>
                <a:buFontTx/>
                <a:buNone/>
              </a:pPr>
              <a:t>15</a:t>
            </a:fld>
            <a:endParaRPr lang="en-US" sz="1200" b="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a:latin typeface="Times" charset="0"/>
                <a:ea typeface="ＭＳ Ｐゴシック" charset="-128"/>
              </a:rPr>
              <a:t>Some 40,000 Vietnamese live in and around Washington, D.C., but at the level of the census tract nowhere do they make up more than 18% of the population. By contrast, they accounted for less than 1% of the population in most census tracts. In this shopping center catering to Vietnamese clientele in Falls Church, Virginia, the clock tower resembles one in Saigon and the yellow flag is the flag of the former South Vietnam.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atin typeface="Times" charset="0"/>
                <a:ea typeface="ＭＳ Ｐゴシック" charset="-128"/>
              </a:rPr>
              <a:t>The Hopi and Navajo Reservations (population approximately 7000 and 174,000, respectively) are ethnic islands and enclaves in the U.S. When mapped, we can see that they also form enclaves of each other.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atin typeface="Times" charset="0"/>
                <a:ea typeface="ＭＳ Ｐゴシック" charset="-128"/>
              </a:rPr>
              <a:t>Calculating and mapping location quotients help reveal the spatial variation in patterns of ethnic group concentration.</a:t>
            </a:r>
          </a:p>
          <a:p>
            <a:endParaRPr lang="en-US">
              <a:latin typeface="Times" charset="0"/>
              <a:ea typeface="ＭＳ Ｐゴシック" charset="-128"/>
            </a:endParaRPr>
          </a:p>
          <a:p>
            <a:pPr algn="just"/>
            <a:r>
              <a:rPr lang="en-US">
                <a:latin typeface="Times" charset="0"/>
                <a:ea typeface="ＭＳ Ｐゴシック" charset="-128"/>
              </a:rPr>
              <a:t>The table presents population data for Australia and its indigenous populations, the Aboriginals and Torres Strait Islanders. Nationally, they constitute just 2.5% of the population, and only in the Northern Territory do they make up more than one-quarter of the population. (Source: Australian Bureau of Statistics, 2009.) </a:t>
            </a:r>
          </a:p>
          <a:p>
            <a:pPr algn="just"/>
            <a:endParaRPr lang="en-US">
              <a:latin typeface="Times" charset="0"/>
              <a:ea typeface="ＭＳ Ｐゴシック" charset="-128"/>
            </a:endParaRPr>
          </a:p>
          <a:p>
            <a:pPr algn="just"/>
            <a:r>
              <a:rPr lang="en-US">
                <a:latin typeface="Times" charset="0"/>
                <a:ea typeface="ＭＳ Ｐゴシック" charset="-128"/>
              </a:rPr>
              <a:t>(Map) Where are Australia’s indigenous peoples over- and underrepresented? If you noticed that the location quotient for the Northern Territory is well above all the other values, then you have discovered one of the limitations of this measure. Although the location quotient can be less than one, it can never be lower than zero. This means that the location quotient is not as effective at capturing the degree of underrepresentation of a particular group. </a:t>
            </a:r>
          </a:p>
          <a:p>
            <a:pPr algn="just"/>
            <a:endParaRPr lang="en-US">
              <a:latin typeface="Times" charset="0"/>
              <a:ea typeface="ＭＳ Ｐゴシック" charset="-128"/>
            </a:endParaRPr>
          </a:p>
          <a:p>
            <a:r>
              <a:rPr lang="en-US">
                <a:latin typeface="Times" charset="0"/>
                <a:ea typeface="ＭＳ Ｐゴシック" charset="-128"/>
              </a:rPr>
              <a:t>(Left) Participants in the annual Carnival parade in Crown Heights, Brooklyn, an area with a sizable population of immigrants from the Caribbean. As a way of experiencing and enjoying traditions associated with an ethnic group, symbolic ethnicity often involves performance. Making and parading in elaborate costumes has long been a part of Carnival.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a:latin typeface="Times"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atin typeface="Times" charset="0"/>
                <a:ea typeface="ＭＳ Ｐゴシック" charset="-128"/>
              </a:rPr>
              <a:t>Certain large industrial facilities (called toxic release facilities or TRIs) are required to report to the Environmental Protection Agency amounts of toxins they emit into the air. Data from the San Francisco Bay Area shows that some ethnic groups are more likely than others to live near such a facility.</a:t>
            </a:r>
          </a:p>
          <a:p>
            <a:endParaRPr lang="en-US">
              <a:latin typeface="Times" charset="0"/>
              <a:ea typeface="ＭＳ Ｐゴシック" charset="-128"/>
            </a:endParaRPr>
          </a:p>
          <a:p>
            <a:r>
              <a:rPr lang="en-US">
                <a:latin typeface="Times" charset="0"/>
                <a:ea typeface="ＭＳ Ｐゴシック" charset="-128"/>
              </a:rPr>
              <a:t>(Bar Graph)</a:t>
            </a:r>
            <a:r>
              <a:rPr lang="en-US" b="1">
                <a:latin typeface="Times" charset="0"/>
                <a:ea typeface="ＭＳ Ｐゴシック" charset="-128"/>
              </a:rPr>
              <a:t> Population by race/ethnicity and proximity to a toxic release facility.  </a:t>
            </a:r>
            <a:r>
              <a:rPr lang="en-US">
                <a:latin typeface="Times" charset="0"/>
                <a:ea typeface="ＭＳ Ｐゴシック" charset="-128"/>
              </a:rPr>
              <a:t>Notice how the composition of population groups changes with increasing distance from the toxic release facility.</a:t>
            </a:r>
          </a:p>
          <a:p>
            <a:endParaRPr lang="en-US">
              <a:latin typeface="Times" charset="0"/>
              <a:ea typeface="ＭＳ Ｐゴシック" charset="-128"/>
            </a:endParaRPr>
          </a:p>
          <a:p>
            <a:r>
              <a:rPr lang="en-US">
                <a:latin typeface="Times" charset="0"/>
                <a:ea typeface="ＭＳ Ｐゴシック" charset="-128"/>
              </a:rPr>
              <a:t>(Line Chart) </a:t>
            </a:r>
            <a:r>
              <a:rPr lang="en-US" b="1">
                <a:latin typeface="Times" charset="0"/>
                <a:ea typeface="ＭＳ Ｐゴシック" charset="-128"/>
              </a:rPr>
              <a:t>Households within one mile of a toxic release facility by income, race/ethnicity. </a:t>
            </a:r>
            <a:r>
              <a:rPr lang="en-US">
                <a:latin typeface="Times" charset="0"/>
                <a:ea typeface="ＭＳ Ｐゴシック" charset="-128"/>
              </a:rPr>
              <a:t>Compare this chart to the bar graph.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latin typeface="Times" charset="0"/>
              <a:ea typeface="ＭＳ Ｐゴシック" charset="-128"/>
            </a:endParaRPr>
          </a:p>
        </p:txBody>
      </p:sp>
      <p:sp>
        <p:nvSpPr>
          <p:cNvPr id="32772" name="Slide Number Placeholder 3"/>
          <p:cNvSpPr>
            <a:spLocks noGrp="1"/>
          </p:cNvSpPr>
          <p:nvPr>
            <p:ph type="sldNum" sz="quarter" idx="5"/>
          </p:nvPr>
        </p:nvSpPr>
        <p:spPr>
          <a:noFill/>
        </p:spPr>
        <p:txBody>
          <a:bodyPr/>
          <a:lstStyle/>
          <a:p>
            <a:fld id="{771A4F03-D200-C541-9782-C27560FE2AA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atin typeface="Times" charset="0"/>
              <a:ea typeface="ＭＳ Ｐゴシック" charset="-128"/>
            </a:endParaRPr>
          </a:p>
        </p:txBody>
      </p:sp>
      <p:sp>
        <p:nvSpPr>
          <p:cNvPr id="522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spcBef>
                <a:spcPct val="0"/>
              </a:spcBef>
              <a:buFontTx/>
              <a:buNone/>
            </a:pPr>
            <a:fld id="{BCCA238F-C6EB-8545-84D5-93DD95079FB4}" type="slidenum">
              <a:rPr lang="en-US" sz="1200" b="0">
                <a:latin typeface="Times" charset="0"/>
              </a:rPr>
              <a:pPr algn="r">
                <a:spcBef>
                  <a:spcPct val="0"/>
                </a:spcBef>
                <a:buFontTx/>
                <a:buNone/>
              </a:pPr>
              <a:t>21</a:t>
            </a:fld>
            <a:endParaRPr lang="en-US" sz="1200" b="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atin typeface="Times" charset="0"/>
                <a:ea typeface="ＭＳ Ｐゴシック" charset="-128"/>
              </a:rPr>
              <a:t>The status of same-sex marriage and other legal alternatives such as domestic partnerships and civil unions demonstrates the politically charged nature of sexuality. Most U.S. states have both a law and a constitutional amendment that define marriage as the union of a man and a woman and, in effect, prohibit same-sex marriage. Same-sex marriage is legal in nine states and the District of Columbia. (</a:t>
            </a:r>
            <a:r>
              <a:rPr lang="en-US" i="1">
                <a:latin typeface="Times" charset="0"/>
                <a:ea typeface="ＭＳ Ｐゴシック" charset="-128"/>
              </a:rPr>
              <a:t>Source: </a:t>
            </a:r>
            <a:r>
              <a:rPr lang="en-US">
                <a:latin typeface="Times" charset="0"/>
                <a:ea typeface="ＭＳ Ｐゴシック" charset="-128"/>
              </a:rPr>
              <a:t>Data from Vestal, 2009; HRC 2010a; HRC 2010b, with updates.)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a:latin typeface="Times" charset="0"/>
                <a:ea typeface="ＭＳ Ｐゴシック" charset="-128"/>
              </a:rPr>
              <a:t>Sweden has the narrowest gender gap (0.81), and Yemen has the widest (0.45). To calculate the index, male and female enrollments in school are examined, as are labor participation rates. (</a:t>
            </a:r>
            <a:r>
              <a:rPr lang="en-US" i="1">
                <a:latin typeface="Times" charset="0"/>
                <a:ea typeface="ＭＳ Ｐゴシック" charset="-128"/>
              </a:rPr>
              <a:t>Source: </a:t>
            </a:r>
            <a:r>
              <a:rPr lang="en-US">
                <a:latin typeface="Times" charset="0"/>
                <a:ea typeface="ＭＳ Ｐゴシック" charset="-128"/>
              </a:rPr>
              <a:t>2007 Gender Gap Heatmap. </a:t>
            </a:r>
            <a:r>
              <a:rPr lang="en-US" i="1">
                <a:latin typeface="Times" charset="0"/>
                <a:ea typeface="ＭＳ Ｐゴシック" charset="-128"/>
              </a:rPr>
              <a:t>The Global Gender Gap Report</a:t>
            </a:r>
            <a:r>
              <a:rPr lang="en-US">
                <a:latin typeface="Times" charset="0"/>
                <a:ea typeface="ＭＳ Ｐゴシック" charset="-128"/>
              </a:rPr>
              <a:t>. © World Economic Forum. Available </a:t>
            </a:r>
            <a:r>
              <a:rPr lang="en-US" b="1">
                <a:latin typeface="Times" charset="0"/>
                <a:ea typeface="ＭＳ Ｐゴシック" charset="-128"/>
              </a:rPr>
              <a:t>online at http:// www.weforum.org/pdf/gendergap/ 2007_heatmap.pdf.)</a:t>
            </a:r>
          </a:p>
          <a:p>
            <a:r>
              <a:rPr lang="en-US" b="1">
                <a:latin typeface="Times" charset="0"/>
                <a:ea typeface="ＭＳ Ｐゴシック" charset="-128"/>
              </a:rPr>
              <a:t>DISCUSSION QUESTION: </a:t>
            </a:r>
            <a:r>
              <a:rPr lang="en-US">
                <a:latin typeface="Times" charset="0"/>
                <a:ea typeface="ＭＳ Ｐゴシック" charset="-128"/>
              </a:rPr>
              <a:t>How might you explain the large gender gap index for Japan?</a:t>
            </a:r>
          </a:p>
          <a:p>
            <a:endParaRPr lang="en-US">
              <a:latin typeface="Times"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atin typeface="Times" charset="0"/>
                <a:ea typeface="ＭＳ Ｐゴシック" charset="-128"/>
              </a:rPr>
              <a:t>The great chain of being is based on the idea that there is a natural and ranked order of life in the world, stretching from aquatic life at the bottom up to the heavens. If the broad classes of living things were ranked, it followed that the members of those classes could be ranked as well. Visible differences including skin color were used to distinguish among different ranks and races of people.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a:latin typeface="Times" charset="0"/>
                <a:ea typeface="ＭＳ Ｐゴシック" charset="-128"/>
              </a:rPr>
              <a:t>(Map)</a:t>
            </a:r>
            <a:r>
              <a:rPr lang="en-US" b="1">
                <a:latin typeface="Times" charset="0"/>
                <a:ea typeface="ＭＳ Ｐゴシック" charset="-128"/>
              </a:rPr>
              <a:t> Generalized origins and destinations of African slaves </a:t>
            </a:r>
            <a:r>
              <a:rPr lang="en-US">
                <a:latin typeface="Times" charset="0"/>
                <a:ea typeface="ＭＳ Ｐゴシック" charset="-128"/>
              </a:rPr>
              <a:t>The map, with arrows resembling on- and off-ramps, shows the highway that the Atlantic Ocean became as a result of the slave trade between the 16th and 19th centuries. Brazil and the Caribbean were the leading destinations of African slaves. Two factors that sustained the trans-Atlantic slave trade were the strong demand for labor in the Americas and the increasingly common view that racial categories were natural.</a:t>
            </a:r>
          </a:p>
          <a:p>
            <a:endParaRPr lang="en-US">
              <a:latin typeface="Times" charset="0"/>
              <a:ea typeface="ＭＳ Ｐゴシック" charset="-128"/>
            </a:endParaRPr>
          </a:p>
          <a:p>
            <a:r>
              <a:rPr lang="en-US">
                <a:latin typeface="Times" charset="0"/>
                <a:ea typeface="ＭＳ Ｐゴシック" charset="-128"/>
              </a:rPr>
              <a:t>(Chart)</a:t>
            </a:r>
            <a:r>
              <a:rPr lang="en-US" b="1">
                <a:latin typeface="Times" charset="0"/>
                <a:ea typeface="ＭＳ Ｐゴシック" charset="-128"/>
              </a:rPr>
              <a:t> Estimated number of forced laborers, by region </a:t>
            </a:r>
            <a:r>
              <a:rPr lang="en-US">
                <a:latin typeface="Times" charset="0"/>
                <a:ea typeface="ＭＳ Ｐゴシック" charset="-128"/>
              </a:rPr>
              <a:t>Forced labor is regionally most prevalent in Asia, in part because of enduring systems of bonded labor. Perhaps 12 million people work as forced laborers worldwide—as many people as were transported to the Americas as slaves. Workers are recruited with the promise of high wages, but once employed those promises are broken and laborers are forced to work with threats of penalty or harm. </a:t>
            </a:r>
          </a:p>
          <a:p>
            <a:endParaRPr lang="en-US">
              <a:latin typeface="Times" charset="0"/>
              <a:ea typeface="ＭＳ Ｐゴシック" charset="-128"/>
            </a:endParaRPr>
          </a:p>
          <a:p>
            <a:r>
              <a:rPr lang="en-US">
                <a:latin typeface="Times" charset="0"/>
                <a:ea typeface="ＭＳ Ｐゴシック" charset="-128"/>
              </a:rPr>
              <a:t>(Photo) </a:t>
            </a:r>
            <a:r>
              <a:rPr lang="en-US" b="1">
                <a:latin typeface="Times" charset="0"/>
                <a:ea typeface="ＭＳ Ｐゴシック" charset="-128"/>
              </a:rPr>
              <a:t>Bonded and forced labor </a:t>
            </a:r>
            <a:r>
              <a:rPr lang="en-US">
                <a:latin typeface="Times" charset="0"/>
                <a:ea typeface="ＭＳ Ｐゴシック" charset="-128"/>
              </a:rPr>
              <a:t>In India, this young girl and her family were trafficked and work as bonded laborers at a brick-making factory. Bonded labor means that the employer has a long-term lease for your services because of a debt that is owed. Often a family’s debt is passed on from one generation to the next, creating a vicious cycle of debt slavery.</a:t>
            </a:r>
          </a:p>
          <a:p>
            <a:endParaRPr lang="en-US">
              <a:latin typeface="Times"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latin typeface="Times" charset="0"/>
              <a:ea typeface="ＭＳ Ｐゴシック" charset="-128"/>
            </a:endParaRPr>
          </a:p>
        </p:txBody>
      </p:sp>
      <p:sp>
        <p:nvSpPr>
          <p:cNvPr id="358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spcBef>
                <a:spcPct val="0"/>
              </a:spcBef>
              <a:buFontTx/>
              <a:buNone/>
            </a:pPr>
            <a:fld id="{AC14DBFF-3E3C-184D-913A-66476DC30D68}" type="slidenum">
              <a:rPr lang="en-US" sz="1200" b="0">
                <a:latin typeface="Times" charset="0"/>
              </a:rPr>
              <a:pPr algn="r">
                <a:spcBef>
                  <a:spcPct val="0"/>
                </a:spcBef>
                <a:buFontTx/>
                <a:buNone/>
              </a:pPr>
              <a:t>6</a:t>
            </a:fld>
            <a:endParaRPr lang="en-US" sz="1200" b="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a:latin typeface="Times" charset="0"/>
                <a:ea typeface="ＭＳ Ｐゴシック" charset="-128"/>
              </a:rPr>
              <a:t>One of the key contributions of Kay Anderson’s research on Vancouver’s Chinatown from the 1880s to the 1920s is her demonstration of the mutually reinforcing processes of how race makes place and place makes race. Today, Vancouver’s Chinatown is widely perceived to be a popular destination and downtown attraction.</a:t>
            </a:r>
          </a:p>
          <a:p>
            <a:endParaRPr lang="en-US" b="1">
              <a:latin typeface="Times" charset="0"/>
              <a:ea typeface="ＭＳ Ｐゴシック" charset="-128"/>
            </a:endParaRPr>
          </a:p>
          <a:p>
            <a:r>
              <a:rPr lang="en-US" b="1">
                <a:latin typeface="Times" charset="0"/>
                <a:ea typeface="ＭＳ Ｐゴシック" charset="-128"/>
              </a:rPr>
              <a:t>Race makes place </a:t>
            </a:r>
            <a:r>
              <a:rPr lang="en-US">
                <a:latin typeface="Times" charset="0"/>
                <a:ea typeface="ＭＳ Ｐゴシック" charset="-128"/>
              </a:rPr>
              <a:t>Observable differences reinforced the perceived distance between whites mainly of European descent, and the area where Chinese settled was called </a:t>
            </a:r>
            <a:r>
              <a:rPr lang="en-US" i="1">
                <a:latin typeface="Times" charset="0"/>
                <a:ea typeface="ＭＳ Ｐゴシック" charset="-128"/>
              </a:rPr>
              <a:t>Chinatown</a:t>
            </a:r>
            <a:r>
              <a:rPr lang="en-US">
                <a:latin typeface="Times" charset="0"/>
                <a:ea typeface="ＭＳ Ｐゴシック" charset="-128"/>
              </a:rPr>
              <a:t>. This 1907 newspaper illustration depicts Chinatown as an opium den and unsanitary place. In actuality, some Chinese operated laundries, the “business of cleanliness,” according to Anderson (1987, p. 586), and Chinatown was not a center of epidemics.</a:t>
            </a:r>
          </a:p>
          <a:p>
            <a:endParaRPr lang="en-US" b="1">
              <a:latin typeface="Times" charset="0"/>
              <a:ea typeface="ＭＳ Ｐゴシック" charset="-128"/>
            </a:endParaRPr>
          </a:p>
          <a:p>
            <a:r>
              <a:rPr lang="en-US" b="1">
                <a:latin typeface="Times" charset="0"/>
                <a:ea typeface="ＭＳ Ｐゴシック" charset="-128"/>
              </a:rPr>
              <a:t>Place makes race </a:t>
            </a:r>
            <a:r>
              <a:rPr lang="en-US">
                <a:latin typeface="Times" charset="0"/>
                <a:ea typeface="ＭＳ Ｐゴシック" charset="-128"/>
              </a:rPr>
              <a:t>The stigmatization of Chinatown as a socially troubled area influenced the actions of Vancouver’s civic leaders, who sought to contain and control Chinatown’s “problems” through city rules and regulations. To say that place makes race means that perceptions of Chinatown reinforced racialized views of the Chinese as a different breed of people who needed to be spatially separated and monitored. </a:t>
            </a:r>
          </a:p>
          <a:p>
            <a:endParaRPr lang="en-US">
              <a:latin typeface="Times"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atin typeface="Times" charset="0"/>
                <a:ea typeface="ＭＳ Ｐゴシック" charset="-128"/>
              </a:rPr>
              <a:t>(Map)</a:t>
            </a:r>
            <a:r>
              <a:rPr lang="en-US" b="1">
                <a:latin typeface="Times" charset="0"/>
                <a:ea typeface="ＭＳ Ｐゴシック" charset="-128"/>
              </a:rPr>
              <a:t> Grand apartheid </a:t>
            </a:r>
            <a:r>
              <a:rPr lang="en-US">
                <a:latin typeface="Times" charset="0"/>
                <a:ea typeface="ＭＳ Ｐゴシック" charset="-128"/>
              </a:rPr>
              <a:t>Designed as a comprehensive system, apartheid operated on two spatial scales. At the national scale there was </a:t>
            </a:r>
            <a:r>
              <a:rPr lang="en-US" i="1">
                <a:latin typeface="Times" charset="0"/>
                <a:ea typeface="ＭＳ Ｐゴシック" charset="-128"/>
              </a:rPr>
              <a:t>grand apartheid</a:t>
            </a:r>
            <a:r>
              <a:rPr lang="en-US">
                <a:latin typeface="Times" charset="0"/>
                <a:ea typeface="ＭＳ Ｐゴシック" charset="-128"/>
              </a:rPr>
              <a:t>, intended to separate population groups territorially. Legislation authorized the creation of black homelands, called Bantustans. </a:t>
            </a:r>
            <a:endParaRPr lang="en-US" b="1">
              <a:latin typeface="Times" charset="0"/>
              <a:ea typeface="ＭＳ Ｐゴシック" charset="-128"/>
            </a:endParaRPr>
          </a:p>
          <a:p>
            <a:r>
              <a:rPr lang="en-US" b="1">
                <a:latin typeface="Times" charset="0"/>
                <a:ea typeface="ＭＳ Ｐゴシック" charset="-128"/>
              </a:rPr>
              <a:t> </a:t>
            </a:r>
            <a:r>
              <a:rPr lang="en-US">
                <a:latin typeface="Times" charset="0"/>
                <a:ea typeface="ＭＳ Ｐゴシック" charset="-128"/>
              </a:rPr>
              <a:t>(Left) </a:t>
            </a:r>
            <a:r>
              <a:rPr lang="en-US" b="1">
                <a:latin typeface="Times" charset="0"/>
                <a:ea typeface="ＭＳ Ｐゴシック" charset="-128"/>
              </a:rPr>
              <a:t>Petty apartheid </a:t>
            </a:r>
            <a:r>
              <a:rPr lang="en-US" i="1">
                <a:latin typeface="Times" charset="0"/>
                <a:ea typeface="ＭＳ Ｐゴシック" charset="-128"/>
              </a:rPr>
              <a:t>Petty apartheid </a:t>
            </a:r>
            <a:r>
              <a:rPr lang="en-US">
                <a:latin typeface="Times" charset="0"/>
                <a:ea typeface="ＭＳ Ｐゴシック" charset="-128"/>
              </a:rPr>
              <a:t>operated at the individual scale and resulted in segregated public facilities, including restrooms, drinking fountains, schools, and beaches. </a:t>
            </a:r>
            <a:r>
              <a:rPr lang="en-US" b="1">
                <a:latin typeface="Times" charset="0"/>
                <a:ea typeface="ＭＳ Ｐゴシック" charset="-128"/>
              </a:rPr>
              <a:t> </a:t>
            </a:r>
          </a:p>
          <a:p>
            <a:r>
              <a:rPr lang="en-US">
                <a:latin typeface="Times" charset="0"/>
                <a:ea typeface="ＭＳ Ｐゴシック" charset="-128"/>
              </a:rPr>
              <a:t>(Right) </a:t>
            </a:r>
            <a:r>
              <a:rPr lang="en-US" b="1">
                <a:latin typeface="Times" charset="0"/>
                <a:ea typeface="ＭＳ Ｐゴシック" charset="-128"/>
              </a:rPr>
              <a:t>Townships </a:t>
            </a:r>
            <a:r>
              <a:rPr lang="en-US">
                <a:latin typeface="Times" charset="0"/>
                <a:ea typeface="ＭＳ Ｐゴシック" charset="-128"/>
              </a:rPr>
              <a:t>Achieving complete physical segregation in cities proved to be complicated and unreasonable because of labor needs. Many blacks were employed by whites as housekeepers, while many others worked in construction. Therefore, black residential areas, called </a:t>
            </a:r>
            <a:r>
              <a:rPr lang="en-US" i="1">
                <a:latin typeface="Times" charset="0"/>
                <a:ea typeface="ＭＳ Ｐゴシック" charset="-128"/>
              </a:rPr>
              <a:t>townships</a:t>
            </a:r>
            <a:r>
              <a:rPr lang="en-US">
                <a:latin typeface="Times" charset="0"/>
                <a:ea typeface="ＭＳ Ｐゴシック" charset="-128"/>
              </a:rPr>
              <a:t>, formed on the outer edges of South African cities. Still in existence, these townships are, in effect, slums.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latin typeface="Times" charset="0"/>
              <a:ea typeface="ＭＳ Ｐゴシック" charset="-128"/>
            </a:endParaRPr>
          </a:p>
        </p:txBody>
      </p:sp>
      <p:sp>
        <p:nvSpPr>
          <p:cNvPr id="389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spcBef>
                <a:spcPct val="0"/>
              </a:spcBef>
              <a:buFontTx/>
              <a:buNone/>
            </a:pPr>
            <a:fld id="{B30615E2-7C23-F24D-B582-0112E73F8115}" type="slidenum">
              <a:rPr lang="en-US" sz="1200" b="0">
                <a:latin typeface="Times" charset="0"/>
              </a:rPr>
              <a:pPr algn="r">
                <a:spcBef>
                  <a:spcPct val="0"/>
                </a:spcBef>
                <a:buFontTx/>
                <a:buNone/>
              </a:pPr>
              <a:t>9</a:t>
            </a:fld>
            <a:endParaRPr lang="en-US" sz="1200" b="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b="1">
                <a:latin typeface="Times" charset="0"/>
                <a:ea typeface="ＭＳ Ｐゴシック" charset="-128"/>
              </a:rPr>
              <a:t>DISCUSSION QUESTION: </a:t>
            </a:r>
            <a:r>
              <a:rPr lang="en-US">
                <a:latin typeface="Times" charset="0"/>
                <a:ea typeface="ＭＳ Ｐゴシック" charset="-128"/>
              </a:rPr>
              <a:t>To what extent are your food preferences an expression of your ethnicity?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C920AB63-49BE-BB48-BF00-1CAFCF6563AF}" type="datetime2">
              <a:rPr lang="en-US" smtClean="0"/>
              <a:pPr/>
              <a:t>Monday, January 22,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49BDC3A1-18F9-EC42-AD39-92E62BC9B3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A019AE01-52A6-E840-8407-CF6401DB9C15}" type="datetime2">
              <a:rPr lang="en-US" smtClean="0"/>
              <a:pPr/>
              <a:t>Monday, January 22,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1B30FFB8-C229-EC41-8A2E-D226B0EF85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516B85CC-8634-A241-9726-20C5226B2B75}" type="datetime2">
              <a:rPr lang="en-US" smtClean="0"/>
              <a:pPr/>
              <a:t>Monday, January 22,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B197CCED-E6D9-114A-AFA6-3CB99C3C04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5D8BE733-2D1E-1448-B85F-C41D92BDD7C2}" type="datetime2">
              <a:rPr lang="en-US" smtClean="0"/>
              <a:pPr/>
              <a:t>Monday, January 22,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041CAF8A-878D-D74A-9DF4-0FA6D27580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568BC859-A73E-4B48-AACA-6EB43EF81707}" type="datetime2">
              <a:rPr lang="en-US" smtClean="0"/>
              <a:pPr/>
              <a:t>Monday, January 22,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788E37E8-62AE-2A46-B277-B93C9E5F5B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0A18CDB9-ABA1-7A40-8F45-6D0C2EBEAABD}" type="datetime2">
              <a:rPr lang="en-US" smtClean="0"/>
              <a:pPr/>
              <a:t>Monday, January 22, 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A1807741-722C-904E-AE59-F13AB631D2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1034BE30-D7C2-B843-9602-824E5E29D2B1}" type="datetime2">
              <a:rPr lang="en-US" smtClean="0"/>
              <a:pPr/>
              <a:t>Monday, January 22, 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D28CB205-90A3-DE40-A84D-A80A81F8F0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4500DCB2-C599-1548-879D-BB1F5969C86E}" type="datetime2">
              <a:rPr lang="en-US" smtClean="0"/>
              <a:pPr/>
              <a:t>Monday, January 22, 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032E618E-FE06-C74F-A0C6-F6B403C740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FFF8C8D5-C36F-924A-86A8-14CBD5C5610E}" type="datetime2">
              <a:rPr lang="en-US" smtClean="0"/>
              <a:pPr/>
              <a:t>Monday, January 22, 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18BEA640-40ED-FE40-AC77-44F59A7C04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C9DD0C1A-16F3-BB4B-9E58-E7A1AE9F50C7}" type="datetime2">
              <a:rPr lang="en-US" smtClean="0"/>
              <a:pPr/>
              <a:t>Monday, January 22, 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057549BE-0665-2D40-ABC1-A2D8E5FAB2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defRPr>
            </a:lvl1pPr>
          </a:lstStyle>
          <a:p>
            <a:fld id="{5127A278-04DF-4A4B-BFD9-3C9043079191}" type="datetime2">
              <a:rPr lang="en-US" smtClean="0"/>
              <a:pPr/>
              <a:t>Monday, January 22, 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2014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defRPr>
            </a:lvl1pPr>
          </a:lstStyle>
          <a:p>
            <a:fld id="{49FC47CD-DB29-604E-9468-CD181DFC15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12364" y="6492875"/>
            <a:ext cx="5519272" cy="365125"/>
          </a:xfrm>
          <a:prstGeom prst="rect">
            <a:avLst/>
          </a:prstGeom>
        </p:spPr>
        <p:txBody>
          <a:bodyPr vert="horz" wrap="square" lIns="91440" tIns="45720" rIns="91440" bIns="45720" numCol="1" anchor="b" anchorCtr="0" compatLnSpc="1">
            <a:prstTxWarp prst="textNoShape">
              <a:avLst/>
            </a:prstTxWarp>
          </a:bodyPr>
          <a:lstStyle>
            <a:lvl1pPr algn="ctr">
              <a:spcBef>
                <a:spcPct val="0"/>
              </a:spcBef>
              <a:buFontTx/>
              <a:buNone/>
              <a:defRPr sz="1200" b="0" smtClean="0">
                <a:solidFill>
                  <a:srgbClr val="898989"/>
                </a:solidFill>
                <a:latin typeface="Times" charset="0"/>
                <a:ea typeface="ＭＳ Ｐゴシック" pitchFamily="34" charset="-128"/>
                <a:cs typeface="+mn-cs"/>
              </a:defRPr>
            </a:lvl1pPr>
          </a:lstStyle>
          <a:p>
            <a:pPr>
              <a:defRPr/>
            </a:pPr>
            <a:r>
              <a:rPr lang="en-US" smtClean="0"/>
              <a:t>Copyright © 2014 John Wiley &amp; Sons, Inc. All rights reserved.</a:t>
            </a: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nvSpPr>
        <p:spPr bwMode="auto">
          <a:xfrm>
            <a:off x="876300" y="777875"/>
            <a:ext cx="7391400" cy="1828800"/>
          </a:xfrm>
          <a:prstGeom prst="rect">
            <a:avLst/>
          </a:prstGeom>
          <a:noFill/>
          <a:ln w="9525">
            <a:noFill/>
            <a:miter lim="800000"/>
            <a:headEnd/>
            <a:tailEnd/>
          </a:ln>
          <a:effectLst/>
        </p:spPr>
        <p:txBody>
          <a:bodyPr anchor="ctr">
            <a:prstTxWarp prst="textNoShape">
              <a:avLst/>
            </a:prstTxWarp>
          </a:bodyPr>
          <a:lstStyle/>
          <a:p>
            <a:pPr algn="ctr">
              <a:lnSpc>
                <a:spcPct val="110000"/>
              </a:lnSpc>
              <a:buNone/>
            </a:pPr>
            <a:r>
              <a:rPr lang="en-US" sz="3600" b="1" i="1" dirty="0">
                <a:solidFill>
                  <a:srgbClr val="141313"/>
                </a:solidFill>
                <a:latin typeface="Liberation Serif" panose="02020603050405020304" pitchFamily="18" charset="0"/>
              </a:rPr>
              <a:t>Visualizing Human Geography: At Home in a Diverse World</a:t>
            </a:r>
            <a:endParaRPr lang="en-US" sz="2800" b="1" dirty="0">
              <a:solidFill>
                <a:srgbClr val="141313"/>
              </a:solidFill>
              <a:latin typeface="Liberation Serif" panose="02020603050405020304" pitchFamily="18" charset="0"/>
            </a:endParaRPr>
          </a:p>
          <a:p>
            <a:pPr algn="ctr">
              <a:lnSpc>
                <a:spcPct val="120000"/>
              </a:lnSpc>
              <a:buNone/>
            </a:pPr>
            <a:r>
              <a:rPr lang="en-US" sz="2200" b="1" dirty="0">
                <a:solidFill>
                  <a:srgbClr val="141313"/>
                </a:solidFill>
                <a:latin typeface="Liberation Serif" panose="02020603050405020304" pitchFamily="18" charset="0"/>
              </a:rPr>
              <a:t>Second Edition</a:t>
            </a:r>
          </a:p>
        </p:txBody>
      </p:sp>
      <p:sp>
        <p:nvSpPr>
          <p:cNvPr id="8" name="Rectangle 3"/>
          <p:cNvSpPr>
            <a:spLocks noGrp="1" noChangeArrowheads="1"/>
          </p:cNvSpPr>
          <p:nvPr/>
        </p:nvSpPr>
        <p:spPr bwMode="auto">
          <a:xfrm>
            <a:off x="831172" y="4343399"/>
            <a:ext cx="7481657" cy="1821193"/>
          </a:xfrm>
          <a:prstGeom prst="rect">
            <a:avLst/>
          </a:prstGeom>
          <a:noFill/>
          <a:ln w="9525">
            <a:noFill/>
            <a:miter lim="800000"/>
            <a:headEnd/>
            <a:tailEnd/>
          </a:ln>
          <a:effectLst/>
        </p:spPr>
        <p:txBody>
          <a:bodyPr>
            <a:prstTxWarp prst="textNoShape">
              <a:avLst/>
            </a:prstTxWarp>
          </a:bodyPr>
          <a:lstStyle/>
          <a:p>
            <a:pPr algn="ctr">
              <a:buNone/>
            </a:pPr>
            <a:r>
              <a:rPr lang="en-US" sz="3200" b="1" dirty="0">
                <a:latin typeface="Liberation Serif" panose="02020603050405020304" pitchFamily="18" charset="0"/>
              </a:rPr>
              <a:t>Chapter</a:t>
            </a:r>
            <a:r>
              <a:rPr lang="en-US" sz="3200" b="1" dirty="0" smtClean="0">
                <a:latin typeface="Liberation Serif" panose="02020603050405020304" pitchFamily="18" charset="0"/>
              </a:rPr>
              <a:t> 6</a:t>
            </a:r>
          </a:p>
          <a:p>
            <a:pPr algn="ctr">
              <a:buNone/>
            </a:pPr>
            <a:r>
              <a:rPr lang="en-US" sz="2800" b="0" dirty="0" smtClean="0">
                <a:latin typeface="Liberation Serif" panose="02020603050405020304" pitchFamily="18" charset="0"/>
              </a:rPr>
              <a:t>Geographies of Identity: Race, Ethnicity, Sexuality, and Gender</a:t>
            </a:r>
            <a:endParaRPr lang="en-US" sz="2800" b="0" dirty="0">
              <a:latin typeface="Liberation Serif" panose="02020603050405020304" pitchFamily="18" charset="0"/>
            </a:endParaRPr>
          </a:p>
        </p:txBody>
      </p:sp>
      <p:sp>
        <p:nvSpPr>
          <p:cNvPr id="9" name="Text Box 5"/>
          <p:cNvSpPr txBox="1">
            <a:spLocks noChangeArrowheads="1"/>
          </p:cNvSpPr>
          <p:nvPr/>
        </p:nvSpPr>
        <p:spPr bwMode="auto">
          <a:xfrm>
            <a:off x="1344613" y="2911475"/>
            <a:ext cx="6457950" cy="519113"/>
          </a:xfrm>
          <a:prstGeom prst="rect">
            <a:avLst/>
          </a:prstGeom>
          <a:noFill/>
          <a:ln w="9525">
            <a:noFill/>
            <a:miter lim="800000"/>
            <a:headEnd/>
            <a:tailEnd/>
          </a:ln>
          <a:effectLst/>
        </p:spPr>
        <p:txBody>
          <a:bodyPr>
            <a:prstTxWarp prst="textNoShape">
              <a:avLst/>
            </a:prstTxWarp>
            <a:spAutoFit/>
          </a:bodyPr>
          <a:lstStyle/>
          <a:p>
            <a:pPr algn="ctr">
              <a:buNone/>
            </a:pPr>
            <a:r>
              <a:rPr lang="en-US" sz="2800" b="0" dirty="0">
                <a:solidFill>
                  <a:srgbClr val="141313"/>
                </a:solidFill>
                <a:latin typeface="Liberation Serif" panose="02020603050405020304" pitchFamily="18" charset="0"/>
              </a:rPr>
              <a:t>Alyson Greiner</a:t>
            </a:r>
          </a:p>
        </p:txBody>
      </p:sp>
      <p:sp>
        <p:nvSpPr>
          <p:cNvPr id="10" name="Line 6"/>
          <p:cNvSpPr>
            <a:spLocks noChangeShapeType="1"/>
          </p:cNvSpPr>
          <p:nvPr/>
        </p:nvSpPr>
        <p:spPr bwMode="auto">
          <a:xfrm>
            <a:off x="609600" y="416276"/>
            <a:ext cx="7880350" cy="0"/>
          </a:xfrm>
          <a:prstGeom prst="line">
            <a:avLst/>
          </a:prstGeom>
          <a:noFill/>
          <a:ln w="19050">
            <a:solidFill>
              <a:schemeClr val="tx1"/>
            </a:solidFill>
            <a:round/>
            <a:headEnd/>
            <a:tailEnd/>
          </a:ln>
          <a:effectLst/>
        </p:spPr>
        <p:txBody>
          <a:bodyPr wrap="none" anchor="ctr">
            <a:prstTxWarp prst="textNoShape">
              <a:avLst/>
            </a:prstTxWarp>
          </a:bodyPr>
          <a:lstStyle/>
          <a:p>
            <a:pPr>
              <a:buNone/>
            </a:pPr>
            <a:endParaRPr lang="en-US" dirty="0">
              <a:solidFill>
                <a:srgbClr val="141313"/>
              </a:solidFill>
              <a:latin typeface="Liberation Serif" panose="02020603050405020304" pitchFamily="18" charset="0"/>
            </a:endParaRPr>
          </a:p>
        </p:txBody>
      </p:sp>
      <p:sp>
        <p:nvSpPr>
          <p:cNvPr id="11" name="Line 7"/>
          <p:cNvSpPr>
            <a:spLocks noChangeShapeType="1"/>
          </p:cNvSpPr>
          <p:nvPr/>
        </p:nvSpPr>
        <p:spPr bwMode="auto">
          <a:xfrm>
            <a:off x="609600" y="3953581"/>
            <a:ext cx="7880350" cy="0"/>
          </a:xfrm>
          <a:prstGeom prst="line">
            <a:avLst/>
          </a:prstGeom>
          <a:noFill/>
          <a:ln w="19050">
            <a:solidFill>
              <a:schemeClr val="tx1"/>
            </a:solidFill>
            <a:round/>
            <a:headEnd/>
            <a:tailEnd/>
          </a:ln>
          <a:effectLst/>
        </p:spPr>
        <p:txBody>
          <a:bodyPr wrap="none" anchor="ctr">
            <a:prstTxWarp prst="textNoShape">
              <a:avLst/>
            </a:prstTxWarp>
          </a:bodyPr>
          <a:lstStyle/>
          <a:p>
            <a:pPr>
              <a:buNone/>
            </a:pPr>
            <a:endParaRPr lang="en-US" dirty="0">
              <a:solidFill>
                <a:srgbClr val="141313"/>
              </a:solidFill>
              <a:latin typeface="Liberation Serif" panose="02020603050405020304" pitchFamily="18" charset="0"/>
            </a:endParaRPr>
          </a:p>
        </p:txBody>
      </p:sp>
      <p:sp>
        <p:nvSpPr>
          <p:cNvPr id="13" name="Footer Placeholder 1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Defining and Characterizing Ethnicity</a:t>
            </a:r>
          </a:p>
        </p:txBody>
      </p:sp>
      <p:sp>
        <p:nvSpPr>
          <p:cNvPr id="13315" name="Rectangle 11"/>
          <p:cNvSpPr>
            <a:spLocks noChangeArrowheads="1"/>
          </p:cNvSpPr>
          <p:nvPr/>
        </p:nvSpPr>
        <p:spPr bwMode="auto">
          <a:xfrm>
            <a:off x="0" y="1181100"/>
            <a:ext cx="8586788" cy="5213350"/>
          </a:xfrm>
          <a:prstGeom prst="rect">
            <a:avLst/>
          </a:prstGeom>
          <a:noFill/>
          <a:ln w="9525">
            <a:noFill/>
            <a:miter lim="800000"/>
            <a:headEnd/>
            <a:tailEnd/>
          </a:ln>
        </p:spPr>
        <p:txBody>
          <a:bodyPr>
            <a:prstTxWarp prst="textNoShape">
              <a:avLst/>
            </a:prstTxWarp>
            <a:spAutoFit/>
          </a:bodyPr>
          <a:lstStyle/>
          <a:p>
            <a:pPr marL="341313" indent="-341313"/>
            <a:r>
              <a:rPr lang="en-US" dirty="0" err="1">
                <a:latin typeface="Liberation Serif" panose="02020603050405020304" pitchFamily="18" charset="0"/>
              </a:rPr>
              <a:t>Othering</a:t>
            </a:r>
            <a:endParaRPr lang="en-US" b="0" dirty="0">
              <a:latin typeface="Liberation Serif" panose="02020603050405020304" pitchFamily="18" charset="0"/>
            </a:endParaRPr>
          </a:p>
          <a:p>
            <a:pPr marL="341313" indent="-341313"/>
            <a:r>
              <a:rPr lang="en-US" dirty="0">
                <a:latin typeface="Liberation Serif" panose="02020603050405020304" pitchFamily="18" charset="0"/>
              </a:rPr>
              <a:t>Ethnicity: </a:t>
            </a:r>
            <a:r>
              <a:rPr lang="en-US" b="0" dirty="0">
                <a:latin typeface="Liberation Serif" panose="02020603050405020304" pitchFamily="18" charset="0"/>
              </a:rPr>
              <a:t>The personal and behavioral basis of an individual’s identity that generates a sense of social belonging.</a:t>
            </a:r>
          </a:p>
          <a:p>
            <a:pPr marL="341313" indent="-341313"/>
            <a:r>
              <a:rPr lang="en-US" b="0" i="1" dirty="0">
                <a:latin typeface="Liberation Serif" panose="02020603050405020304" pitchFamily="18" charset="0"/>
              </a:rPr>
              <a:t>Nationality</a:t>
            </a:r>
            <a:r>
              <a:rPr lang="en-US" b="0" dirty="0">
                <a:latin typeface="Liberation Serif" panose="02020603050405020304" pitchFamily="18" charset="0"/>
              </a:rPr>
              <a:t> vs.</a:t>
            </a:r>
            <a:r>
              <a:rPr lang="en-US" dirty="0">
                <a:latin typeface="Liberation Serif" panose="02020603050405020304" pitchFamily="18" charset="0"/>
              </a:rPr>
              <a:t> Ethnic Group</a:t>
            </a:r>
          </a:p>
          <a:p>
            <a:pPr marL="341313" indent="-341313"/>
            <a:r>
              <a:rPr lang="en-US" dirty="0">
                <a:latin typeface="Liberation Serif" panose="02020603050405020304" pitchFamily="18" charset="0"/>
              </a:rPr>
              <a:t>Ascription</a:t>
            </a:r>
          </a:p>
          <a:p>
            <a:pPr marL="341313" indent="-341313"/>
            <a:r>
              <a:rPr lang="en-US" b="0" i="1" dirty="0">
                <a:latin typeface="Liberation Serif" panose="02020603050405020304" pitchFamily="18" charset="0"/>
              </a:rPr>
              <a:t>First peoples</a:t>
            </a:r>
          </a:p>
          <a:p>
            <a:pPr marL="341313" indent="-341313"/>
            <a:endParaRPr lang="en-US" b="0" dirty="0">
              <a:latin typeface="Liberation Serif" panose="02020603050405020304" pitchFamily="18" charset="0"/>
            </a:endParaRPr>
          </a:p>
        </p:txBody>
      </p:sp>
      <p:pic>
        <p:nvPicPr>
          <p:cNvPr id="13316" name="Picture 13" descr="vhg1e_fig_06_06a"/>
          <p:cNvPicPr>
            <a:picLocks noChangeAspect="1" noChangeArrowheads="1"/>
          </p:cNvPicPr>
          <p:nvPr/>
        </p:nvPicPr>
        <p:blipFill>
          <a:blip r:embed="rId3"/>
          <a:stretch>
            <a:fillRect/>
          </a:stretch>
        </p:blipFill>
        <p:spPr bwMode="auto">
          <a:xfrm>
            <a:off x="5294313" y="3188258"/>
            <a:ext cx="3330575" cy="3281834"/>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Ethnicity and Ancestry</a:t>
            </a:r>
          </a:p>
        </p:txBody>
      </p:sp>
      <p:pic>
        <p:nvPicPr>
          <p:cNvPr id="14339" name="Picture 5" descr="figure 6"/>
          <p:cNvPicPr>
            <a:picLocks noChangeAspect="1" noChangeArrowheads="1"/>
          </p:cNvPicPr>
          <p:nvPr/>
        </p:nvPicPr>
        <p:blipFill>
          <a:blip r:embed="rId3"/>
          <a:stretch>
            <a:fillRect/>
          </a:stretch>
        </p:blipFill>
        <p:spPr bwMode="auto">
          <a:xfrm>
            <a:off x="391874" y="1649184"/>
            <a:ext cx="8360252" cy="430553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252413" y="1174750"/>
            <a:ext cx="8586787" cy="5493812"/>
          </a:xfrm>
          <a:prstGeom prst="rect">
            <a:avLst/>
          </a:prstGeom>
          <a:noFill/>
          <a:ln w="9525">
            <a:noFill/>
            <a:miter lim="800000"/>
            <a:headEnd/>
            <a:tailEnd/>
          </a:ln>
        </p:spPr>
        <p:txBody>
          <a:bodyPr>
            <a:prstTxWarp prst="textNoShape">
              <a:avLst/>
            </a:prstTxWarp>
            <a:spAutoFit/>
          </a:bodyPr>
          <a:lstStyle/>
          <a:p>
            <a:pPr marL="341313" indent="-341313"/>
            <a:r>
              <a:rPr lang="en-US" dirty="0">
                <a:latin typeface="Liberation Serif" panose="02020603050405020304" pitchFamily="18" charset="0"/>
              </a:rPr>
              <a:t>Discourse:  </a:t>
            </a:r>
            <a:r>
              <a:rPr lang="en-US" b="0" dirty="0">
                <a:latin typeface="Liberation Serif" panose="02020603050405020304" pitchFamily="18" charset="0"/>
              </a:rPr>
              <a:t>Communication that provides insight on social values,                                          attitudes, priorities,                                              and ways of                                        understanding                                                          the world.</a:t>
            </a:r>
          </a:p>
          <a:p>
            <a:pPr marL="341313" indent="-341313"/>
            <a:endParaRPr lang="en-US" sz="1000" b="0" dirty="0">
              <a:latin typeface="Liberation Serif" panose="02020603050405020304" pitchFamily="18" charset="0"/>
            </a:endParaRPr>
          </a:p>
          <a:p>
            <a:pPr marL="341313" indent="-341313"/>
            <a:r>
              <a:rPr lang="en-US" b="0" dirty="0">
                <a:solidFill>
                  <a:srgbClr val="953735"/>
                </a:solidFill>
                <a:latin typeface="Liberation Serif" panose="02020603050405020304" pitchFamily="18" charset="0"/>
              </a:rPr>
              <a:t>How does the                                              discourse of the U.S.                                         Census reinforce and legitimizes certain ways of thinking about race and ethnicity?</a:t>
            </a:r>
          </a:p>
        </p:txBody>
      </p:sp>
      <p:sp>
        <p:nvSpPr>
          <p:cNvPr id="15363"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Ethnicity, Race, and the Censuses</a:t>
            </a:r>
          </a:p>
        </p:txBody>
      </p:sp>
      <p:pic>
        <p:nvPicPr>
          <p:cNvPr id="15364" name="Picture 11" descr="vhg1e_fig_06_07b_02"/>
          <p:cNvPicPr>
            <a:picLocks noChangeAspect="1" noChangeArrowheads="1"/>
          </p:cNvPicPr>
          <p:nvPr/>
        </p:nvPicPr>
        <p:blipFill>
          <a:blip r:embed="rId3"/>
          <a:stretch>
            <a:fillRect/>
          </a:stretch>
        </p:blipFill>
        <p:spPr bwMode="auto">
          <a:xfrm>
            <a:off x="4071598" y="1869662"/>
            <a:ext cx="4888119" cy="323663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157163"/>
            <a:ext cx="8623300" cy="609600"/>
          </a:xfrm>
        </p:spPr>
        <p:txBody>
          <a:bodyPr anchor="t"/>
          <a:lstStyle/>
          <a:p>
            <a:pPr algn="l" eaLnBrk="1" hangingPunct="1"/>
            <a:r>
              <a:rPr lang="en-US" sz="3800" b="1">
                <a:solidFill>
                  <a:srgbClr val="6B6BCF"/>
                </a:solidFill>
              </a:rPr>
              <a:t>What a Geographer Sees: U.S. Census Geography</a:t>
            </a:r>
          </a:p>
        </p:txBody>
      </p:sp>
      <p:sp>
        <p:nvSpPr>
          <p:cNvPr id="16387" name="Rectangle 11"/>
          <p:cNvSpPr>
            <a:spLocks noChangeArrowheads="1"/>
          </p:cNvSpPr>
          <p:nvPr/>
        </p:nvSpPr>
        <p:spPr bwMode="auto">
          <a:xfrm>
            <a:off x="0" y="5186875"/>
            <a:ext cx="8809038" cy="1569660"/>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b="0" dirty="0">
                <a:solidFill>
                  <a:srgbClr val="953735"/>
                </a:solidFill>
                <a:latin typeface="Liberation Serif" panose="02020603050405020304" pitchFamily="18" charset="0"/>
              </a:rPr>
              <a:t>Why has the United States historically defined African-Americans and Native Americans by using different criteria?</a:t>
            </a:r>
          </a:p>
        </p:txBody>
      </p:sp>
      <p:pic>
        <p:nvPicPr>
          <p:cNvPr id="16388" name="Picture 23"/>
          <p:cNvPicPr>
            <a:picLocks noChangeAspect="1" noChangeArrowheads="1"/>
          </p:cNvPicPr>
          <p:nvPr/>
        </p:nvPicPr>
        <p:blipFill>
          <a:blip r:embed="rId3"/>
          <a:stretch>
            <a:fillRect/>
          </a:stretch>
        </p:blipFill>
        <p:spPr bwMode="auto">
          <a:xfrm>
            <a:off x="2532934" y="2252663"/>
            <a:ext cx="4179733" cy="2776537"/>
          </a:xfrm>
          <a:prstGeom prst="rect">
            <a:avLst/>
          </a:prstGeom>
          <a:noFill/>
          <a:ln w="9525">
            <a:solidFill>
              <a:schemeClr val="tx1"/>
            </a:solidFill>
            <a:miter lim="800000"/>
            <a:headEnd/>
            <a:tailEnd/>
          </a:ln>
        </p:spPr>
      </p:pic>
      <p:pic>
        <p:nvPicPr>
          <p:cNvPr id="16389" name="Picture 20" descr="vhg1e_figun_06_p172a"/>
          <p:cNvPicPr>
            <a:picLocks noChangeAspect="1" noChangeArrowheads="1"/>
          </p:cNvPicPr>
          <p:nvPr/>
        </p:nvPicPr>
        <p:blipFill>
          <a:blip r:embed="rId4"/>
          <a:stretch>
            <a:fillRect/>
          </a:stretch>
        </p:blipFill>
        <p:spPr bwMode="auto">
          <a:xfrm>
            <a:off x="246671" y="2303580"/>
            <a:ext cx="1968870" cy="2363552"/>
          </a:xfrm>
          <a:prstGeom prst="rect">
            <a:avLst/>
          </a:prstGeom>
          <a:noFill/>
          <a:ln w="9525">
            <a:solidFill>
              <a:schemeClr val="tx1"/>
            </a:solidFill>
            <a:miter lim="800000"/>
            <a:headEnd/>
            <a:tailEnd/>
          </a:ln>
        </p:spPr>
      </p:pic>
      <p:pic>
        <p:nvPicPr>
          <p:cNvPr id="16390" name="Picture 21" descr="vhg1e_figun_06_p172b"/>
          <p:cNvPicPr>
            <a:picLocks noChangeAspect="1" noChangeArrowheads="1"/>
          </p:cNvPicPr>
          <p:nvPr/>
        </p:nvPicPr>
        <p:blipFill>
          <a:blip r:embed="rId5"/>
          <a:stretch>
            <a:fillRect/>
          </a:stretch>
        </p:blipFill>
        <p:spPr bwMode="auto">
          <a:xfrm>
            <a:off x="1266587" y="1518350"/>
            <a:ext cx="1911825" cy="1960750"/>
          </a:xfrm>
          <a:prstGeom prst="rect">
            <a:avLst/>
          </a:prstGeom>
          <a:noFill/>
          <a:ln w="9525">
            <a:solidFill>
              <a:schemeClr val="tx1"/>
            </a:solidFill>
            <a:miter lim="800000"/>
            <a:headEnd/>
            <a:tailEnd/>
          </a:ln>
        </p:spPr>
      </p:pic>
      <p:pic>
        <p:nvPicPr>
          <p:cNvPr id="16391" name="Picture 24" descr="vhg1e_figun_06_p172d_01"/>
          <p:cNvPicPr>
            <a:picLocks noChangeAspect="1" noChangeArrowheads="1"/>
          </p:cNvPicPr>
          <p:nvPr/>
        </p:nvPicPr>
        <p:blipFill>
          <a:blip r:embed="rId6"/>
          <a:stretch>
            <a:fillRect/>
          </a:stretch>
        </p:blipFill>
        <p:spPr bwMode="auto">
          <a:xfrm>
            <a:off x="4919947" y="901700"/>
            <a:ext cx="3377630" cy="2260600"/>
          </a:xfrm>
          <a:prstGeom prst="rect">
            <a:avLst/>
          </a:prstGeom>
          <a:noFill/>
          <a:ln w="9525">
            <a:solidFill>
              <a:schemeClr val="tx1"/>
            </a:solidFill>
            <a:miter lim="800000"/>
            <a:headEnd/>
            <a:tailEnd/>
          </a:ln>
        </p:spPr>
      </p:pic>
      <p:pic>
        <p:nvPicPr>
          <p:cNvPr id="16392" name="Picture 25"/>
          <p:cNvPicPr>
            <a:picLocks noChangeAspect="1" noChangeArrowheads="1"/>
          </p:cNvPicPr>
          <p:nvPr/>
        </p:nvPicPr>
        <p:blipFill>
          <a:blip r:embed="rId7"/>
          <a:stretch>
            <a:fillRect/>
          </a:stretch>
        </p:blipFill>
        <p:spPr bwMode="auto">
          <a:xfrm>
            <a:off x="5711846" y="3247511"/>
            <a:ext cx="3227399" cy="2026346"/>
          </a:xfrm>
          <a:prstGeom prst="rect">
            <a:avLst/>
          </a:prstGeom>
          <a:noFill/>
          <a:ln w="9525">
            <a:solidFill>
              <a:schemeClr val="tx1"/>
            </a:solidFill>
            <a:miter lim="800000"/>
            <a:headEnd/>
            <a:tailEnd/>
          </a:ln>
        </p:spPr>
      </p:pic>
      <p:sp>
        <p:nvSpPr>
          <p:cNvPr id="9" name="Footer Placeholder 8"/>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a:stretch>
            <a:fillRect/>
          </a:stretch>
        </p:blipFill>
        <p:spPr bwMode="auto">
          <a:xfrm>
            <a:off x="979006" y="738188"/>
            <a:ext cx="4581965" cy="2552809"/>
          </a:xfrm>
          <a:prstGeom prst="rect">
            <a:avLst/>
          </a:prstGeom>
          <a:noFill/>
          <a:ln w="9525">
            <a:noFill/>
            <a:miter lim="800000"/>
            <a:headEnd/>
            <a:tailEnd/>
          </a:ln>
        </p:spPr>
      </p:pic>
      <p:sp>
        <p:nvSpPr>
          <p:cNvPr id="17411" name="Title 1"/>
          <p:cNvSpPr>
            <a:spLocks noGrp="1"/>
          </p:cNvSpPr>
          <p:nvPr>
            <p:ph type="title" idx="4294967295"/>
          </p:nvPr>
        </p:nvSpPr>
        <p:spPr>
          <a:xfrm>
            <a:off x="0" y="204788"/>
            <a:ext cx="8623300" cy="609600"/>
          </a:xfrm>
        </p:spPr>
        <p:txBody>
          <a:bodyPr anchor="t"/>
          <a:lstStyle/>
          <a:p>
            <a:pPr algn="l" eaLnBrk="1" hangingPunct="1"/>
            <a:r>
              <a:rPr lang="en-US" sz="3800" b="1">
                <a:solidFill>
                  <a:srgbClr val="6B6BCF"/>
                </a:solidFill>
              </a:rPr>
              <a:t>Prevalent Ethnicities</a:t>
            </a:r>
          </a:p>
        </p:txBody>
      </p:sp>
      <p:pic>
        <p:nvPicPr>
          <p:cNvPr id="17412" name="Picture 7"/>
          <p:cNvPicPr>
            <a:picLocks noChangeAspect="1" noChangeArrowheads="1"/>
          </p:cNvPicPr>
          <p:nvPr/>
        </p:nvPicPr>
        <p:blipFill>
          <a:blip r:embed="rId4"/>
          <a:stretch>
            <a:fillRect/>
          </a:stretch>
        </p:blipFill>
        <p:spPr bwMode="auto">
          <a:xfrm>
            <a:off x="69286" y="3184525"/>
            <a:ext cx="6200315" cy="3644900"/>
          </a:xfrm>
          <a:prstGeom prst="rect">
            <a:avLst/>
          </a:prstGeom>
          <a:noFill/>
          <a:ln w="9525">
            <a:noFill/>
            <a:miter lim="800000"/>
            <a:headEnd/>
            <a:tailEnd/>
          </a:ln>
        </p:spPr>
      </p:pic>
      <p:pic>
        <p:nvPicPr>
          <p:cNvPr id="17413" name="Picture 5" descr="vhg1e_fig_06_07b_02"/>
          <p:cNvPicPr>
            <a:picLocks noChangeAspect="1" noChangeArrowheads="1"/>
          </p:cNvPicPr>
          <p:nvPr/>
        </p:nvPicPr>
        <p:blipFill>
          <a:blip r:embed="rId5"/>
          <a:stretch>
            <a:fillRect/>
          </a:stretch>
        </p:blipFill>
        <p:spPr bwMode="auto">
          <a:xfrm>
            <a:off x="6154738" y="161524"/>
            <a:ext cx="2889250" cy="383461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68313" y="2825750"/>
            <a:ext cx="8272462" cy="1143000"/>
          </a:xfrm>
        </p:spPr>
        <p:txBody>
          <a:bodyPr/>
          <a:lstStyle/>
          <a:p>
            <a:r>
              <a:rPr lang="en-US" b="1">
                <a:solidFill>
                  <a:srgbClr val="953735"/>
                </a:solidFill>
              </a:rPr>
              <a:t>Ethnicity in the Landscape</a:t>
            </a:r>
          </a:p>
        </p:txBody>
      </p:sp>
      <p:sp>
        <p:nvSpPr>
          <p:cNvPr id="3" name="Footer Placeholder 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vhg1e_fig_06_08a"/>
          <p:cNvPicPr>
            <a:picLocks noChangeAspect="1" noChangeArrowheads="1"/>
          </p:cNvPicPr>
          <p:nvPr/>
        </p:nvPicPr>
        <p:blipFill>
          <a:blip r:embed="rId3"/>
          <a:stretch>
            <a:fillRect/>
          </a:stretch>
        </p:blipFill>
        <p:spPr bwMode="auto">
          <a:xfrm>
            <a:off x="5290645" y="862014"/>
            <a:ext cx="3447322" cy="3159524"/>
          </a:xfrm>
          <a:prstGeom prst="rect">
            <a:avLst/>
          </a:prstGeom>
          <a:noFill/>
          <a:ln w="9525">
            <a:noFill/>
            <a:miter lim="800000"/>
            <a:headEnd/>
            <a:tailEnd/>
          </a:ln>
        </p:spPr>
      </p:pic>
      <p:sp>
        <p:nvSpPr>
          <p:cNvPr id="20483"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Ethnic Interaction and Globalization</a:t>
            </a:r>
          </a:p>
        </p:txBody>
      </p:sp>
      <p:sp>
        <p:nvSpPr>
          <p:cNvPr id="20484" name="Rectangle 6"/>
          <p:cNvSpPr>
            <a:spLocks noChangeArrowheads="1"/>
          </p:cNvSpPr>
          <p:nvPr/>
        </p:nvSpPr>
        <p:spPr bwMode="auto">
          <a:xfrm>
            <a:off x="203200" y="1109663"/>
            <a:ext cx="4953000" cy="5016758"/>
          </a:xfrm>
          <a:prstGeom prst="rect">
            <a:avLst/>
          </a:prstGeom>
          <a:noFill/>
          <a:ln w="9525">
            <a:noFill/>
            <a:miter lim="800000"/>
            <a:headEnd/>
            <a:tailEnd/>
          </a:ln>
        </p:spPr>
        <p:txBody>
          <a:bodyPr>
            <a:prstTxWarp prst="textNoShape">
              <a:avLst/>
            </a:prstTxWarp>
            <a:spAutoFit/>
          </a:bodyPr>
          <a:lstStyle/>
          <a:p>
            <a:pPr marL="465138" indent="-465138">
              <a:spcBef>
                <a:spcPct val="0"/>
              </a:spcBef>
            </a:pPr>
            <a:r>
              <a:rPr lang="en-US" dirty="0" err="1">
                <a:latin typeface="Liberation Serif" panose="02020603050405020304" pitchFamily="18" charset="0"/>
              </a:rPr>
              <a:t>Ethnoscape</a:t>
            </a:r>
            <a:r>
              <a:rPr lang="en-US" dirty="0">
                <a:latin typeface="Liberation Serif" panose="02020603050405020304" pitchFamily="18" charset="0"/>
              </a:rPr>
              <a:t>: </a:t>
            </a:r>
            <a:r>
              <a:rPr lang="en-US" b="0" dirty="0">
                <a:latin typeface="Liberation Serif" panose="02020603050405020304" pitchFamily="18" charset="0"/>
              </a:rPr>
              <a:t>A cultural landscape that reveals or expresses aspects of the identity of an ethnic group.</a:t>
            </a:r>
          </a:p>
          <a:p>
            <a:pPr marL="465138" indent="-465138">
              <a:spcBef>
                <a:spcPct val="0"/>
              </a:spcBef>
            </a:pPr>
            <a:r>
              <a:rPr lang="en-US" dirty="0">
                <a:latin typeface="Liberation Serif" panose="02020603050405020304" pitchFamily="18" charset="0"/>
              </a:rPr>
              <a:t>Ethnic Geography</a:t>
            </a:r>
          </a:p>
          <a:p>
            <a:pPr marL="465138" indent="-465138">
              <a:spcBef>
                <a:spcPct val="0"/>
              </a:spcBef>
            </a:pPr>
            <a:r>
              <a:rPr lang="en-US" dirty="0">
                <a:latin typeface="Liberation Serif" panose="02020603050405020304" pitchFamily="18" charset="0"/>
              </a:rPr>
              <a:t>Assimilation</a:t>
            </a:r>
          </a:p>
          <a:p>
            <a:pPr marL="465138" indent="-465138">
              <a:spcBef>
                <a:spcPct val="0"/>
              </a:spcBef>
            </a:pPr>
            <a:r>
              <a:rPr lang="en-US" dirty="0">
                <a:latin typeface="Liberation Serif" panose="02020603050405020304" pitchFamily="18" charset="0"/>
              </a:rPr>
              <a:t>Pluralism</a:t>
            </a:r>
          </a:p>
          <a:p>
            <a:pPr marL="465138" indent="-465138">
              <a:spcBef>
                <a:spcPct val="0"/>
              </a:spcBef>
            </a:pPr>
            <a:r>
              <a:rPr lang="en-US" dirty="0" err="1">
                <a:latin typeface="Liberation Serif" panose="02020603050405020304" pitchFamily="18" charset="0"/>
              </a:rPr>
              <a:t>Heterolocalism</a:t>
            </a:r>
            <a:endParaRPr lang="en-US" dirty="0">
              <a:latin typeface="Liberation Serif" panose="02020603050405020304" pitchFamily="18" charset="0"/>
            </a:endParaRPr>
          </a:p>
          <a:p>
            <a:pPr marL="625475" lvl="1">
              <a:spcBef>
                <a:spcPct val="0"/>
              </a:spcBef>
              <a:buFontTx/>
              <a:buNone/>
            </a:pPr>
            <a:r>
              <a:rPr lang="en-US" dirty="0">
                <a:latin typeface="Liberation Serif" panose="02020603050405020304" pitchFamily="18" charset="0"/>
              </a:rPr>
              <a:t>- </a:t>
            </a:r>
            <a:r>
              <a:rPr lang="en-US" b="0" dirty="0">
                <a:latin typeface="Liberation Serif" panose="02020603050405020304" pitchFamily="18" charset="0"/>
              </a:rPr>
              <a:t>Four characteristics</a:t>
            </a:r>
          </a:p>
        </p:txBody>
      </p:sp>
      <p:pic>
        <p:nvPicPr>
          <p:cNvPr id="20485" name="Picture 10" descr="vhg1e_fig_06_08b"/>
          <p:cNvPicPr>
            <a:picLocks noChangeAspect="1" noChangeArrowheads="1"/>
          </p:cNvPicPr>
          <p:nvPr/>
        </p:nvPicPr>
        <p:blipFill>
          <a:blip r:embed="rId4"/>
          <a:stretch>
            <a:fillRect/>
          </a:stretch>
        </p:blipFill>
        <p:spPr bwMode="auto">
          <a:xfrm>
            <a:off x="5493479" y="4087639"/>
            <a:ext cx="3041654" cy="239444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Ethnic Settlements</a:t>
            </a:r>
          </a:p>
        </p:txBody>
      </p:sp>
      <p:sp>
        <p:nvSpPr>
          <p:cNvPr id="21507" name="Rectangle 3"/>
          <p:cNvSpPr>
            <a:spLocks noChangeArrowheads="1"/>
          </p:cNvSpPr>
          <p:nvPr/>
        </p:nvSpPr>
        <p:spPr bwMode="auto">
          <a:xfrm>
            <a:off x="360363" y="1171575"/>
            <a:ext cx="5186362" cy="5509200"/>
          </a:xfrm>
          <a:prstGeom prst="rect">
            <a:avLst/>
          </a:prstGeom>
          <a:noFill/>
          <a:ln w="9525">
            <a:noFill/>
            <a:miter lim="800000"/>
            <a:headEnd/>
            <a:tailEnd/>
          </a:ln>
        </p:spPr>
        <p:txBody>
          <a:bodyPr>
            <a:prstTxWarp prst="textNoShape">
              <a:avLst/>
            </a:prstTxWarp>
            <a:spAutoFit/>
          </a:bodyPr>
          <a:lstStyle/>
          <a:p>
            <a:pPr marL="465138" indent="-465138">
              <a:spcBef>
                <a:spcPct val="0"/>
              </a:spcBef>
            </a:pPr>
            <a:r>
              <a:rPr lang="en-US" dirty="0">
                <a:latin typeface="Liberation Serif" panose="02020603050405020304" pitchFamily="18" charset="0"/>
              </a:rPr>
              <a:t>Ethnic Islands</a:t>
            </a:r>
          </a:p>
          <a:p>
            <a:pPr marL="465138" indent="-465138">
              <a:spcBef>
                <a:spcPct val="0"/>
              </a:spcBef>
            </a:pPr>
            <a:r>
              <a:rPr lang="en-US" dirty="0">
                <a:latin typeface="Liberation Serif" panose="02020603050405020304" pitchFamily="18" charset="0"/>
              </a:rPr>
              <a:t>Ethnic neighborhoods</a:t>
            </a:r>
          </a:p>
          <a:p>
            <a:pPr marL="625475" lvl="1">
              <a:spcBef>
                <a:spcPct val="0"/>
              </a:spcBef>
              <a:buFont typeface="Calibri" charset="0"/>
              <a:buChar char="–"/>
            </a:pPr>
            <a:r>
              <a:rPr lang="en-US" b="0" i="1" dirty="0">
                <a:latin typeface="Liberation Serif" panose="02020603050405020304" pitchFamily="18" charset="0"/>
              </a:rPr>
              <a:t>Ghetto</a:t>
            </a:r>
          </a:p>
          <a:p>
            <a:pPr marL="465138" indent="-465138">
              <a:spcBef>
                <a:spcPct val="0"/>
              </a:spcBef>
            </a:pPr>
            <a:r>
              <a:rPr lang="en-US" dirty="0" err="1">
                <a:latin typeface="Liberation Serif" panose="02020603050405020304" pitchFamily="18" charset="0"/>
              </a:rPr>
              <a:t>Ethnoburbs</a:t>
            </a:r>
            <a:r>
              <a:rPr lang="en-US" dirty="0">
                <a:latin typeface="Liberation Serif" panose="02020603050405020304" pitchFamily="18" charset="0"/>
              </a:rPr>
              <a:t>: </a:t>
            </a:r>
            <a:r>
              <a:rPr lang="en-US" b="0" dirty="0">
                <a:latin typeface="Liberation Serif" panose="02020603050405020304" pitchFamily="18" charset="0"/>
              </a:rPr>
              <a:t>A multiethnic residential, commercial, or mixed suburban cluster in which a single ethnic group is unlikely to form a majority of the population.</a:t>
            </a:r>
          </a:p>
          <a:p>
            <a:pPr marL="465138" indent="-465138">
              <a:spcBef>
                <a:spcPct val="0"/>
              </a:spcBef>
            </a:pPr>
            <a:endParaRPr lang="en-US" dirty="0">
              <a:latin typeface="Liberation Serif" panose="02020603050405020304" pitchFamily="18" charset="0"/>
            </a:endParaRPr>
          </a:p>
          <a:p>
            <a:pPr marL="465138" indent="-465138">
              <a:spcBef>
                <a:spcPct val="0"/>
              </a:spcBef>
            </a:pPr>
            <a:endParaRPr lang="en-US" dirty="0">
              <a:latin typeface="Liberation Serif" panose="02020603050405020304" pitchFamily="18" charset="0"/>
            </a:endParaRPr>
          </a:p>
        </p:txBody>
      </p:sp>
      <p:pic>
        <p:nvPicPr>
          <p:cNvPr id="21508" name="Picture 4" descr="vhg1e_fig_06_09a"/>
          <p:cNvPicPr>
            <a:picLocks noChangeAspect="1" noChangeArrowheads="1"/>
          </p:cNvPicPr>
          <p:nvPr/>
        </p:nvPicPr>
        <p:blipFill>
          <a:blip r:embed="rId3"/>
          <a:stretch>
            <a:fillRect/>
          </a:stretch>
        </p:blipFill>
        <p:spPr bwMode="auto">
          <a:xfrm>
            <a:off x="5617285" y="247649"/>
            <a:ext cx="3278772" cy="350049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Local Quotients and other Ethnic Imprints</a:t>
            </a:r>
          </a:p>
        </p:txBody>
      </p:sp>
      <p:sp>
        <p:nvSpPr>
          <p:cNvPr id="22531" name="Rectangle 3"/>
          <p:cNvSpPr>
            <a:spLocks noChangeArrowheads="1"/>
          </p:cNvSpPr>
          <p:nvPr/>
        </p:nvSpPr>
        <p:spPr bwMode="auto">
          <a:xfrm>
            <a:off x="360363" y="1437400"/>
            <a:ext cx="4302125" cy="1066800"/>
          </a:xfrm>
          <a:prstGeom prst="rect">
            <a:avLst/>
          </a:prstGeom>
          <a:noFill/>
          <a:ln w="9525">
            <a:noFill/>
            <a:miter lim="800000"/>
            <a:headEnd/>
            <a:tailEnd/>
          </a:ln>
        </p:spPr>
        <p:txBody>
          <a:bodyPr>
            <a:prstTxWarp prst="textNoShape">
              <a:avLst/>
            </a:prstTxWarp>
            <a:spAutoFit/>
          </a:bodyPr>
          <a:lstStyle/>
          <a:p>
            <a:pPr marL="465138" indent="-465138">
              <a:spcBef>
                <a:spcPct val="0"/>
              </a:spcBef>
            </a:pPr>
            <a:r>
              <a:rPr lang="en-US" dirty="0">
                <a:latin typeface="Liberation Serif" panose="02020603050405020304" pitchFamily="18" charset="0"/>
              </a:rPr>
              <a:t>Local Quotients</a:t>
            </a:r>
          </a:p>
          <a:p>
            <a:pPr marL="465138" indent="-465138">
              <a:spcBef>
                <a:spcPct val="0"/>
              </a:spcBef>
            </a:pPr>
            <a:r>
              <a:rPr lang="en-US" dirty="0">
                <a:latin typeface="Liberation Serif" panose="02020603050405020304" pitchFamily="18" charset="0"/>
              </a:rPr>
              <a:t>Symbolic Ethnicity</a:t>
            </a:r>
          </a:p>
        </p:txBody>
      </p:sp>
      <p:pic>
        <p:nvPicPr>
          <p:cNvPr id="22532" name="Picture 5" descr="vhg1e_fig_06_10b"/>
          <p:cNvPicPr>
            <a:picLocks noChangeAspect="1" noChangeArrowheads="1"/>
          </p:cNvPicPr>
          <p:nvPr/>
        </p:nvPicPr>
        <p:blipFill>
          <a:blip r:embed="rId3"/>
          <a:stretch>
            <a:fillRect/>
          </a:stretch>
        </p:blipFill>
        <p:spPr bwMode="auto">
          <a:xfrm>
            <a:off x="5815810" y="987425"/>
            <a:ext cx="2603493" cy="2800350"/>
          </a:xfrm>
          <a:prstGeom prst="rect">
            <a:avLst/>
          </a:prstGeom>
          <a:noFill/>
          <a:ln w="9525">
            <a:noFill/>
            <a:miter lim="800000"/>
            <a:headEnd/>
            <a:tailEnd/>
          </a:ln>
        </p:spPr>
      </p:pic>
      <p:pic>
        <p:nvPicPr>
          <p:cNvPr id="22533" name="Picture 6" descr="vhg1e_fig_06_10a"/>
          <p:cNvPicPr>
            <a:picLocks noChangeAspect="1" noChangeArrowheads="1"/>
          </p:cNvPicPr>
          <p:nvPr/>
        </p:nvPicPr>
        <p:blipFill>
          <a:blip r:embed="rId4"/>
          <a:stretch>
            <a:fillRect/>
          </a:stretch>
        </p:blipFill>
        <p:spPr bwMode="auto">
          <a:xfrm>
            <a:off x="5265462" y="3828846"/>
            <a:ext cx="3529583" cy="2727529"/>
          </a:xfrm>
          <a:prstGeom prst="rect">
            <a:avLst/>
          </a:prstGeom>
          <a:noFill/>
          <a:ln w="9525">
            <a:noFill/>
            <a:miter lim="800000"/>
            <a:headEnd/>
            <a:tailEnd/>
          </a:ln>
        </p:spPr>
      </p:pic>
      <p:pic>
        <p:nvPicPr>
          <p:cNvPr id="22534" name="Picture 7" descr="vhg1e_fig_06_11"/>
          <p:cNvPicPr>
            <a:picLocks noChangeAspect="1" noChangeArrowheads="1"/>
          </p:cNvPicPr>
          <p:nvPr/>
        </p:nvPicPr>
        <p:blipFill>
          <a:blip r:embed="rId5"/>
          <a:stretch>
            <a:fillRect/>
          </a:stretch>
        </p:blipFill>
        <p:spPr bwMode="auto">
          <a:xfrm>
            <a:off x="295877" y="2673350"/>
            <a:ext cx="4221347" cy="3883024"/>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Ethnic Conflict</a:t>
            </a:r>
          </a:p>
        </p:txBody>
      </p:sp>
      <p:sp>
        <p:nvSpPr>
          <p:cNvPr id="23555" name="Rectangle 4"/>
          <p:cNvSpPr>
            <a:spLocks noChangeArrowheads="1"/>
          </p:cNvSpPr>
          <p:nvPr/>
        </p:nvSpPr>
        <p:spPr bwMode="auto">
          <a:xfrm>
            <a:off x="176213" y="1090613"/>
            <a:ext cx="8653462" cy="2062103"/>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b="0" dirty="0">
                <a:latin typeface="Liberation Serif" panose="02020603050405020304" pitchFamily="18" charset="0"/>
              </a:rPr>
              <a:t>Conflict in Sudan</a:t>
            </a:r>
          </a:p>
          <a:p>
            <a:pPr marL="742950" lvl="1" indent="-285750">
              <a:spcBef>
                <a:spcPct val="0"/>
              </a:spcBef>
              <a:buFontTx/>
              <a:buNone/>
            </a:pPr>
            <a:r>
              <a:rPr lang="en-US" b="0" i="1" dirty="0">
                <a:latin typeface="Liberation Serif" panose="02020603050405020304" pitchFamily="18" charset="0"/>
              </a:rPr>
              <a:t>- </a:t>
            </a:r>
            <a:r>
              <a:rPr lang="en-US" b="0" i="1" dirty="0" err="1">
                <a:latin typeface="Liberation Serif" panose="02020603050405020304" pitchFamily="18" charset="0"/>
              </a:rPr>
              <a:t>janjaweed</a:t>
            </a:r>
            <a:endParaRPr lang="en-US" b="0" dirty="0">
              <a:latin typeface="Liberation Serif" panose="02020603050405020304" pitchFamily="18" charset="0"/>
            </a:endParaRPr>
          </a:p>
          <a:p>
            <a:pPr marL="342900" indent="-342900">
              <a:spcBef>
                <a:spcPct val="0"/>
              </a:spcBef>
            </a:pPr>
            <a:r>
              <a:rPr lang="en-US" dirty="0">
                <a:latin typeface="Liberation Serif" panose="02020603050405020304" pitchFamily="18" charset="0"/>
              </a:rPr>
              <a:t>Ethnic Cleansing</a:t>
            </a:r>
          </a:p>
          <a:p>
            <a:pPr marL="342900" indent="-342900">
              <a:spcBef>
                <a:spcPct val="0"/>
              </a:spcBef>
            </a:pPr>
            <a:endParaRPr lang="en-US" b="0" dirty="0">
              <a:latin typeface="Liberation Serif" panose="02020603050405020304" pitchFamily="18" charset="0"/>
            </a:endParaRPr>
          </a:p>
        </p:txBody>
      </p:sp>
      <p:sp>
        <p:nvSpPr>
          <p:cNvPr id="23556" name="Rectangle 4"/>
          <p:cNvSpPr>
            <a:spLocks noChangeArrowheads="1"/>
          </p:cNvSpPr>
          <p:nvPr/>
        </p:nvSpPr>
        <p:spPr bwMode="auto">
          <a:xfrm>
            <a:off x="95250" y="2743200"/>
            <a:ext cx="3938588" cy="3539430"/>
          </a:xfrm>
          <a:prstGeom prst="rect">
            <a:avLst/>
          </a:prstGeom>
          <a:noFill/>
          <a:ln w="9525">
            <a:noFill/>
            <a:miter lim="800000"/>
            <a:headEnd/>
            <a:tailEnd/>
          </a:ln>
        </p:spPr>
        <p:txBody>
          <a:bodyPr>
            <a:prstTxWarp prst="textNoShape">
              <a:avLst/>
            </a:prstTxWarp>
            <a:spAutoFit/>
          </a:bodyPr>
          <a:lstStyle/>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r>
              <a:rPr lang="en-US" b="0" dirty="0">
                <a:solidFill>
                  <a:srgbClr val="953735"/>
                </a:solidFill>
                <a:latin typeface="Liberation Serif" panose="02020603050405020304" pitchFamily="18" charset="0"/>
              </a:rPr>
              <a:t>Why do many human geographers find the term “ethnic conflict” to be problematic?</a:t>
            </a:r>
          </a:p>
          <a:p>
            <a:pPr marL="342900" indent="-342900">
              <a:spcBef>
                <a:spcPct val="0"/>
              </a:spcBef>
            </a:pPr>
            <a:endParaRPr lang="en-US" b="0" dirty="0">
              <a:latin typeface="Liberation Serif" panose="02020603050405020304" pitchFamily="18" charset="0"/>
            </a:endParaRPr>
          </a:p>
        </p:txBody>
      </p:sp>
      <p:pic>
        <p:nvPicPr>
          <p:cNvPr id="23558" name="Picture 9"/>
          <p:cNvPicPr>
            <a:picLocks noChangeAspect="1" noChangeArrowheads="1"/>
          </p:cNvPicPr>
          <p:nvPr/>
        </p:nvPicPr>
        <p:blipFill>
          <a:blip r:embed="rId3"/>
          <a:stretch>
            <a:fillRect/>
          </a:stretch>
        </p:blipFill>
        <p:spPr bwMode="auto">
          <a:xfrm>
            <a:off x="4278032" y="501602"/>
            <a:ext cx="4330160" cy="5831284"/>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2825750"/>
            <a:ext cx="8272462" cy="1143000"/>
          </a:xfrm>
        </p:spPr>
        <p:txBody>
          <a:bodyPr/>
          <a:lstStyle/>
          <a:p>
            <a:r>
              <a:rPr lang="en-US" b="1">
                <a:solidFill>
                  <a:srgbClr val="953735"/>
                </a:solidFill>
              </a:rPr>
              <a:t>Race and Racism</a:t>
            </a:r>
          </a:p>
        </p:txBody>
      </p:sp>
      <p:sp>
        <p:nvSpPr>
          <p:cNvPr id="3" name="Footer Placeholder 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Proximity to Environmental Burdens</a:t>
            </a:r>
          </a:p>
        </p:txBody>
      </p:sp>
      <p:sp>
        <p:nvSpPr>
          <p:cNvPr id="24579" name="Rectangle 4"/>
          <p:cNvSpPr>
            <a:spLocks noChangeArrowheads="1"/>
          </p:cNvSpPr>
          <p:nvPr/>
        </p:nvSpPr>
        <p:spPr bwMode="auto">
          <a:xfrm>
            <a:off x="292100" y="962025"/>
            <a:ext cx="8636000" cy="1800225"/>
          </a:xfrm>
          <a:prstGeom prst="rect">
            <a:avLst/>
          </a:prstGeom>
          <a:noFill/>
          <a:ln w="9525">
            <a:noFill/>
            <a:miter lim="800000"/>
            <a:headEnd/>
            <a:tailEnd/>
          </a:ln>
        </p:spPr>
        <p:txBody>
          <a:bodyPr>
            <a:prstTxWarp prst="textNoShape">
              <a:avLst/>
            </a:prstTxWarp>
            <a:spAutoFit/>
          </a:bodyPr>
          <a:lstStyle/>
          <a:p>
            <a:pPr marL="342900" indent="-342900"/>
            <a:r>
              <a:rPr lang="en-US" sz="2800" b="0" dirty="0">
                <a:solidFill>
                  <a:srgbClr val="953735"/>
                </a:solidFill>
                <a:latin typeface="Liberation Serif" panose="02020603050405020304" pitchFamily="18" charset="0"/>
              </a:rPr>
              <a:t>What do these data suggest in terms of the distribution of environmental burdens in the San Francisco Bay area and the interconnectedness of geography, race or ethnicity, and income? </a:t>
            </a:r>
          </a:p>
        </p:txBody>
      </p:sp>
      <p:pic>
        <p:nvPicPr>
          <p:cNvPr id="24580" name="Picture 5" descr="vhg1e_fig_06_13a"/>
          <p:cNvPicPr>
            <a:picLocks noChangeAspect="1" noChangeArrowheads="1"/>
          </p:cNvPicPr>
          <p:nvPr/>
        </p:nvPicPr>
        <p:blipFill>
          <a:blip r:embed="rId3"/>
          <a:stretch>
            <a:fillRect/>
          </a:stretch>
        </p:blipFill>
        <p:spPr bwMode="auto">
          <a:xfrm>
            <a:off x="4981481" y="2462040"/>
            <a:ext cx="3832507" cy="4011225"/>
          </a:xfrm>
          <a:prstGeom prst="rect">
            <a:avLst/>
          </a:prstGeom>
          <a:noFill/>
          <a:ln w="9525">
            <a:noFill/>
            <a:miter lim="800000"/>
            <a:headEnd/>
            <a:tailEnd/>
          </a:ln>
        </p:spPr>
      </p:pic>
      <p:pic>
        <p:nvPicPr>
          <p:cNvPr id="24581" name="Picture 7" descr="vhg1e_fig_06_13b"/>
          <p:cNvPicPr>
            <a:picLocks noChangeAspect="1" noChangeArrowheads="1"/>
          </p:cNvPicPr>
          <p:nvPr/>
        </p:nvPicPr>
        <p:blipFill>
          <a:blip r:embed="rId4"/>
          <a:stretch>
            <a:fillRect/>
          </a:stretch>
        </p:blipFill>
        <p:spPr bwMode="auto">
          <a:xfrm>
            <a:off x="452889" y="2921000"/>
            <a:ext cx="3812272" cy="36290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68313" y="2825750"/>
            <a:ext cx="8272462" cy="1143000"/>
          </a:xfrm>
        </p:spPr>
        <p:txBody>
          <a:bodyPr/>
          <a:lstStyle/>
          <a:p>
            <a:r>
              <a:rPr lang="en-US" b="1">
                <a:solidFill>
                  <a:srgbClr val="953735"/>
                </a:solidFill>
              </a:rPr>
              <a:t>Sexuality and Gender</a:t>
            </a:r>
          </a:p>
        </p:txBody>
      </p:sp>
      <p:sp>
        <p:nvSpPr>
          <p:cNvPr id="3" name="Footer Placeholder 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219075"/>
            <a:ext cx="9144000" cy="609600"/>
          </a:xfrm>
        </p:spPr>
        <p:txBody>
          <a:bodyPr anchor="t"/>
          <a:lstStyle/>
          <a:p>
            <a:pPr algn="l" eaLnBrk="1" hangingPunct="1"/>
            <a:r>
              <a:rPr lang="en-US" sz="3800" b="1">
                <a:solidFill>
                  <a:srgbClr val="6B6BCF"/>
                </a:solidFill>
              </a:rPr>
              <a:t>Sexuality, Identity, and Space</a:t>
            </a:r>
          </a:p>
        </p:txBody>
      </p:sp>
      <p:sp>
        <p:nvSpPr>
          <p:cNvPr id="26627" name="Rectangle 4"/>
          <p:cNvSpPr>
            <a:spLocks noChangeArrowheads="1"/>
          </p:cNvSpPr>
          <p:nvPr/>
        </p:nvSpPr>
        <p:spPr bwMode="auto">
          <a:xfrm>
            <a:off x="176213" y="1014413"/>
            <a:ext cx="3871912" cy="2062103"/>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dirty="0">
                <a:latin typeface="Liberation Serif" panose="02020603050405020304" pitchFamily="18" charset="0"/>
              </a:rPr>
              <a:t>Gender role</a:t>
            </a:r>
          </a:p>
          <a:p>
            <a:pPr marL="342900" indent="-342900">
              <a:spcBef>
                <a:spcPct val="0"/>
              </a:spcBef>
            </a:pPr>
            <a:r>
              <a:rPr lang="en-US" dirty="0">
                <a:latin typeface="Liberation Serif" panose="02020603050405020304" pitchFamily="18" charset="0"/>
              </a:rPr>
              <a:t>Transgendered</a:t>
            </a:r>
          </a:p>
          <a:p>
            <a:pPr marL="342900" indent="-342900">
              <a:spcBef>
                <a:spcPct val="0"/>
              </a:spcBef>
            </a:pPr>
            <a:r>
              <a:rPr lang="en-US" dirty="0">
                <a:latin typeface="Liberation Serif" panose="02020603050405020304" pitchFamily="18" charset="0"/>
              </a:rPr>
              <a:t>Heterosexual norm</a:t>
            </a:r>
          </a:p>
          <a:p>
            <a:pPr marL="342900" indent="-342900">
              <a:spcBef>
                <a:spcPct val="0"/>
              </a:spcBef>
            </a:pPr>
            <a:r>
              <a:rPr lang="en-US" dirty="0">
                <a:latin typeface="Liberation Serif" panose="02020603050405020304" pitchFamily="18" charset="0"/>
              </a:rPr>
              <a:t>Public Space:</a:t>
            </a:r>
            <a:endParaRPr lang="en-US" b="0" dirty="0">
              <a:latin typeface="Liberation Serif" panose="02020603050405020304" pitchFamily="18" charset="0"/>
            </a:endParaRPr>
          </a:p>
        </p:txBody>
      </p:sp>
      <p:pic>
        <p:nvPicPr>
          <p:cNvPr id="26628" name="Picture 7" descr="vhg1e_fig_06_14"/>
          <p:cNvPicPr>
            <a:picLocks noChangeAspect="1" noChangeArrowheads="1"/>
          </p:cNvPicPr>
          <p:nvPr/>
        </p:nvPicPr>
        <p:blipFill>
          <a:blip r:embed="rId3"/>
          <a:stretch>
            <a:fillRect/>
          </a:stretch>
        </p:blipFill>
        <p:spPr bwMode="auto">
          <a:xfrm>
            <a:off x="3278081" y="2733940"/>
            <a:ext cx="5731496" cy="3774600"/>
          </a:xfrm>
          <a:prstGeom prst="rect">
            <a:avLst/>
          </a:prstGeom>
          <a:noFill/>
          <a:ln w="9525">
            <a:noFill/>
            <a:miter lim="800000"/>
            <a:headEnd/>
            <a:tailEnd/>
          </a:ln>
        </p:spPr>
      </p:pic>
      <p:sp>
        <p:nvSpPr>
          <p:cNvPr id="26629" name="Rectangle 4"/>
          <p:cNvSpPr>
            <a:spLocks noChangeArrowheads="1"/>
          </p:cNvSpPr>
          <p:nvPr/>
        </p:nvSpPr>
        <p:spPr bwMode="auto">
          <a:xfrm>
            <a:off x="166688" y="2466975"/>
            <a:ext cx="3313112" cy="4031873"/>
          </a:xfrm>
          <a:prstGeom prst="rect">
            <a:avLst/>
          </a:prstGeom>
          <a:noFill/>
          <a:ln w="9525">
            <a:noFill/>
            <a:miter lim="800000"/>
            <a:headEnd/>
            <a:tailEnd/>
          </a:ln>
        </p:spPr>
        <p:txBody>
          <a:bodyPr>
            <a:prstTxWarp prst="textNoShape">
              <a:avLst/>
            </a:prstTxWarp>
            <a:spAutoFit/>
          </a:bodyPr>
          <a:lstStyle/>
          <a:p>
            <a:pPr marL="342900" indent="-342900">
              <a:spcBef>
                <a:spcPct val="0"/>
              </a:spcBef>
              <a:buFontTx/>
              <a:buNone/>
            </a:pPr>
            <a:endParaRPr lang="en-US" dirty="0">
              <a:latin typeface="Liberation Serif" panose="02020603050405020304" pitchFamily="18" charset="0"/>
            </a:endParaRPr>
          </a:p>
          <a:p>
            <a:pPr marL="342900" indent="-342900">
              <a:spcBef>
                <a:spcPct val="0"/>
              </a:spcBef>
              <a:buFontTx/>
              <a:buNone/>
            </a:pPr>
            <a:r>
              <a:rPr lang="en-US" b="0" dirty="0">
                <a:latin typeface="Liberation Serif" panose="02020603050405020304" pitchFamily="18" charset="0"/>
              </a:rPr>
              <a:t>	A kind of commons; a space intended to be open and accessible to anyone.</a:t>
            </a:r>
          </a:p>
          <a:p>
            <a:pPr marL="342900" indent="-342900">
              <a:spcBef>
                <a:spcPct val="0"/>
              </a:spcBef>
            </a:pPr>
            <a:endParaRPr lang="en-US" b="0" dirty="0">
              <a:latin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ChangeArrowheads="1"/>
          </p:cNvSpPr>
          <p:nvPr/>
        </p:nvSpPr>
        <p:spPr bwMode="auto">
          <a:xfrm>
            <a:off x="0" y="1041666"/>
            <a:ext cx="9144000" cy="4721292"/>
          </a:xfrm>
          <a:prstGeom prst="rect">
            <a:avLst/>
          </a:prstGeom>
          <a:noFill/>
          <a:ln w="9525">
            <a:noFill/>
            <a:miter lim="800000"/>
            <a:headEnd/>
            <a:tailEnd/>
          </a:ln>
        </p:spPr>
        <p:txBody>
          <a:bodyPr>
            <a:prstTxWarp prst="textNoShape">
              <a:avLst/>
            </a:prstTxWarp>
            <a:spAutoFit/>
          </a:bodyPr>
          <a:lstStyle/>
          <a:p>
            <a:pPr marL="342900" indent="-342900">
              <a:lnSpc>
                <a:spcPct val="80000"/>
              </a:lnSpc>
              <a:spcBef>
                <a:spcPct val="20000"/>
              </a:spcBef>
              <a:buFont typeface="Arial" charset="0"/>
              <a:buChar char="•"/>
            </a:pPr>
            <a:r>
              <a:rPr lang="en-US" dirty="0">
                <a:latin typeface="Liberation Serif" panose="02020603050405020304" pitchFamily="18" charset="0"/>
              </a:rPr>
              <a:t>Gender Gap: </a:t>
            </a:r>
            <a:r>
              <a:rPr lang="en-US" b="0" dirty="0">
                <a:latin typeface="Liberation Serif" panose="02020603050405020304" pitchFamily="18" charset="0"/>
              </a:rPr>
              <a:t>A disparity between men and women in their opportunities, rights, benefits, behavior, or attitudes.</a:t>
            </a: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a:p>
            <a:pPr marL="342900" indent="-342900">
              <a:spcBef>
                <a:spcPct val="0"/>
              </a:spcBef>
            </a:pPr>
            <a:endParaRPr lang="en-US" b="0" dirty="0">
              <a:solidFill>
                <a:srgbClr val="953735"/>
              </a:solidFill>
              <a:latin typeface="Liberation Serif" panose="02020603050405020304" pitchFamily="18" charset="0"/>
            </a:endParaRPr>
          </a:p>
        </p:txBody>
      </p:sp>
      <p:pic>
        <p:nvPicPr>
          <p:cNvPr id="28675" name="Picture 13"/>
          <p:cNvPicPr>
            <a:picLocks noChangeAspect="1" noChangeArrowheads="1"/>
          </p:cNvPicPr>
          <p:nvPr/>
        </p:nvPicPr>
        <p:blipFill>
          <a:blip r:embed="rId3"/>
          <a:stretch>
            <a:fillRect/>
          </a:stretch>
        </p:blipFill>
        <p:spPr bwMode="auto">
          <a:xfrm>
            <a:off x="1346354" y="2162002"/>
            <a:ext cx="6451293" cy="4405312"/>
          </a:xfrm>
          <a:prstGeom prst="rect">
            <a:avLst/>
          </a:prstGeom>
          <a:noFill/>
          <a:ln w="9525">
            <a:noFill/>
            <a:miter lim="800000"/>
            <a:headEnd/>
            <a:tailEnd/>
          </a:ln>
        </p:spPr>
      </p:pic>
      <p:sp>
        <p:nvSpPr>
          <p:cNvPr id="28676" name="Title 1"/>
          <p:cNvSpPr>
            <a:spLocks noGrp="1"/>
          </p:cNvSpPr>
          <p:nvPr>
            <p:ph type="title"/>
          </p:nvPr>
        </p:nvSpPr>
        <p:spPr>
          <a:xfrm>
            <a:off x="0" y="139700"/>
            <a:ext cx="9144000" cy="609600"/>
          </a:xfrm>
        </p:spPr>
        <p:txBody>
          <a:bodyPr anchor="t"/>
          <a:lstStyle/>
          <a:p>
            <a:pPr algn="l" eaLnBrk="1" hangingPunct="1"/>
            <a:r>
              <a:rPr lang="en-US" sz="3800" b="1">
                <a:solidFill>
                  <a:srgbClr val="6B6BCF"/>
                </a:solidFill>
              </a:rPr>
              <a:t>Geography and Gender</a:t>
            </a:r>
          </a:p>
        </p:txBody>
      </p:sp>
      <p:sp>
        <p:nvSpPr>
          <p:cNvPr id="5" name="Footer Placeholder 4"/>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What is Race?</a:t>
            </a:r>
          </a:p>
        </p:txBody>
      </p:sp>
      <p:sp>
        <p:nvSpPr>
          <p:cNvPr id="6147" name="Rectangle 4"/>
          <p:cNvSpPr>
            <a:spLocks noChangeArrowheads="1"/>
          </p:cNvSpPr>
          <p:nvPr/>
        </p:nvSpPr>
        <p:spPr bwMode="auto">
          <a:xfrm>
            <a:off x="0" y="1333500"/>
            <a:ext cx="4090988" cy="5509200"/>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dirty="0">
                <a:latin typeface="Liberation Serif" panose="02020603050405020304" pitchFamily="18" charset="0"/>
              </a:rPr>
              <a:t>Race: </a:t>
            </a:r>
            <a:r>
              <a:rPr lang="en-US" b="0" dirty="0">
                <a:latin typeface="Liberation Serif" panose="02020603050405020304" pitchFamily="18" charset="0"/>
              </a:rPr>
              <a:t>The mistaken idea that one or more genetic traits can be used to identify distinctive and exclusive categories of people; hence, race is today understood to be a </a:t>
            </a:r>
            <a:r>
              <a:rPr lang="en-US" dirty="0">
                <a:latin typeface="Liberation Serif" panose="02020603050405020304" pitchFamily="18" charset="0"/>
              </a:rPr>
              <a:t>social construction</a:t>
            </a:r>
            <a:r>
              <a:rPr lang="en-US" b="0" dirty="0">
                <a:latin typeface="Liberation Serif" panose="02020603050405020304" pitchFamily="18" charset="0"/>
              </a:rPr>
              <a:t>.</a:t>
            </a:r>
          </a:p>
          <a:p>
            <a:pPr marL="342900" indent="-342900">
              <a:spcBef>
                <a:spcPct val="0"/>
              </a:spcBef>
            </a:pPr>
            <a:endParaRPr lang="en-US" b="0" dirty="0">
              <a:latin typeface="Liberation Serif" panose="02020603050405020304" pitchFamily="18" charset="0"/>
            </a:endParaRPr>
          </a:p>
        </p:txBody>
      </p:sp>
      <p:pic>
        <p:nvPicPr>
          <p:cNvPr id="6148" name="Picture 4" descr="figure 6.1.jpg"/>
          <p:cNvPicPr>
            <a:picLocks noChangeAspect="1"/>
          </p:cNvPicPr>
          <p:nvPr/>
        </p:nvPicPr>
        <p:blipFill>
          <a:blip r:embed="rId2"/>
          <a:stretch>
            <a:fillRect/>
          </a:stretch>
        </p:blipFill>
        <p:spPr bwMode="auto">
          <a:xfrm>
            <a:off x="4172648" y="1276506"/>
            <a:ext cx="4340225" cy="494208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How Has Racism Developed?</a:t>
            </a:r>
          </a:p>
        </p:txBody>
      </p:sp>
      <p:sp>
        <p:nvSpPr>
          <p:cNvPr id="7171" name="Rectangle 4"/>
          <p:cNvSpPr>
            <a:spLocks noChangeArrowheads="1"/>
          </p:cNvSpPr>
          <p:nvPr/>
        </p:nvSpPr>
        <p:spPr bwMode="auto">
          <a:xfrm>
            <a:off x="204788" y="1033463"/>
            <a:ext cx="8655050" cy="4031873"/>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dirty="0">
                <a:latin typeface="Liberation Serif" panose="02020603050405020304" pitchFamily="18" charset="0"/>
              </a:rPr>
              <a:t>Racism: </a:t>
            </a:r>
            <a:r>
              <a:rPr lang="en-US" b="0" dirty="0">
                <a:latin typeface="Liberation Serif" panose="02020603050405020304" pitchFamily="18" charset="0"/>
              </a:rPr>
              <a:t>The intolerance of people perceived to be inherently or genetically inferior.</a:t>
            </a:r>
          </a:p>
          <a:p>
            <a:pPr marL="342900" indent="-342900">
              <a:spcBef>
                <a:spcPct val="0"/>
              </a:spcBef>
            </a:pPr>
            <a:endParaRPr lang="en-US" b="0" dirty="0">
              <a:latin typeface="Liberation Serif" panose="02020603050405020304" pitchFamily="18" charset="0"/>
            </a:endParaRPr>
          </a:p>
          <a:p>
            <a:pPr marL="342900" indent="-342900">
              <a:spcBef>
                <a:spcPct val="0"/>
              </a:spcBef>
            </a:pPr>
            <a:r>
              <a:rPr lang="en-US" dirty="0">
                <a:latin typeface="Liberation Serif" panose="02020603050405020304" pitchFamily="18" charset="0"/>
              </a:rPr>
              <a:t>Ideology: </a:t>
            </a:r>
            <a:r>
              <a:rPr lang="en-US" b="0" dirty="0">
                <a:latin typeface="Liberation Serif" panose="02020603050405020304" pitchFamily="18" charset="0"/>
              </a:rPr>
              <a:t>A system of ideas, beliefs, and values that justifies the views, practices, or orientation of a group.</a:t>
            </a:r>
          </a:p>
          <a:p>
            <a:pPr marL="342900" indent="-342900">
              <a:spcBef>
                <a:spcPct val="0"/>
              </a:spcBef>
            </a:pPr>
            <a:endParaRPr lang="en-US" b="0" dirty="0">
              <a:latin typeface="Liberation Serif" panose="02020603050405020304" pitchFamily="18" charset="0"/>
            </a:endParaRPr>
          </a:p>
          <a:p>
            <a:pPr marL="342900" indent="-342900">
              <a:spcBef>
                <a:spcPct val="0"/>
              </a:spcBef>
              <a:buFontTx/>
              <a:buNone/>
            </a:pPr>
            <a:endParaRPr lang="en-US" b="0" dirty="0">
              <a:solidFill>
                <a:srgbClr val="953735"/>
              </a:solidFill>
              <a:latin typeface="Liberation Serif" panose="02020603050405020304" pitchFamily="18" charset="0"/>
            </a:endParaRPr>
          </a:p>
        </p:txBody>
      </p:sp>
      <p:pic>
        <p:nvPicPr>
          <p:cNvPr id="7172" name="Picture 6" descr="vhg1e_fig_06_02"/>
          <p:cNvPicPr>
            <a:picLocks noChangeAspect="1" noChangeArrowheads="1"/>
          </p:cNvPicPr>
          <p:nvPr/>
        </p:nvPicPr>
        <p:blipFill>
          <a:blip r:embed="rId3"/>
          <a:stretch>
            <a:fillRect/>
          </a:stretch>
        </p:blipFill>
        <p:spPr bwMode="auto">
          <a:xfrm>
            <a:off x="3597524" y="3700870"/>
            <a:ext cx="5142968" cy="2883736"/>
          </a:xfrm>
          <a:prstGeom prst="rect">
            <a:avLst/>
          </a:prstGeom>
          <a:noFill/>
          <a:ln w="9525">
            <a:noFill/>
            <a:miter lim="800000"/>
            <a:headEnd/>
            <a:tailEnd/>
          </a:ln>
        </p:spPr>
      </p:pic>
      <p:sp>
        <p:nvSpPr>
          <p:cNvPr id="7173" name="Rectangle 4"/>
          <p:cNvSpPr>
            <a:spLocks noChangeArrowheads="1"/>
          </p:cNvSpPr>
          <p:nvPr/>
        </p:nvSpPr>
        <p:spPr bwMode="auto">
          <a:xfrm>
            <a:off x="204788" y="4540250"/>
            <a:ext cx="3370263" cy="1569660"/>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b="0" dirty="0">
                <a:latin typeface="Liberation Serif" panose="02020603050405020304" pitchFamily="18" charset="0"/>
              </a:rPr>
              <a:t>The </a:t>
            </a:r>
            <a:r>
              <a:rPr lang="en-US" b="0" i="1" dirty="0">
                <a:latin typeface="Liberation Serif" panose="02020603050405020304" pitchFamily="18" charset="0"/>
              </a:rPr>
              <a:t>Great Chain of Being</a:t>
            </a:r>
          </a:p>
          <a:p>
            <a:pPr marL="342900" indent="-342900">
              <a:spcBef>
                <a:spcPct val="0"/>
              </a:spcBef>
            </a:pPr>
            <a:endParaRPr lang="en-US" b="0" i="1" dirty="0">
              <a:latin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dirty="0" smtClean="0"/>
              <a:t>Copyright © 2014 John Wiley &amp; Sons, Inc. All rights reserved.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287338"/>
            <a:ext cx="8863013" cy="1073150"/>
          </a:xfrm>
        </p:spPr>
        <p:txBody>
          <a:bodyPr anchor="t"/>
          <a:lstStyle/>
          <a:p>
            <a:pPr algn="l" eaLnBrk="1" hangingPunct="1"/>
            <a:r>
              <a:rPr lang="en-US" sz="3800" b="1">
                <a:solidFill>
                  <a:srgbClr val="6B6BCF"/>
                </a:solidFill>
              </a:rPr>
              <a:t>Historical and Contemporary Geographies of Slavery</a:t>
            </a:r>
          </a:p>
        </p:txBody>
      </p:sp>
      <p:pic>
        <p:nvPicPr>
          <p:cNvPr id="8195" name="Picture 4" descr="figure 6.3c.jpg"/>
          <p:cNvPicPr>
            <a:picLocks noChangeAspect="1"/>
          </p:cNvPicPr>
          <p:nvPr/>
        </p:nvPicPr>
        <p:blipFill>
          <a:blip r:embed="rId3"/>
          <a:stretch>
            <a:fillRect/>
          </a:stretch>
        </p:blipFill>
        <p:spPr bwMode="auto">
          <a:xfrm>
            <a:off x="432174" y="2185068"/>
            <a:ext cx="2504581" cy="2400895"/>
          </a:xfrm>
          <a:prstGeom prst="rect">
            <a:avLst/>
          </a:prstGeom>
          <a:noFill/>
          <a:ln w="9525">
            <a:noFill/>
            <a:miter lim="800000"/>
            <a:headEnd/>
            <a:tailEnd/>
          </a:ln>
        </p:spPr>
      </p:pic>
      <p:pic>
        <p:nvPicPr>
          <p:cNvPr id="8196" name="Picture 5" descr="figure 6.3b.jpg"/>
          <p:cNvPicPr>
            <a:picLocks noChangeAspect="1"/>
          </p:cNvPicPr>
          <p:nvPr/>
        </p:nvPicPr>
        <p:blipFill>
          <a:blip r:embed="rId4"/>
          <a:stretch>
            <a:fillRect/>
          </a:stretch>
        </p:blipFill>
        <p:spPr bwMode="auto">
          <a:xfrm>
            <a:off x="162273" y="4722890"/>
            <a:ext cx="2959194" cy="1847383"/>
          </a:xfrm>
          <a:prstGeom prst="rect">
            <a:avLst/>
          </a:prstGeom>
          <a:noFill/>
          <a:ln w="9525">
            <a:noFill/>
            <a:miter lim="800000"/>
            <a:headEnd/>
            <a:tailEnd/>
          </a:ln>
        </p:spPr>
      </p:pic>
      <p:pic>
        <p:nvPicPr>
          <p:cNvPr id="8197" name="Picture 6"/>
          <p:cNvPicPr>
            <a:picLocks noChangeAspect="1" noChangeArrowheads="1"/>
          </p:cNvPicPr>
          <p:nvPr/>
        </p:nvPicPr>
        <p:blipFill>
          <a:blip r:embed="rId5"/>
          <a:stretch>
            <a:fillRect/>
          </a:stretch>
        </p:blipFill>
        <p:spPr bwMode="auto">
          <a:xfrm>
            <a:off x="3237808" y="2274888"/>
            <a:ext cx="5722733" cy="4314825"/>
          </a:xfrm>
          <a:prstGeom prst="rect">
            <a:avLst/>
          </a:prstGeom>
          <a:noFill/>
          <a:ln w="9525">
            <a:noFill/>
            <a:miter lim="800000"/>
            <a:headEnd/>
            <a:tailEnd/>
          </a:ln>
        </p:spPr>
      </p:pic>
      <p:sp>
        <p:nvSpPr>
          <p:cNvPr id="8198" name="Rectangle 9"/>
          <p:cNvSpPr>
            <a:spLocks noChangeArrowheads="1"/>
          </p:cNvSpPr>
          <p:nvPr/>
        </p:nvSpPr>
        <p:spPr bwMode="auto">
          <a:xfrm>
            <a:off x="269875" y="1527175"/>
            <a:ext cx="3923766" cy="584775"/>
          </a:xfrm>
          <a:prstGeom prst="rect">
            <a:avLst/>
          </a:prstGeom>
          <a:noFill/>
          <a:ln w="9525">
            <a:noFill/>
            <a:miter lim="800000"/>
            <a:headEnd/>
            <a:tailEnd/>
          </a:ln>
        </p:spPr>
        <p:txBody>
          <a:bodyPr wrap="none">
            <a:prstTxWarp prst="textNoShape">
              <a:avLst/>
            </a:prstTxWarp>
            <a:spAutoFit/>
          </a:bodyPr>
          <a:lstStyle/>
          <a:p>
            <a:pPr marL="344488" indent="-344488"/>
            <a:r>
              <a:rPr lang="en-US" dirty="0" smtClean="0">
                <a:latin typeface="Liberation Serif" panose="02020603050405020304" pitchFamily="18" charset="0"/>
              </a:rPr>
              <a:t>Human </a:t>
            </a:r>
            <a:r>
              <a:rPr lang="en-US" dirty="0">
                <a:latin typeface="Liberation Serif" panose="02020603050405020304" pitchFamily="18" charset="0"/>
              </a:rPr>
              <a:t>Trafficking</a:t>
            </a:r>
          </a:p>
        </p:txBody>
      </p:sp>
      <p:sp>
        <p:nvSpPr>
          <p:cNvPr id="7" name="Footer Placeholder 6"/>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68313" y="2825750"/>
            <a:ext cx="8272462" cy="1143000"/>
          </a:xfrm>
        </p:spPr>
        <p:txBody>
          <a:bodyPr/>
          <a:lstStyle/>
          <a:p>
            <a:r>
              <a:rPr lang="en-US" b="1">
                <a:solidFill>
                  <a:srgbClr val="953735"/>
                </a:solidFill>
              </a:rPr>
              <a:t>Geographies of Race and Racism</a:t>
            </a:r>
          </a:p>
        </p:txBody>
      </p:sp>
      <p:sp>
        <p:nvSpPr>
          <p:cNvPr id="3" name="Footer Placeholder 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 descr="vhg1e_fig_06_04"/>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3189543" y="2579074"/>
            <a:ext cx="5444885" cy="4005880"/>
          </a:xfrm>
          <a:prstGeom prst="rect">
            <a:avLst/>
          </a:prstGeom>
          <a:noFill/>
          <a:ln w="9525">
            <a:noFill/>
            <a:miter lim="800000"/>
            <a:headEnd/>
            <a:tailEnd/>
          </a:ln>
        </p:spPr>
      </p:pic>
      <p:sp>
        <p:nvSpPr>
          <p:cNvPr id="10242" name="Title 1"/>
          <p:cNvSpPr>
            <a:spLocks noGrp="1"/>
          </p:cNvSpPr>
          <p:nvPr>
            <p:ph type="title" idx="4294967295"/>
          </p:nvPr>
        </p:nvSpPr>
        <p:spPr>
          <a:xfrm>
            <a:off x="0" y="304800"/>
            <a:ext cx="9144000" cy="609600"/>
          </a:xfrm>
        </p:spPr>
        <p:txBody>
          <a:bodyPr anchor="t"/>
          <a:lstStyle/>
          <a:p>
            <a:pPr algn="l" eaLnBrk="1" hangingPunct="1"/>
            <a:r>
              <a:rPr lang="en-US" sz="3800" b="1" dirty="0">
                <a:solidFill>
                  <a:srgbClr val="6B6BCF"/>
                </a:solidFill>
              </a:rPr>
              <a:t>Race and Place in Vancouver’s Chinatown</a:t>
            </a:r>
          </a:p>
        </p:txBody>
      </p:sp>
      <p:sp>
        <p:nvSpPr>
          <p:cNvPr id="10243" name="Rectangle 4"/>
          <p:cNvSpPr>
            <a:spLocks noChangeArrowheads="1"/>
          </p:cNvSpPr>
          <p:nvPr/>
        </p:nvSpPr>
        <p:spPr bwMode="auto">
          <a:xfrm>
            <a:off x="204788" y="1033463"/>
            <a:ext cx="5133975" cy="482600"/>
          </a:xfrm>
          <a:prstGeom prst="rect">
            <a:avLst/>
          </a:prstGeom>
          <a:noFill/>
          <a:ln w="9525">
            <a:noFill/>
            <a:miter lim="800000"/>
            <a:headEnd/>
            <a:tailEnd/>
          </a:ln>
        </p:spPr>
        <p:txBody>
          <a:bodyPr>
            <a:prstTxWarp prst="textNoShape">
              <a:avLst/>
            </a:prstTxWarp>
            <a:spAutoFit/>
          </a:bodyPr>
          <a:lstStyle/>
          <a:p>
            <a:pPr marL="342900" indent="-342900">
              <a:lnSpc>
                <a:spcPct val="80000"/>
              </a:lnSpc>
              <a:spcBef>
                <a:spcPct val="20000"/>
              </a:spcBef>
              <a:buFont typeface="Arial" charset="0"/>
              <a:buChar char="•"/>
            </a:pPr>
            <a:endParaRPr lang="en-US" b="0" i="1" dirty="0">
              <a:latin typeface="Liberation Serif" panose="02020603050405020304" pitchFamily="18" charset="0"/>
            </a:endParaRPr>
          </a:p>
        </p:txBody>
      </p:sp>
      <p:sp>
        <p:nvSpPr>
          <p:cNvPr id="10244" name="Rectangle 8"/>
          <p:cNvSpPr>
            <a:spLocks noChangeArrowheads="1"/>
          </p:cNvSpPr>
          <p:nvPr/>
        </p:nvSpPr>
        <p:spPr bwMode="auto">
          <a:xfrm>
            <a:off x="249238" y="1084710"/>
            <a:ext cx="8502650" cy="1860550"/>
          </a:xfrm>
          <a:prstGeom prst="rect">
            <a:avLst/>
          </a:prstGeom>
          <a:noFill/>
          <a:ln w="9525">
            <a:noFill/>
            <a:miter lim="800000"/>
            <a:headEnd/>
            <a:tailEnd/>
          </a:ln>
        </p:spPr>
        <p:txBody>
          <a:bodyPr>
            <a:prstTxWarp prst="textNoShape">
              <a:avLst/>
            </a:prstTxWarp>
            <a:spAutoFit/>
          </a:bodyPr>
          <a:lstStyle/>
          <a:p>
            <a:pPr marL="349250" indent="-349250"/>
            <a:r>
              <a:rPr lang="en-US" dirty="0">
                <a:latin typeface="Liberation Serif" panose="02020603050405020304" pitchFamily="18" charset="0"/>
              </a:rPr>
              <a:t>Institutional Discrimination: </a:t>
            </a:r>
            <a:r>
              <a:rPr lang="en-US" sz="2800" b="0" dirty="0">
                <a:latin typeface="Liberation Serif" panose="02020603050405020304" pitchFamily="18" charset="0"/>
              </a:rPr>
              <a:t>A situation in which the policies, practices, or laws of an organization or government disadvantage people because of their cultural differences.</a:t>
            </a:r>
          </a:p>
        </p:txBody>
      </p:sp>
      <p:sp>
        <p:nvSpPr>
          <p:cNvPr id="6" name="Footer Placeholder 5"/>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304800"/>
            <a:ext cx="8623300" cy="609600"/>
          </a:xfrm>
        </p:spPr>
        <p:txBody>
          <a:bodyPr anchor="t"/>
          <a:lstStyle/>
          <a:p>
            <a:pPr algn="l" eaLnBrk="1" hangingPunct="1"/>
            <a:r>
              <a:rPr lang="en-US" sz="3800" b="1">
                <a:solidFill>
                  <a:srgbClr val="6B6BCF"/>
                </a:solidFill>
              </a:rPr>
              <a:t>Geographies of Apartheid</a:t>
            </a:r>
          </a:p>
        </p:txBody>
      </p:sp>
      <p:sp>
        <p:nvSpPr>
          <p:cNvPr id="11267" name="Rectangle 4"/>
          <p:cNvSpPr>
            <a:spLocks noChangeArrowheads="1"/>
          </p:cNvSpPr>
          <p:nvPr/>
        </p:nvSpPr>
        <p:spPr bwMode="auto">
          <a:xfrm>
            <a:off x="190500" y="1090613"/>
            <a:ext cx="8664575" cy="2062103"/>
          </a:xfrm>
          <a:prstGeom prst="rect">
            <a:avLst/>
          </a:prstGeom>
          <a:noFill/>
          <a:ln w="9525">
            <a:noFill/>
            <a:miter lim="800000"/>
            <a:headEnd/>
            <a:tailEnd/>
          </a:ln>
        </p:spPr>
        <p:txBody>
          <a:bodyPr>
            <a:prstTxWarp prst="textNoShape">
              <a:avLst/>
            </a:prstTxWarp>
            <a:spAutoFit/>
          </a:bodyPr>
          <a:lstStyle/>
          <a:p>
            <a:pPr marL="342900" indent="-342900">
              <a:spcBef>
                <a:spcPct val="0"/>
              </a:spcBef>
            </a:pPr>
            <a:r>
              <a:rPr lang="en-US" dirty="0">
                <a:latin typeface="Liberation Serif" panose="02020603050405020304" pitchFamily="18" charset="0"/>
              </a:rPr>
              <a:t>Apartheid</a:t>
            </a:r>
          </a:p>
          <a:p>
            <a:pPr marL="342900" indent="-342900">
              <a:spcBef>
                <a:spcPct val="0"/>
              </a:spcBef>
            </a:pPr>
            <a:r>
              <a:rPr lang="en-US" b="0" i="1" dirty="0">
                <a:latin typeface="Liberation Serif" panose="02020603050405020304" pitchFamily="18" charset="0"/>
              </a:rPr>
              <a:t>Boers, Afrikaners </a:t>
            </a:r>
          </a:p>
          <a:p>
            <a:pPr marL="342900" indent="-342900">
              <a:spcBef>
                <a:spcPct val="0"/>
              </a:spcBef>
            </a:pPr>
            <a:r>
              <a:rPr lang="en-US" b="0" i="1" dirty="0" err="1">
                <a:latin typeface="Liberation Serif" panose="02020603050405020304" pitchFamily="18" charset="0"/>
              </a:rPr>
              <a:t>Coloured</a:t>
            </a:r>
            <a:endParaRPr lang="en-US" b="0" i="1" dirty="0">
              <a:latin typeface="Liberation Serif" panose="02020603050405020304" pitchFamily="18" charset="0"/>
            </a:endParaRPr>
          </a:p>
          <a:p>
            <a:pPr marL="342900" indent="-342900">
              <a:spcBef>
                <a:spcPct val="0"/>
              </a:spcBef>
            </a:pPr>
            <a:r>
              <a:rPr lang="en-US" b="0" i="1" dirty="0" err="1">
                <a:latin typeface="Liberation Serif" panose="02020603050405020304" pitchFamily="18" charset="0"/>
              </a:rPr>
              <a:t>Baskaap</a:t>
            </a:r>
            <a:endParaRPr lang="en-US" b="0" i="1" dirty="0">
              <a:latin typeface="Liberation Serif" panose="02020603050405020304" pitchFamily="18" charset="0"/>
            </a:endParaRPr>
          </a:p>
        </p:txBody>
      </p:sp>
      <p:pic>
        <p:nvPicPr>
          <p:cNvPr id="11268" name="Picture 11" descr="vhg1e_fig_06_05a"/>
          <p:cNvPicPr>
            <a:picLocks noChangeAspect="1" noChangeArrowheads="1"/>
          </p:cNvPicPr>
          <p:nvPr/>
        </p:nvPicPr>
        <p:blipFill>
          <a:blip r:embed="rId3"/>
          <a:stretch>
            <a:fillRect/>
          </a:stretch>
        </p:blipFill>
        <p:spPr bwMode="auto">
          <a:xfrm>
            <a:off x="5535072" y="100474"/>
            <a:ext cx="3397250" cy="3424373"/>
          </a:xfrm>
          <a:prstGeom prst="rect">
            <a:avLst/>
          </a:prstGeom>
          <a:noFill/>
          <a:ln w="9525">
            <a:noFill/>
            <a:miter lim="800000"/>
            <a:headEnd/>
            <a:tailEnd/>
          </a:ln>
        </p:spPr>
      </p:pic>
      <p:pic>
        <p:nvPicPr>
          <p:cNvPr id="11269" name="Picture 13" descr="vhg1e_fig_06_05b_02"/>
          <p:cNvPicPr>
            <a:picLocks noChangeAspect="1" noChangeArrowheads="1"/>
          </p:cNvPicPr>
          <p:nvPr/>
        </p:nvPicPr>
        <p:blipFill>
          <a:blip r:embed="rId4"/>
          <a:stretch>
            <a:fillRect/>
          </a:stretch>
        </p:blipFill>
        <p:spPr bwMode="auto">
          <a:xfrm>
            <a:off x="304800" y="3626550"/>
            <a:ext cx="4446588" cy="3010975"/>
          </a:xfrm>
          <a:prstGeom prst="rect">
            <a:avLst/>
          </a:prstGeom>
          <a:noFill/>
          <a:ln w="9525">
            <a:noFill/>
            <a:miter lim="800000"/>
            <a:headEnd/>
            <a:tailEnd/>
          </a:ln>
        </p:spPr>
      </p:pic>
      <p:pic>
        <p:nvPicPr>
          <p:cNvPr id="11270" name="Picture 14" descr="vhg1e_fig_06_05b_01"/>
          <p:cNvPicPr>
            <a:picLocks noChangeAspect="1" noChangeArrowheads="1"/>
          </p:cNvPicPr>
          <p:nvPr/>
        </p:nvPicPr>
        <p:blipFill>
          <a:blip r:embed="rId5"/>
          <a:stretch>
            <a:fillRect/>
          </a:stretch>
        </p:blipFill>
        <p:spPr bwMode="auto">
          <a:xfrm>
            <a:off x="4891977" y="3567300"/>
            <a:ext cx="4109845" cy="30702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68313" y="2825750"/>
            <a:ext cx="8272462" cy="1143000"/>
          </a:xfrm>
        </p:spPr>
        <p:txBody>
          <a:bodyPr/>
          <a:lstStyle/>
          <a:p>
            <a:r>
              <a:rPr lang="en-US" b="1">
                <a:solidFill>
                  <a:srgbClr val="953735"/>
                </a:solidFill>
              </a:rPr>
              <a:t>What is Ethnicity?</a:t>
            </a:r>
          </a:p>
        </p:txBody>
      </p:sp>
      <p:sp>
        <p:nvSpPr>
          <p:cNvPr id="3" name="Footer Placeholder 2"/>
          <p:cNvSpPr>
            <a:spLocks noGrp="1"/>
          </p:cNvSpPr>
          <p:nvPr>
            <p:ph type="ftr" sz="quarter" idx="11"/>
          </p:nvPr>
        </p:nvSpPr>
        <p:spPr/>
        <p:txBody>
          <a:bodyPr/>
          <a:lstStyle/>
          <a:p>
            <a:pPr>
              <a:defRPr/>
            </a:pPr>
            <a:r>
              <a:rPr lang="en-US" smtClean="0"/>
              <a:t>Copyright © 2014 John Wiley &amp; Sons, Inc. All rights reserved.</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o the Instructor…&amp;#x0D;&amp;#x0A;Using these PowerPoint Slides&amp;quot;&quot;/&gt;&lt;property id=&quot;20307&quot; value=&quot;305&quot;/&gt;&lt;/object&gt;&lt;object type=&quot;3&quot; unique_id=&quot;10005&quot;&gt;&lt;property id=&quot;20148&quot; value=&quot;5&quot;/&gt;&lt;property id=&quot;20300&quot; value=&quot;Slide 2 - &amp;quot;Population and Migration&amp;quot;&quot;/&gt;&lt;property id=&quot;20307&quot; value=&quot;256&quot;/&gt;&lt;/object&gt;&lt;object type=&quot;3&quot; unique_id=&quot;10006&quot;&gt;&lt;property id=&quot;20148&quot; value=&quot;5&quot;/&gt;&lt;property id=&quot;20300&quot; value=&quot;Slide 4 - &amp;quot;WHERE?&amp;quot;&quot;/&gt;&lt;property id=&quot;20307&quot; value=&quot;257&quot;/&gt;&lt;/object&gt;&lt;object type=&quot;3&quot; unique_id=&quot;10007&quot;&gt;&lt;property id=&quot;20148&quot; value=&quot;5&quot;/&gt;&lt;property id=&quot;20300&quot; value=&quot;Slide 6 - &amp;quot;Fertility ( could we change the title to Birth?)&amp;quot;&quot;/&gt;&lt;property id=&quot;20307&quot; value=&quot;258&quot;/&gt;&lt;/object&gt;&lt;object type=&quot;3&quot; unique_id=&quot;10008&quot;&gt;&lt;property id=&quot;20148&quot; value=&quot;5&quot;/&gt;&lt;property id=&quot;20300&quot; value=&quot;Slide 7 - &amp;quot;Population Control in China&amp;quot;&quot;/&gt;&lt;property id=&quot;20307&quot; value=&quot;298&quot;/&gt;&lt;/object&gt;&lt;object type=&quot;3&quot; unique_id=&quot;10009&quot;&gt;&lt;property id=&quot;20148&quot; value=&quot;5&quot;/&gt;&lt;property id=&quot;20300&quot; value=&quot;Slide 8 - &amp;quot;Mortality ( could we change the title to death?)&amp;quot;&quot;/&gt;&lt;property id=&quot;20307&quot; value=&quot;264&quot;/&gt;&lt;/object&gt;&lt;object type=&quot;3&quot; unique_id=&quot;10011&quot;&gt;&lt;property id=&quot;20148&quot; value=&quot;5&quot;/&gt;&lt;property id=&quot;20300&quot; value=&quot;Slide 10 - &amp;quot;Population Pyramids&amp;quot;&quot;/&gt;&lt;property id=&quot;20307&quot; value=&quot;260&quot;/&gt;&lt;/object&gt;&lt;object type=&quot;3&quot; unique_id=&quot;10012&quot;&gt;&lt;property id=&quot;20148&quot; value=&quot;5&quot;/&gt;&lt;property id=&quot;20300&quot; value=&quot;Slide 12 - &amp;quot;Age-Dependency Ratio&amp;quot;&quot;/&gt;&lt;property id=&quot;20307&quot; value=&quot;268&quot;/&gt;&lt;/object&gt;&lt;object type=&quot;3&quot; unique_id=&quot;10013&quot;&gt;&lt;property id=&quot;20148&quot; value=&quot;5&quot;/&gt;&lt;property id=&quot;20300&quot; value=&quot;Slide 13&quot;/&gt;&lt;property id=&quot;20307&quot; value=&quot;267&quot;/&gt;&lt;/object&gt;&lt;object type=&quot;3&quot; unique_id=&quot;10014&quot;&gt;&lt;property id=&quot;20148&quot; value=&quot;5&quot;/&gt;&lt;property id=&quot;20300&quot; value=&quot;Slide 14&quot;/&gt;&lt;property id=&quot;20307&quot; value=&quot;281&quot;/&gt;&lt;/object&gt;&lt;object type=&quot;3&quot; unique_id=&quot;10015&quot;&gt;&lt;property id=&quot;20148&quot; value=&quot;5&quot;/&gt;&lt;property id=&quot;20300&quot; value=&quot;Slide 16 - &amp;quot;Malthusian population theory&amp;quot;&quot;/&gt;&lt;property id=&quot;20307&quot; value=&quot;263&quot;/&gt;&lt;/object&gt;&lt;object type=&quot;3&quot; unique_id=&quot;10016&quot;&gt;&lt;property id=&quot;20148&quot; value=&quot;5&quot;/&gt;&lt;property id=&quot;20300&quot; value=&quot;Slide 17 - &amp;quot;Neo-Malthusians and Cornucopians&amp;quot;&quot;/&gt;&lt;property id=&quot;20307&quot; value=&quot;273&quot;/&gt;&lt;/object&gt;&lt;object type=&quot;3&quot; unique_id=&quot;10017&quot;&gt;&lt;property id=&quot;20148&quot; value=&quot;5&quot;/&gt;&lt;property id=&quot;20300&quot; value=&quot;Slide 18 - &amp;quot;Food Insecurity&amp;quot;&quot;/&gt;&lt;property id=&quot;20307&quot; value=&quot;276&quot;/&gt;&lt;/object&gt;&lt;object type=&quot;3&quot; unique_id=&quot;10018&quot;&gt;&lt;property id=&quot;20148&quot; value=&quot;5&quot;/&gt;&lt;property id=&quot;20300&quot; value=&quot;Slide 20&quot;/&gt;&lt;property id=&quot;20307&quot; value=&quot;291&quot;/&gt;&lt;/object&gt;&lt;object type=&quot;3&quot; unique_id=&quot;10019&quot;&gt;&lt;property id=&quot;20148&quot; value=&quot;5&quot;/&gt;&lt;property id=&quot;20300&quot; value=&quot;Slide 21 - &amp;quot;Migration&amp;quot;&quot;/&gt;&lt;property id=&quot;20307&quot; value=&quot;299&quot;/&gt;&lt;/object&gt;&lt;object type=&quot;3&quot; unique_id=&quot;10020&quot;&gt;&lt;property id=&quot;20148&quot; value=&quot;5&quot;/&gt;&lt;property id=&quot;20300&quot; value=&quot;Slide 22 - &amp;quot;Migration&amp;quot;&quot;/&gt;&lt;property id=&quot;20307&quot; value=&quot;303&quot;/&gt;&lt;/object&gt;&lt;object type=&quot;3&quot; unique_id=&quot;10021&quot;&gt;&lt;property id=&quot;20148&quot; value=&quot;5&quot;/&gt;&lt;property id=&quot;20300&quot; value=&quot;Slide 23 - &amp;quot;Migration&amp;quot;&quot;/&gt;&lt;property id=&quot;20307&quot; value=&quot;295&quot;/&gt;&lt;/object&gt;&lt;object type=&quot;3&quot; unique_id=&quot;10022&quot;&gt;&lt;property id=&quot;20148&quot; value=&quot;5&quot;/&gt;&lt;property id=&quot;20300&quot; value=&quot;Slide 24 - &amp;quot;Migration&amp;quot;&quot;/&gt;&lt;property id=&quot;20307&quot; value=&quot;297&quot;/&gt;&lt;/object&gt;&lt;object type=&quot;3&quot; unique_id=&quot;10023&quot;&gt;&lt;property id=&quot;20148&quot; value=&quot;5&quot;/&gt;&lt;property id=&quot;20300&quot; value=&quot;Slide 25 - &amp;quot;Migration&amp;quot;&quot;/&gt;&lt;property id=&quot;20307&quot; value=&quot;300&quot;/&gt;&lt;/object&gt;&lt;object type=&quot;3&quot; unique_id=&quot;10024&quot;&gt;&lt;property id=&quot;20148&quot; value=&quot;5&quot;/&gt;&lt;property id=&quot;20300&quot; value=&quot;Slide 26 - &amp;quot;Migration&amp;quot;&quot;/&gt;&lt;property id=&quot;20307&quot; value=&quot;301&quot;/&gt;&lt;/object&gt;&lt;object type=&quot;3&quot; unique_id=&quot;10025&quot;&gt;&lt;property id=&quot;20148&quot; value=&quot;5&quot;/&gt;&lt;property id=&quot;20300&quot; value=&quot;Slide 27 - &amp;quot;Migration&amp;quot;&quot;/&gt;&lt;property id=&quot;20307&quot; value=&quot;302&quot;/&gt;&lt;/object&gt;&lt;object type=&quot;3&quot; unique_id=&quot;10026&quot;&gt;&lt;property id=&quot;20148&quot; value=&quot;5&quot;/&gt;&lt;property id=&quot;20300&quot; value=&quot;Slide 28 - &amp;quot;Migration&amp;quot;&quot;/&gt;&lt;property id=&quot;20307&quot; value=&quot;307&quot;/&gt;&lt;/object&gt;&lt;object type=&quot;3&quot; unique_id=&quot;10052&quot;&gt;&lt;property id=&quot;20148&quot; value=&quot;5&quot;/&gt;&lt;property id=&quot;20300&quot; value=&quot;Slide 29&quot;/&gt;&lt;property id=&quot;20307&quot; value=&quot;308&quot;/&gt;&lt;/object&gt;&lt;object type=&quot;3&quot; unique_id=&quot;10153&quot;&gt;&lt;property id=&quot;20148&quot; value=&quot;5&quot;/&gt;&lt;property id=&quot;20300&quot; value=&quot;Slide 3 - &amp;quot;POPULATION FUNDAMENTALS&amp;quot;&quot;/&gt;&lt;property id=&quot;20307&quot; value=&quot;309&quot;/&gt;&lt;/object&gt;&lt;object type=&quot;3&quot; unique_id=&quot;10154&quot;&gt;&lt;property id=&quot;20148&quot; value=&quot;5&quot;/&gt;&lt;property id=&quot;20300&quot; value=&quot;Slide 9 - &amp;quot;Population Composition and Change&amp;quot;&quot;/&gt;&lt;property id=&quot;20307&quot; value=&quot;310&quot;/&gt;&lt;/object&gt;&lt;object type=&quot;3&quot; unique_id=&quot;10236&quot;&gt;&lt;property id=&quot;20148&quot; value=&quot;5&quot;/&gt;&lt;property id=&quot;20300&quot; value=&quot;Slide 11 - &amp;quot;Sex Ratio&amp;quot;&quot;/&gt;&lt;property id=&quot;20307&quot; value=&quot;311&quot;/&gt;&lt;/object&gt;&lt;object type=&quot;3&quot; unique_id=&quot;10237&quot;&gt;&lt;property id=&quot;20148&quot; value=&quot;5&quot;/&gt;&lt;property id=&quot;20300&quot; value=&quot;Slide 15 - &amp;quot;Population-Environment Interactions&amp;quot;&quot;/&gt;&lt;property id=&quot;20307&quot; value=&quot;312&quot;/&gt;&lt;/object&gt;&lt;object type=&quot;3&quot; unique_id=&quot;10238&quot;&gt;&lt;property id=&quot;20148&quot; value=&quot;5&quot;/&gt;&lt;property id=&quot;20300&quot; value=&quot;Slide 19 - &amp;quot;Migration&amp;quot;&quot;/&gt;&lt;property id=&quot;20307&quot; value=&quot;313&quot;/&gt;&lt;/object&gt;&lt;object type=&quot;3&quot; unique_id=&quot;10269&quot;&gt;&lt;property id=&quot;20148&quot; value=&quot;5&quot;/&gt;&lt;property id=&quot;20300&quot; value=&quot;Slide 5 - &amp;quot;WHERE?&amp;quot;&quot;/&gt;&lt;property id=&quot;20307&quot; value=&quot;31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3932</TotalTime>
  <Words>2587</Words>
  <Application>Microsoft Office PowerPoint</Application>
  <PresentationFormat>On-screen Show (4:3)</PresentationFormat>
  <Paragraphs>155</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Calibri</vt:lpstr>
      <vt:lpstr>Liberation Serif</vt:lpstr>
      <vt:lpstr>Times</vt:lpstr>
      <vt:lpstr>Office Theme</vt:lpstr>
      <vt:lpstr>PowerPoint Presentation</vt:lpstr>
      <vt:lpstr>Race and Racism</vt:lpstr>
      <vt:lpstr>What is Race?</vt:lpstr>
      <vt:lpstr>How Has Racism Developed?</vt:lpstr>
      <vt:lpstr>Historical and Contemporary Geographies of Slavery</vt:lpstr>
      <vt:lpstr>Geographies of Race and Racism</vt:lpstr>
      <vt:lpstr>Race and Place in Vancouver’s Chinatown</vt:lpstr>
      <vt:lpstr>Geographies of Apartheid</vt:lpstr>
      <vt:lpstr>What is Ethnicity?</vt:lpstr>
      <vt:lpstr>Defining and Characterizing Ethnicity</vt:lpstr>
      <vt:lpstr>Ethnicity and Ancestry</vt:lpstr>
      <vt:lpstr>Ethnicity, Race, and the Censuses</vt:lpstr>
      <vt:lpstr>What a Geographer Sees: U.S. Census Geography</vt:lpstr>
      <vt:lpstr>Prevalent Ethnicities</vt:lpstr>
      <vt:lpstr>Ethnicity in the Landscape</vt:lpstr>
      <vt:lpstr>Ethnic Interaction and Globalization</vt:lpstr>
      <vt:lpstr>Ethnic Settlements</vt:lpstr>
      <vt:lpstr>Local Quotients and other Ethnic Imprints</vt:lpstr>
      <vt:lpstr>Ethnic Conflict</vt:lpstr>
      <vt:lpstr>Proximity to Environmental Burdens</vt:lpstr>
      <vt:lpstr>Sexuality and Gender</vt:lpstr>
      <vt:lpstr>Sexuality, Identity, and Space</vt:lpstr>
      <vt:lpstr>Geography and Gender</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WileyService</dc:creator>
  <cp:lastModifiedBy>Bhakta D. Bosworth</cp:lastModifiedBy>
  <cp:revision>220</cp:revision>
  <dcterms:created xsi:type="dcterms:W3CDTF">2013-09-24T04:52:27Z</dcterms:created>
  <dcterms:modified xsi:type="dcterms:W3CDTF">2018-01-22T13:45:19Z</dcterms:modified>
</cp:coreProperties>
</file>