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9" r:id="rId3"/>
    <p:sldId id="315" r:id="rId4"/>
    <p:sldId id="318" r:id="rId5"/>
    <p:sldId id="258" r:id="rId6"/>
    <p:sldId id="298" r:id="rId7"/>
    <p:sldId id="264" r:id="rId8"/>
    <p:sldId id="310" r:id="rId9"/>
    <p:sldId id="260" r:id="rId10"/>
    <p:sldId id="319" r:id="rId11"/>
    <p:sldId id="311" r:id="rId12"/>
    <p:sldId id="267" r:id="rId13"/>
    <p:sldId id="281" r:id="rId14"/>
    <p:sldId id="312" r:id="rId15"/>
    <p:sldId id="263" r:id="rId16"/>
    <p:sldId id="273" r:id="rId17"/>
    <p:sldId id="276" r:id="rId18"/>
    <p:sldId id="313" r:id="rId19"/>
    <p:sldId id="291" r:id="rId20"/>
    <p:sldId id="303" r:id="rId21"/>
    <p:sldId id="321" r:id="rId22"/>
    <p:sldId id="322" r:id="rId23"/>
    <p:sldId id="323" r:id="rId24"/>
    <p:sldId id="324" r:id="rId25"/>
    <p:sldId id="325" r:id="rId26"/>
    <p:sldId id="327" r:id="rId27"/>
    <p:sldId id="328" r:id="rId28"/>
    <p:sldId id="295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ine" initials="J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00FF"/>
    <a:srgbClr val="0033CC"/>
    <a:srgbClr val="006600"/>
    <a:srgbClr val="CCECFF"/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7444" autoAdjust="0"/>
  </p:normalViewPr>
  <p:slideViewPr>
    <p:cSldViewPr snapToGrid="0">
      <p:cViewPr varScale="1">
        <p:scale>
          <a:sx n="47" d="100"/>
          <a:sy n="4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C266CB-3FD7-D140-89D2-5FCB9DD6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0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0E5D13-A1BB-7446-BD40-1FBC363BC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9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12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2ADD3-EED9-584D-B0DD-4E6C9534319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8E4B-1552-1148-BF90-60CB479497B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64A32-B50B-1F43-98E5-AACAF8F54EA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DISCUSSION QUESTIONS: </a:t>
            </a: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There are two theories about the impact of population growth on the Earth: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Neo-Malthusians believe that there is a limit (carrying capacity) on the Earth’s ability to support global population increase. 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Cornucopian theory maintains that larger populations create economic opportunity and prosperity through technological innovations.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What are your views about these contrasting theories?</a:t>
            </a:r>
          </a:p>
          <a:p>
            <a:r>
              <a:rPr lang="en-US" dirty="0">
                <a:latin typeface="Times" pitchFamily="1" charset="0"/>
                <a:ea typeface="ＭＳ Ｐゴシック" pitchFamily="1" charset="-128"/>
              </a:rPr>
              <a:t>Do you think the world can support limitless population growth because of technological advancement or is there a potential breaking point?</a:t>
            </a:r>
          </a:p>
          <a:p>
            <a:endParaRPr lang="en-US" dirty="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DEC74-1B47-EE4F-8156-CACE34E44F3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FF246-C3D7-F744-8090-26E62E6DE0F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7436E-3BDA-2949-88D0-58BE5D3B834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9D3C2-5F2D-7140-8BF5-406C56291C9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E06B5-5C95-C642-B718-CECF64A3004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AFDD7-2A0F-1A4D-833C-6EDE4E9C8FF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Migration of people is always in the news. 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What are examples of migrations you heard about recently (from country to country, or within a country)?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Have you heard of the United States experiencing periods of migration, and if so, from where to where? What may have been the factors responsible for the migrations?</a:t>
            </a:r>
          </a:p>
          <a:p>
            <a:endParaRPr lang="en-US" dirty="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B3FEF-55CE-C54C-899A-CEA87E028C0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C56D7-A29A-244E-8864-058CD9CCEC2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DISCUSSION QUESTIONS: </a:t>
            </a: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There is a spatial variation in human population distribution.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From personal experience, which areas in the United States have high or low population concentration?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Similarly, which areas in the world have high or low population concentration?</a:t>
            </a:r>
          </a:p>
          <a:p>
            <a:endParaRPr lang="en-US" dirty="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065B2-DBD7-0E47-BBD4-EA347842F79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32AD3-89DD-6343-A094-B4C205D048C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D2EF3-C765-9940-9F3F-D5170D208A8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" pitchFamily="1" charset="0"/>
                <a:ea typeface="ＭＳ Ｐゴシック" pitchFamily="1" charset="-128"/>
              </a:rPr>
              <a:t>DISCUSSION QUESTIONS: </a:t>
            </a:r>
            <a:r>
              <a:rPr lang="en-US">
                <a:latin typeface="Times" pitchFamily="1" charset="0"/>
                <a:ea typeface="ＭＳ Ｐゴシック" pitchFamily="1" charset="-128"/>
              </a:rPr>
              <a:t>Different cultural, economic, and political factors affect the patterns of birth and death rates in the world. 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r>
              <a:rPr lang="en-US">
                <a:latin typeface="Times" pitchFamily="1" charset="0"/>
                <a:ea typeface="ＭＳ Ｐゴシック" pitchFamily="1" charset="-128"/>
              </a:rPr>
              <a:t>How do the following factors influence a country’s population? Provide an example of a country for each factor.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pPr lvl="2"/>
            <a:r>
              <a:rPr lang="en-US">
                <a:latin typeface="Times" pitchFamily="1" charset="0"/>
                <a:ea typeface="ＭＳ Ｐゴシック" pitchFamily="1" charset="-128"/>
              </a:rPr>
              <a:t>birth rate (high vs. low)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pPr lvl="2"/>
            <a:r>
              <a:rPr lang="en-US">
                <a:latin typeface="Times" pitchFamily="1" charset="0"/>
                <a:ea typeface="ＭＳ Ｐゴシック" pitchFamily="1" charset="-128"/>
              </a:rPr>
              <a:t>death rate (high vs. low)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pPr lvl="2"/>
            <a:r>
              <a:rPr lang="en-US">
                <a:latin typeface="Times" pitchFamily="1" charset="0"/>
                <a:ea typeface="ＭＳ Ｐゴシック" pitchFamily="1" charset="-128"/>
              </a:rPr>
              <a:t>infant mortality rate 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pPr lvl="2"/>
            <a:r>
              <a:rPr lang="en-US">
                <a:latin typeface="Times" pitchFamily="1" charset="0"/>
                <a:ea typeface="ＭＳ Ｐゴシック" pitchFamily="1" charset="-128"/>
              </a:rPr>
              <a:t>life expectancy rate</a:t>
            </a:r>
            <a:endParaRPr lang="en-US" sz="1100">
              <a:latin typeface="Times" pitchFamily="1" charset="0"/>
              <a:ea typeface="ＭＳ Ｐゴシック" pitchFamily="1" charset="-128"/>
            </a:endParaRPr>
          </a:p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21F8-30CE-734E-97E6-5A4B1A601EB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67E7C-9B0B-3E43-8E53-C01A890973B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" pitchFamily="1" charset="0"/>
                <a:ea typeface="ＭＳ Ｐゴシック" pitchFamily="1" charset="-128"/>
              </a:rPr>
              <a:t>DISCUSSION QUESTIONS: </a:t>
            </a:r>
            <a:r>
              <a:rPr lang="en-US">
                <a:latin typeface="Times" pitchFamily="1" charset="0"/>
                <a:ea typeface="ＭＳ Ｐゴシック" pitchFamily="1" charset="-128"/>
              </a:rPr>
              <a:t>Age-dependency ratio and sex ratio are two important concepts of population composition.</a:t>
            </a:r>
          </a:p>
          <a:p>
            <a:r>
              <a:rPr lang="en-US">
                <a:latin typeface="Times" pitchFamily="1" charset="0"/>
                <a:ea typeface="ＭＳ Ｐゴシック" pitchFamily="1" charset="-128"/>
              </a:rPr>
              <a:t>Why is gender an important factor in determining the population of a country?</a:t>
            </a:r>
          </a:p>
          <a:p>
            <a:r>
              <a:rPr lang="en-US">
                <a:latin typeface="Times" pitchFamily="1" charset="0"/>
                <a:ea typeface="ＭＳ Ｐゴシック" pitchFamily="1" charset="-128"/>
              </a:rPr>
              <a:t>What is the impact of a country’s age composition (old or young age groups) on its population? How do age groups affect population growth and decline of a country?</a:t>
            </a:r>
          </a:p>
          <a:p>
            <a:endParaRPr lang="fr-FR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A9084-F7AF-0B41-AF6A-569D467BEFE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DISCUSSION QUESTIONS: </a:t>
            </a: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Geographers use the Rate of Natural Increase (RNI) to indicate its growth or decline in a year. The RNI can also be used to calculate the doubling time of a population. 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 your best estimation, how long will it take for the population of the United States to double?</a:t>
            </a:r>
          </a:p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What countries or regions would you expect to see populations doubling within a shorter time? Why? </a:t>
            </a:r>
          </a:p>
          <a:p>
            <a:endParaRPr lang="en-US" dirty="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A2A36-7B4B-8D41-BA5C-A677175F157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0281D5-60E1-9440-9E51-D20616DED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0538" y="6470650"/>
            <a:ext cx="5622925" cy="387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r>
              <a:rPr lang="en-US"/>
              <a:t>Copyright 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876300" y="777875"/>
            <a:ext cx="739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3600" b="1" i="1" dirty="0">
                <a:solidFill>
                  <a:srgbClr val="14131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Visualizing Human Geography: At Home in a Diverse World</a:t>
            </a:r>
            <a:endParaRPr lang="en-US" sz="2800" b="1" dirty="0">
              <a:solidFill>
                <a:srgbClr val="14131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14131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Second Edition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43434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Chapter 3</a:t>
            </a:r>
          </a:p>
          <a:p>
            <a:pPr algn="ctr"/>
            <a:r>
              <a:rPr lang="en-US"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and Migration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613" y="2911475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Alyson Greiner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609600" y="3810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09600" y="3962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106363" y="2730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Age-Dependency Ratio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0458" y="1376108"/>
            <a:ext cx="3787955" cy="37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4785" y="5138440"/>
            <a:ext cx="33162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Decline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63" y="1527175"/>
            <a:ext cx="50403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Age-Dependency Ratio: </a:t>
            </a:r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 number of people under the age of 15 and over the age of 65 as a proportion of the working-age population.</a:t>
            </a:r>
          </a:p>
          <a:p>
            <a:pPr>
              <a:defRPr/>
            </a:pPr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This group is called </a:t>
            </a:r>
            <a:r>
              <a:rPr lang="en-US" sz="2800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dependents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63" y="4543425"/>
            <a:ext cx="4954587" cy="461963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Japan’s age-dependency ratio: 60:100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854" y="5622339"/>
            <a:ext cx="8494713" cy="95408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95373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What kind of problems does  Japan’s age-dependency ratio present for the future of their population?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igure 3.7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19" y="2371725"/>
            <a:ext cx="4631437" cy="3167063"/>
          </a:xfrm>
          <a:noFill/>
        </p:spPr>
      </p:pic>
      <p:pic>
        <p:nvPicPr>
          <p:cNvPr id="13315" name="Picture 6" descr="figure 3.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06854" y="1665103"/>
            <a:ext cx="344358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49225" y="5625882"/>
            <a:ext cx="814387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What impact might the gender imbalance have upon a population of a country?</a:t>
            </a:r>
          </a:p>
        </p:txBody>
      </p:sp>
      <p:sp>
        <p:nvSpPr>
          <p:cNvPr id="13317" name="Title 1"/>
          <p:cNvSpPr txBox="1">
            <a:spLocks/>
          </p:cNvSpPr>
          <p:nvPr/>
        </p:nvSpPr>
        <p:spPr bwMode="auto">
          <a:xfrm>
            <a:off x="106363" y="2730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Sex Ratio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363" y="1084263"/>
            <a:ext cx="83899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Sex Ratio: 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 proportion of males to females in a population.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 txBox="1">
            <a:spLocks/>
          </p:cNvSpPr>
          <p:nvPr/>
        </p:nvSpPr>
        <p:spPr bwMode="auto">
          <a:xfrm>
            <a:off x="457200" y="1524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57B31"/>
              </a:buClr>
            </a:pPr>
            <a:endParaRPr lang="fr-FR" sz="3200" b="1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4339" name="Picture 5" descr="figure 3.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2890" y="2330450"/>
            <a:ext cx="6138220" cy="42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53165" y="29084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Rate of Natural Increase (RNI)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863" y="1137162"/>
            <a:ext cx="87407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Rate of Natural Increase (RNI):  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 percentage of annual growth in a population excluding migration.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524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endParaRPr lang="fr-FR" sz="3200" b="1">
              <a:solidFill>
                <a:srgbClr val="7030A0"/>
              </a:solidFill>
              <a:latin typeface="Trump Mediaeval" pitchFamily="16" charset="0"/>
            </a:endParaRPr>
          </a:p>
        </p:txBody>
      </p:sp>
      <p:pic>
        <p:nvPicPr>
          <p:cNvPr id="15363" name="Picture 4" descr="figure 3.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31383" y="374781"/>
            <a:ext cx="5780717" cy="51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27000" y="5549066"/>
            <a:ext cx="8326438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Does this demographic transition model apply to all the countries in the world?</a:t>
            </a: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0" y="173037"/>
            <a:ext cx="3778878" cy="280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Demographic Transition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542925" y="2178050"/>
            <a:ext cx="8229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Population-Environment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3838" y="1773238"/>
            <a:ext cx="7804150" cy="3043237"/>
          </a:xfrm>
        </p:spPr>
        <p:txBody>
          <a:bodyPr/>
          <a:lstStyle/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Ecology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Malthusian Population Theory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How does this theory relate to Population Ecology?</a:t>
            </a: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434975" y="5708650"/>
            <a:ext cx="60610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Is Malthus’ theory still relevant?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0" y="17303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Malthusian Population Theory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Beyond Malthusian 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6922" y="1159074"/>
            <a:ext cx="4495382" cy="43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51165" y="5486813"/>
            <a:ext cx="4580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Agricultural production and population</a:t>
            </a:r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106363" y="2493963"/>
            <a:ext cx="5562600" cy="3962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Neo-Malthusian Theory</a:t>
            </a:r>
          </a:p>
          <a:p>
            <a:pPr eaLnBrk="1" hangingPunct="1"/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Carrying Capacity</a:t>
            </a:r>
          </a:p>
          <a:p>
            <a:pPr eaLnBrk="1" hangingPunct="1"/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Cornucopian Theory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158875"/>
            <a:ext cx="9017000" cy="1552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Food insecurity occurs when a population lacks access to basic food as a result of physical or financial limitations</a:t>
            </a:r>
          </a:p>
          <a:p>
            <a:pPr eaLnBrk="1" hangingPunct="1">
              <a:lnSpc>
                <a:spcPct val="90000"/>
              </a:lnSpc>
            </a:pPr>
            <a:endParaRPr lang="en-US" sz="3000" dirty="0"/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Food Insecurity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11772" y="2328863"/>
            <a:ext cx="368288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363" y="5086350"/>
            <a:ext cx="4572000" cy="1644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 you think food insecurity can be considered as one of main issues of the 21</a:t>
            </a:r>
            <a:r>
              <a:rPr lang="en-US" sz="2800" baseline="300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st</a:t>
            </a:r>
            <a:r>
              <a:rPr lang="en-US" sz="28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century?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8199" y="2606867"/>
            <a:ext cx="3320883" cy="247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2925" y="1805895"/>
            <a:ext cx="8229600" cy="2882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Migration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7878763" cy="4191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Ravenstein’s</a:t>
            </a: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principles (laws of migration)</a:t>
            </a:r>
          </a:p>
          <a:p>
            <a:pPr eaLnBrk="1" hangingPunct="1"/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Migration is a two-way street</a:t>
            </a:r>
          </a:p>
          <a:p>
            <a:pPr lvl="1"/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push factors: 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Unfavorable conditions or attributes of a place that encourage migration.</a:t>
            </a:r>
          </a:p>
          <a:p>
            <a:pPr lvl="1"/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pull factors: 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Favorable conditions or attributes of a place that attract migrants.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Migration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282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Fundamentals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4400" b="1">
              <a:solidFill>
                <a:srgbClr val="6B6BCF"/>
              </a:solidFill>
              <a:latin typeface="Calibri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88" y="765428"/>
            <a:ext cx="8505825" cy="584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Everett Lee’s four categories of migration factors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  <p:pic>
        <p:nvPicPr>
          <p:cNvPr id="9" name="Picture 8" descr="vhg2e_fig_03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30" y="1387634"/>
            <a:ext cx="6398540" cy="51445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Internal Migration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55588" y="1546225"/>
            <a:ext cx="85058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Three factors of internal migration: </a:t>
            </a:r>
          </a:p>
          <a:p>
            <a:pPr eaLnBrk="1" hangingPunct="1">
              <a:buFontTx/>
              <a:buChar char="-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Age</a:t>
            </a:r>
          </a:p>
          <a:p>
            <a:pPr eaLnBrk="1" hangingPunct="1">
              <a:buFontTx/>
              <a:buChar char="-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Employment</a:t>
            </a:r>
          </a:p>
          <a:p>
            <a:pPr eaLnBrk="1" hangingPunct="1">
              <a:buFontTx/>
              <a:buChar char="-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Natural or environmental amenities</a:t>
            </a:r>
          </a:p>
          <a:p>
            <a:pPr eaLnBrk="1" hangingPunct="1">
              <a:buFontTx/>
              <a:buChar char="-"/>
            </a:pPr>
            <a:endParaRPr lang="en-US" sz="3200" dirty="0">
              <a:latin typeface="Calibri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88" y="5000625"/>
            <a:ext cx="8388350" cy="479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How do these three factors affect internal migration?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106363" y="311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Rural Out-Migration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55588" y="1152525"/>
            <a:ext cx="85058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Rural-rural migration</a:t>
            </a:r>
          </a:p>
          <a:p>
            <a:pPr eaLnBrk="1" hangingPunct="1"/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Rural-urban migration</a:t>
            </a:r>
          </a:p>
          <a:p>
            <a:pPr eaLnBrk="1" hangingPunct="1"/>
            <a:endParaRPr lang="en-US" sz="3200" dirty="0">
              <a:latin typeface="Calibri" pitchFamily="1" charset="0"/>
            </a:endParaRPr>
          </a:p>
          <a:p>
            <a:pPr eaLnBrk="1" hangingPunct="1"/>
            <a:endParaRPr lang="en-US" sz="3200" dirty="0">
              <a:latin typeface="Calibri" pitchFamily="1" charset="0"/>
            </a:endParaRPr>
          </a:p>
          <a:p>
            <a:pPr eaLnBrk="1" hangingPunct="1">
              <a:buFontTx/>
              <a:buChar char="-"/>
            </a:pPr>
            <a:endParaRPr lang="en-US" sz="3200" dirty="0">
              <a:latin typeface="Calibri" pitchFamily="1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9035" y="4028912"/>
            <a:ext cx="3871773" cy="25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619" y="2219325"/>
            <a:ext cx="51440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106363" y="777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Urban Out-Migration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88" y="1152525"/>
            <a:ext cx="42529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Urban-urban migration</a:t>
            </a:r>
          </a:p>
          <a:p>
            <a:pPr eaLnBrk="1" hangingPunct="1">
              <a:defRPr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Urban-rural migration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86338" y="925448"/>
            <a:ext cx="3570791" cy="54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460" y="2247615"/>
            <a:ext cx="3696718" cy="361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363" y="5811838"/>
            <a:ext cx="42529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City to suburbs trends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106363" y="777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International Migration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39076" y="2212593"/>
            <a:ext cx="5734807" cy="39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74613" y="904875"/>
            <a:ext cx="8770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Occurs when international boundaries are crossed</a:t>
            </a:r>
          </a:p>
          <a:p>
            <a:pPr marL="457200" indent="-457200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Net migration: difference in in-migrants and out-migrants</a:t>
            </a:r>
          </a:p>
          <a:p>
            <a:pPr marL="457200" indent="-457200" eaLnBrk="1" hangingPunct="1">
              <a:buFont typeface="Arial" pitchFamily="1" charset="0"/>
              <a:buChar char="•"/>
            </a:pPr>
            <a:endParaRPr lang="en-US" sz="3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106363" y="77788"/>
            <a:ext cx="89100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International Migration Corridors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6449" y="1057577"/>
            <a:ext cx="694426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106363" y="777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Economic Transnationalism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725" y="968375"/>
            <a:ext cx="83042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Monetary connections between an immigrant and her or his home country.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8742" y="2355233"/>
            <a:ext cx="608420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969" y="2032038"/>
            <a:ext cx="3373058" cy="21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106363" y="777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Sociocultural Transnationalism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088" y="1120775"/>
            <a:ext cx="85058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Immigrants create political, social, or family-based ties that are rooted in the values and practices of their home country and community.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4761" y="2598886"/>
            <a:ext cx="3880949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2263" y="5693588"/>
            <a:ext cx="38989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 Brazilian bakery in Marietta, Georgia.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96825" y="2598886"/>
            <a:ext cx="4224529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775200" y="5599926"/>
            <a:ext cx="4198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 landscape in </a:t>
            </a:r>
            <a:r>
              <a:rPr lang="en-US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Piracanjuba</a:t>
            </a:r>
            <a:r>
              <a:rPr lang="en-US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Brazil suggest it was influenced by Brazilians who lived in Marietta, Georgia.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106363" y="777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Immigration to the United States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64135" y="1026830"/>
            <a:ext cx="5230797" cy="539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106363" y="1487488"/>
            <a:ext cx="3551237" cy="3276600"/>
          </a:xfrm>
        </p:spPr>
        <p:txBody>
          <a:bodyPr/>
          <a:lstStyle/>
          <a:p>
            <a:pPr eaLnBrk="1" hangingPunct="1"/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Authorized vs. Unauthorized Migrants</a:t>
            </a:r>
          </a:p>
          <a:p>
            <a:pPr eaLnBrk="1" hangingPunct="1"/>
            <a:r>
              <a:rPr lang="en-US" sz="2800" dirty="0">
                <a:solidFill>
                  <a:srgbClr val="95373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Is an undocumented migrant the same as an illegal migrant? Why or why not?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173038" y="993775"/>
            <a:ext cx="8840787" cy="4525963"/>
          </a:xfrm>
        </p:spPr>
        <p:txBody>
          <a:bodyPr/>
          <a:lstStyle/>
          <a:p>
            <a:pPr marL="0" indent="0">
              <a:buFont typeface="Arial" pitchFamily="1" charset="0"/>
              <a:buNone/>
            </a:pPr>
            <a:r>
              <a:rPr lang="en-US" dirty="0">
                <a:solidFill>
                  <a:srgbClr val="95373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Where does the population tend to be concentrated in the world?</a:t>
            </a:r>
          </a:p>
          <a:p>
            <a:pPr marL="0" indent="0"/>
            <a:endParaRPr lang="fr-FR" dirty="0"/>
          </a:p>
          <a:p>
            <a:pPr marL="0" indent="0"/>
            <a:endParaRPr lang="fr-FR" dirty="0"/>
          </a:p>
          <a:p>
            <a:pPr marL="0" indent="0"/>
            <a:endParaRPr lang="fr-FR" dirty="0"/>
          </a:p>
          <a:p>
            <a:pPr marL="0" indent="0"/>
            <a:endParaRPr lang="fr-FR" dirty="0"/>
          </a:p>
          <a:p>
            <a:pPr marL="0" indent="0">
              <a:buFont typeface="Arial" pitchFamily="1" charset="0"/>
              <a:buNone/>
            </a:pPr>
            <a:br>
              <a:rPr lang="fr-FR" dirty="0"/>
            </a:br>
            <a:endParaRPr lang="fr-FR" dirty="0"/>
          </a:p>
        </p:txBody>
      </p:sp>
      <p:pic>
        <p:nvPicPr>
          <p:cNvPr id="5123" name="Picture 4" descr="figure 3.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27543" y="1952625"/>
            <a:ext cx="6660530" cy="427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-3175" y="252413"/>
            <a:ext cx="8229600" cy="609600"/>
          </a:xfrm>
        </p:spPr>
        <p:txBody>
          <a:bodyPr anchor="t"/>
          <a:lstStyle/>
          <a:p>
            <a:pPr algn="l" eaLnBrk="1" hangingPunct="1"/>
            <a:r>
              <a:rPr lang="en-US" sz="38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Distribution and Density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899" y="242334"/>
            <a:ext cx="8229600" cy="609600"/>
          </a:xfrm>
        </p:spPr>
        <p:txBody>
          <a:bodyPr anchor="t"/>
          <a:lstStyle/>
          <a:p>
            <a:pPr algn="l" eaLnBrk="1" hangingPunct="1"/>
            <a:r>
              <a:rPr lang="en-US" sz="38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Distribution and Density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33363" y="1103526"/>
            <a:ext cx="8505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Arithmetic Density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 The number of people per unit area of land. </a:t>
            </a:r>
          </a:p>
          <a:p>
            <a:endParaRPr lang="en-US" sz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en-US" sz="3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Physiological Density</a:t>
            </a: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 The number of people per unit area of arable land.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1852" y="3380772"/>
            <a:ext cx="7100296" cy="31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363" y="273050"/>
            <a:ext cx="8229600" cy="609600"/>
          </a:xfrm>
        </p:spPr>
        <p:txBody>
          <a:bodyPr anchor="t"/>
          <a:lstStyle/>
          <a:p>
            <a:pPr algn="l" eaLnBrk="1" hangingPunct="1"/>
            <a:r>
              <a:rPr lang="en-US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Fertility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024482"/>
            <a:ext cx="4422775" cy="4800600"/>
          </a:xfrm>
        </p:spPr>
        <p:txBody>
          <a:bodyPr/>
          <a:lstStyle/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Crude Birth Rate (CBR) 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Total Fertility Rate (TFR)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Factors Influencing Fertility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dirty="0">
                <a:solidFill>
                  <a:srgbClr val="95373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How do economic factors influence the patterns of fertility? Are there other factors influencing the patterns of fertility?</a:t>
            </a:r>
          </a:p>
          <a:p>
            <a:pPr marL="285750" lvl="1" eaLnBrk="1" hangingPunct="1">
              <a:buFont typeface="Arial" pitchFamily="1" charset="0"/>
              <a:buChar char="•"/>
            </a:pPr>
            <a:endParaRPr lang="en-US" sz="3200" dirty="0"/>
          </a:p>
          <a:p>
            <a:pPr marL="285750" lvl="1" eaLnBrk="1" hangingPunct="1">
              <a:buFont typeface="Arial" pitchFamily="1" charset="0"/>
              <a:buNone/>
            </a:pPr>
            <a:endParaRPr lang="en-US" sz="3200" dirty="0"/>
          </a:p>
        </p:txBody>
      </p:sp>
      <p:pic>
        <p:nvPicPr>
          <p:cNvPr id="7172" name="Picture 5" descr="figure 3.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77143" y="2894154"/>
            <a:ext cx="4758793" cy="36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igure 3.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32848" y="270676"/>
            <a:ext cx="3878554" cy="26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82550" y="1892300"/>
            <a:ext cx="4019550" cy="2786063"/>
          </a:xfrm>
        </p:spPr>
        <p:txBody>
          <a:bodyPr/>
          <a:lstStyle/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First attempt 1956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One-Child Policy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Its rules</a:t>
            </a:r>
          </a:p>
          <a:p>
            <a:pPr marL="285750" lvl="1" eaLnBrk="1" hangingPunct="1">
              <a:buFont typeface="Arial" pitchFamily="1" charset="0"/>
              <a:buChar char="•"/>
            </a:pPr>
            <a:r>
              <a:rPr lang="en-US" sz="3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Its consequences</a:t>
            </a:r>
            <a:endParaRPr lang="en-US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195" name="Picture 5" descr="figure 3.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74470" y="1509541"/>
            <a:ext cx="5024945" cy="384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0" y="392113"/>
            <a:ext cx="8229600" cy="522287"/>
          </a:xfrm>
        </p:spPr>
        <p:txBody>
          <a:bodyPr anchor="t"/>
          <a:lstStyle/>
          <a:p>
            <a:pPr algn="l" eaLnBrk="1" hangingPunct="1"/>
            <a:r>
              <a:rPr lang="en-US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Control in China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2140" y="5412565"/>
            <a:ext cx="8325293" cy="1076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28575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pPr lvl="1" eaLnBrk="1" hangingPunct="1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Critical Thinking: One-Child Policy: the Pros and the Cons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255588" y="1524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57B31"/>
              </a:buClr>
            </a:pPr>
            <a:endParaRPr lang="en-US" sz="3200">
              <a:latin typeface="Trump Mediaeval" pitchFamily="16" charset="0"/>
            </a:endParaRPr>
          </a:p>
          <a:p>
            <a:pPr marL="342900" indent="-342900">
              <a:spcBef>
                <a:spcPct val="20000"/>
              </a:spcBef>
              <a:buClr>
                <a:srgbClr val="457B31"/>
              </a:buClr>
            </a:pPr>
            <a:endParaRPr lang="en-US" sz="3200" b="1">
              <a:solidFill>
                <a:srgbClr val="7030A0"/>
              </a:solidFill>
              <a:latin typeface="Trump Mediaeval" pitchFamily="16" charset="0"/>
            </a:endParaRPr>
          </a:p>
          <a:p>
            <a:pPr marL="342900" indent="-342900">
              <a:spcBef>
                <a:spcPct val="20000"/>
              </a:spcBef>
              <a:buClr>
                <a:srgbClr val="457B31"/>
              </a:buClr>
            </a:pPr>
            <a:endParaRPr lang="en-US" sz="3200" b="1">
              <a:solidFill>
                <a:srgbClr val="7030A0"/>
              </a:solidFill>
              <a:latin typeface="Trump Mediaeval" pitchFamily="16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8750" y="1008063"/>
            <a:ext cx="8783638" cy="45021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Crude Death Rate (CDR)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How do economic factors influence the patterns of death? Are there other factors influencing the patterns of death?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Life Expectancy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Infant Mortality</a:t>
            </a:r>
          </a:p>
        </p:txBody>
      </p:sp>
      <p:pic>
        <p:nvPicPr>
          <p:cNvPr id="9220" name="Picture 6" descr="figure 3.5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2192" y="2790048"/>
            <a:ext cx="5782081" cy="37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138113" y="285750"/>
            <a:ext cx="8229600" cy="522288"/>
          </a:xfrm>
        </p:spPr>
        <p:txBody>
          <a:bodyPr anchor="t"/>
          <a:lstStyle/>
          <a:p>
            <a:pPr algn="l" eaLnBrk="1" hangingPunct="1"/>
            <a:r>
              <a:rPr lang="en-US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Mortality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1813" y="2178050"/>
            <a:ext cx="8229600" cy="28829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Composition and Change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ZoneTexte 2"/>
          <p:cNvSpPr txBox="1">
            <a:spLocks noChangeArrowheads="1"/>
          </p:cNvSpPr>
          <p:nvPr/>
        </p:nvSpPr>
        <p:spPr bwMode="auto">
          <a:xfrm>
            <a:off x="255588" y="5494818"/>
            <a:ext cx="837882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Why do you think gender would be important in determining a population of a country?</a:t>
            </a: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06363" y="2730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dirty="0">
                <a:solidFill>
                  <a:srgbClr val="6B6BC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Population Pyramids 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0024" y="1258888"/>
            <a:ext cx="7488364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6424" y="5018088"/>
            <a:ext cx="3672139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pitchFamily="-112" charset="-128"/>
                <a:cs typeface="+mn-cs"/>
              </a:rPr>
              <a:t>Rapid Population Growth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5538" y="5016500"/>
            <a:ext cx="349780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pitchFamily="-112" charset="-128"/>
                <a:cs typeface="+mn-cs"/>
              </a:rPr>
              <a:t>Slow Population Growth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John Wiley &amp; Sons, Inc. All rights reserved.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o the Instructor…&amp;#x0D;&amp;#x0A;Using these PowerPoint Slides&amp;quot;&quot;/&gt;&lt;property id=&quot;20307&quot; value=&quot;305&quot;/&gt;&lt;/object&gt;&lt;object type=&quot;3&quot; unique_id=&quot;10005&quot;&gt;&lt;property id=&quot;20148&quot; value=&quot;5&quot;/&gt;&lt;property id=&quot;20300&quot; value=&quot;Slide 2 - &amp;quot;Population and Migration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WHERE?&amp;quot;&quot;/&gt;&lt;property id=&quot;20307&quot; value=&quot;257&quot;/&gt;&lt;/object&gt;&lt;object type=&quot;3&quot; unique_id=&quot;10007&quot;&gt;&lt;property id=&quot;20148&quot; value=&quot;5&quot;/&gt;&lt;property id=&quot;20300&quot; value=&quot;Slide 6 - &amp;quot;Fertility ( could we change the title to Birth?)&amp;quot;&quot;/&gt;&lt;property id=&quot;20307&quot; value=&quot;258&quot;/&gt;&lt;/object&gt;&lt;object type=&quot;3&quot; unique_id=&quot;10008&quot;&gt;&lt;property id=&quot;20148&quot; value=&quot;5&quot;/&gt;&lt;property id=&quot;20300&quot; value=&quot;Slide 7 - &amp;quot;Population Control in China&amp;quot;&quot;/&gt;&lt;property id=&quot;20307&quot; value=&quot;298&quot;/&gt;&lt;/object&gt;&lt;object type=&quot;3&quot; unique_id=&quot;10009&quot;&gt;&lt;property id=&quot;20148&quot; value=&quot;5&quot;/&gt;&lt;property id=&quot;20300&quot; value=&quot;Slide 8 - &amp;quot;Mortality ( could we change the title to death?)&amp;quot;&quot;/&gt;&lt;property id=&quot;20307&quot; value=&quot;264&quot;/&gt;&lt;/object&gt;&lt;object type=&quot;3&quot; unique_id=&quot;10011&quot;&gt;&lt;property id=&quot;20148&quot; value=&quot;5&quot;/&gt;&lt;property id=&quot;20300&quot; value=&quot;Slide 10 - &amp;quot;Population Pyramids&amp;quot;&quot;/&gt;&lt;property id=&quot;20307&quot; value=&quot;260&quot;/&gt;&lt;/object&gt;&lt;object type=&quot;3&quot; unique_id=&quot;10012&quot;&gt;&lt;property id=&quot;20148&quot; value=&quot;5&quot;/&gt;&lt;property id=&quot;20300&quot; value=&quot;Slide 12 - &amp;quot;Age-Dependency Ratio&amp;quot;&quot;/&gt;&lt;property id=&quot;20307&quot; value=&quot;268&quot;/&gt;&lt;/object&gt;&lt;object type=&quot;3&quot; unique_id=&quot;10013&quot;&gt;&lt;property id=&quot;20148&quot; value=&quot;5&quot;/&gt;&lt;property id=&quot;20300&quot; value=&quot;Slide 13&quot;/&gt;&lt;property id=&quot;20307&quot; value=&quot;267&quot;/&gt;&lt;/object&gt;&lt;object type=&quot;3&quot; unique_id=&quot;10014&quot;&gt;&lt;property id=&quot;20148&quot; value=&quot;5&quot;/&gt;&lt;property id=&quot;20300&quot; value=&quot;Slide 14&quot;/&gt;&lt;property id=&quot;20307&quot; value=&quot;281&quot;/&gt;&lt;/object&gt;&lt;object type=&quot;3&quot; unique_id=&quot;10015&quot;&gt;&lt;property id=&quot;20148&quot; value=&quot;5&quot;/&gt;&lt;property id=&quot;20300&quot; value=&quot;Slide 16 - &amp;quot;Malthusian population theory&amp;quot;&quot;/&gt;&lt;property id=&quot;20307&quot; value=&quot;263&quot;/&gt;&lt;/object&gt;&lt;object type=&quot;3&quot; unique_id=&quot;10016&quot;&gt;&lt;property id=&quot;20148&quot; value=&quot;5&quot;/&gt;&lt;property id=&quot;20300&quot; value=&quot;Slide 17 - &amp;quot;Neo-Malthusians and Cornucopians&amp;quot;&quot;/&gt;&lt;property id=&quot;20307&quot; value=&quot;273&quot;/&gt;&lt;/object&gt;&lt;object type=&quot;3&quot; unique_id=&quot;10017&quot;&gt;&lt;property id=&quot;20148&quot; value=&quot;5&quot;/&gt;&lt;property id=&quot;20300&quot; value=&quot;Slide 18 - &amp;quot;Food Insecurity&amp;quot;&quot;/&gt;&lt;property id=&quot;20307&quot; value=&quot;276&quot;/&gt;&lt;/object&gt;&lt;object type=&quot;3&quot; unique_id=&quot;10018&quot;&gt;&lt;property id=&quot;20148&quot; value=&quot;5&quot;/&gt;&lt;property id=&quot;20300&quot; value=&quot;Slide 20&quot;/&gt;&lt;property id=&quot;20307&quot; value=&quot;291&quot;/&gt;&lt;/object&gt;&lt;object type=&quot;3&quot; unique_id=&quot;10019&quot;&gt;&lt;property id=&quot;20148&quot; value=&quot;5&quot;/&gt;&lt;property id=&quot;20300&quot; value=&quot;Slide 21 - &amp;quot;Migration&amp;quot;&quot;/&gt;&lt;property id=&quot;20307&quot; value=&quot;299&quot;/&gt;&lt;/object&gt;&lt;object type=&quot;3&quot; unique_id=&quot;10020&quot;&gt;&lt;property id=&quot;20148&quot; value=&quot;5&quot;/&gt;&lt;property id=&quot;20300&quot; value=&quot;Slide 22 - &amp;quot;Migration&amp;quot;&quot;/&gt;&lt;property id=&quot;20307&quot; value=&quot;303&quot;/&gt;&lt;/object&gt;&lt;object type=&quot;3&quot; unique_id=&quot;10021&quot;&gt;&lt;property id=&quot;20148&quot; value=&quot;5&quot;/&gt;&lt;property id=&quot;20300&quot; value=&quot;Slide 23 - &amp;quot;Migration&amp;quot;&quot;/&gt;&lt;property id=&quot;20307&quot; value=&quot;295&quot;/&gt;&lt;/object&gt;&lt;object type=&quot;3&quot; unique_id=&quot;10022&quot;&gt;&lt;property id=&quot;20148&quot; value=&quot;5&quot;/&gt;&lt;property id=&quot;20300&quot; value=&quot;Slide 24 - &amp;quot;Migration&amp;quot;&quot;/&gt;&lt;property id=&quot;20307&quot; value=&quot;297&quot;/&gt;&lt;/object&gt;&lt;object type=&quot;3&quot; unique_id=&quot;10023&quot;&gt;&lt;property id=&quot;20148&quot; value=&quot;5&quot;/&gt;&lt;property id=&quot;20300&quot; value=&quot;Slide 25 - &amp;quot;Migration&amp;quot;&quot;/&gt;&lt;property id=&quot;20307&quot; value=&quot;300&quot;/&gt;&lt;/object&gt;&lt;object type=&quot;3&quot; unique_id=&quot;10024&quot;&gt;&lt;property id=&quot;20148&quot; value=&quot;5&quot;/&gt;&lt;property id=&quot;20300&quot; value=&quot;Slide 26 - &amp;quot;Migration&amp;quot;&quot;/&gt;&lt;property id=&quot;20307&quot; value=&quot;301&quot;/&gt;&lt;/object&gt;&lt;object type=&quot;3&quot; unique_id=&quot;10025&quot;&gt;&lt;property id=&quot;20148&quot; value=&quot;5&quot;/&gt;&lt;property id=&quot;20300&quot; value=&quot;Slide 27 - &amp;quot;Migration&amp;quot;&quot;/&gt;&lt;property id=&quot;20307&quot; value=&quot;302&quot;/&gt;&lt;/object&gt;&lt;object type=&quot;3&quot; unique_id=&quot;10026&quot;&gt;&lt;property id=&quot;20148&quot; value=&quot;5&quot;/&gt;&lt;property id=&quot;20300&quot; value=&quot;Slide 28 - &amp;quot;Migration&amp;quot;&quot;/&gt;&lt;property id=&quot;20307&quot; value=&quot;307&quot;/&gt;&lt;/object&gt;&lt;object type=&quot;3&quot; unique_id=&quot;10052&quot;&gt;&lt;property id=&quot;20148&quot; value=&quot;5&quot;/&gt;&lt;property id=&quot;20300&quot; value=&quot;Slide 29&quot;/&gt;&lt;property id=&quot;20307&quot; value=&quot;308&quot;/&gt;&lt;/object&gt;&lt;object type=&quot;3&quot; unique_id=&quot;10153&quot;&gt;&lt;property id=&quot;20148&quot; value=&quot;5&quot;/&gt;&lt;property id=&quot;20300&quot; value=&quot;Slide 3 - &amp;quot;POPULATION FUNDAMENTALS&amp;quot;&quot;/&gt;&lt;property id=&quot;20307&quot; value=&quot;309&quot;/&gt;&lt;/object&gt;&lt;object type=&quot;3&quot; unique_id=&quot;10154&quot;&gt;&lt;property id=&quot;20148&quot; value=&quot;5&quot;/&gt;&lt;property id=&quot;20300&quot; value=&quot;Slide 9 - &amp;quot;Population Composition and Change&amp;quot;&quot;/&gt;&lt;property id=&quot;20307&quot; value=&quot;310&quot;/&gt;&lt;/object&gt;&lt;object type=&quot;3&quot; unique_id=&quot;10236&quot;&gt;&lt;property id=&quot;20148&quot; value=&quot;5&quot;/&gt;&lt;property id=&quot;20300&quot; value=&quot;Slide 11 - &amp;quot;Sex Ratio&amp;quot;&quot;/&gt;&lt;property id=&quot;20307&quot; value=&quot;311&quot;/&gt;&lt;/object&gt;&lt;object type=&quot;3&quot; unique_id=&quot;10237&quot;&gt;&lt;property id=&quot;20148&quot; value=&quot;5&quot;/&gt;&lt;property id=&quot;20300&quot; value=&quot;Slide 15 - &amp;quot;Population-Environment Interactions&amp;quot;&quot;/&gt;&lt;property id=&quot;20307&quot; value=&quot;312&quot;/&gt;&lt;/object&gt;&lt;object type=&quot;3&quot; unique_id=&quot;10238&quot;&gt;&lt;property id=&quot;20148&quot; value=&quot;5&quot;/&gt;&lt;property id=&quot;20300&quot; value=&quot;Slide 19 - &amp;quot;Migration&amp;quot;&quot;/&gt;&lt;property id=&quot;20307&quot; value=&quot;313&quot;/&gt;&lt;/object&gt;&lt;object type=&quot;3&quot; unique_id=&quot;10269&quot;&gt;&lt;property id=&quot;20148&quot; value=&quot;5&quot;/&gt;&lt;property id=&quot;20300&quot; value=&quot;Slide 5 - &amp;quot;WHERE?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1396</Words>
  <Application>Microsoft Office PowerPoint</Application>
  <PresentationFormat>On-screen Show (4:3)</PresentationFormat>
  <Paragraphs>171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Liberation Serif</vt:lpstr>
      <vt:lpstr>Times</vt:lpstr>
      <vt:lpstr>Trump Mediaeval</vt:lpstr>
      <vt:lpstr>Office Theme</vt:lpstr>
      <vt:lpstr>PowerPoint Presentation</vt:lpstr>
      <vt:lpstr>Population Fundamentals</vt:lpstr>
      <vt:lpstr>Population Distribution and Density</vt:lpstr>
      <vt:lpstr>Population Distribution and Density</vt:lpstr>
      <vt:lpstr>Fertility</vt:lpstr>
      <vt:lpstr>Population Control in China</vt:lpstr>
      <vt:lpstr>Mortality</vt:lpstr>
      <vt:lpstr>Population Composition and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WileyService</dc:creator>
  <cp:lastModifiedBy>Ish Bosworth</cp:lastModifiedBy>
  <cp:revision>206</cp:revision>
  <dcterms:created xsi:type="dcterms:W3CDTF">2013-08-15T21:46:22Z</dcterms:created>
  <dcterms:modified xsi:type="dcterms:W3CDTF">2017-10-17T02:42:55Z</dcterms:modified>
</cp:coreProperties>
</file>